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 id="288" r:id="rId60"/>
    <p:sldId id="289" r:id="rId61"/>
    <p:sldId id="290" r:id="rId62"/>
    <p:sldId id="291" r:id="rId63"/>
    <p:sldId id="292" r:id="rId64"/>
    <p:sldId id="293" r:id="rId65"/>
    <p:sldId id="294" r:id="rId66"/>
    <p:sldId id="295" r:id="rId67"/>
    <p:sldId id="296" r:id="rId68"/>
    <p:sldId id="297" r:id="rId69"/>
    <p:sldId id="298" r:id="rId70"/>
    <p:sldId id="299" r:id="rId71"/>
    <p:sldId id="300" r:id="rId72"/>
    <p:sldId id="301" r:id="rId73"/>
    <p:sldId id="302" r:id="rId74"/>
    <p:sldId id="303" r:id="rId75"/>
    <p:sldId id="304" r:id="rId76"/>
    <p:sldId id="305" r:id="rId77"/>
    <p:sldId id="306" r:id="rId78"/>
    <p:sldId id="307" r:id="rId79"/>
    <p:sldId id="308" r:id="rId80"/>
    <p:sldId id="309" r:id="rId81"/>
    <p:sldId id="310" r:id="rId82"/>
    <p:sldId id="311" r:id="rId83"/>
    <p:sldId id="312" r:id="rId84"/>
    <p:sldId id="313" r:id="rId85"/>
    <p:sldId id="314" r:id="rId86"/>
    <p:sldId id="315" r:id="rId87"/>
    <p:sldId id="316" r:id="rId88"/>
    <p:sldId id="317" r:id="rId89"/>
    <p:sldId id="318" r:id="rId90"/>
    <p:sldId id="319" r:id="rId91"/>
    <p:sldId id="320" r:id="rId92"/>
    <p:sldId id="321" r:id="rId93"/>
    <p:sldId id="322" r:id="rId94"/>
    <p:sldId id="323" r:id="rId95"/>
    <p:sldId id="324" r:id="rId96"/>
    <p:sldId id="325" r:id="rId97"/>
    <p:sldId id="326" r:id="rId98"/>
    <p:sldId id="327" r:id="rId99"/>
    <p:sldId id="328" r:id="rId100"/>
    <p:sldId id="329" r:id="rId101"/>
    <p:sldId id="330" r:id="rId102"/>
    <p:sldId id="331" r:id="rId103"/>
    <p:sldId id="332" r:id="rId104"/>
    <p:sldId id="333" r:id="rId105"/>
    <p:sldId id="334" r:id="rId106"/>
    <p:sldId id="335" r:id="rId107"/>
    <p:sldId id="336" r:id="rId10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Hey Gotcha!" charset="1" panose="00000000000000000000"/>
      <p:regular r:id="rId10"/>
    </p:embeddedFont>
    <p:embeddedFont>
      <p:font typeface="Garet" charset="1" panose="00000000000000000000"/>
      <p:regular r:id="rId11"/>
    </p:embeddedFont>
    <p:embeddedFont>
      <p:font typeface="Garet Bold" charset="1" panose="00000000000000000000"/>
      <p:regular r:id="rId12"/>
    </p:embeddedFont>
    <p:embeddedFont>
      <p:font typeface="Garet Italics" charset="1" panose="00000000000000000000"/>
      <p:regular r:id="rId13"/>
    </p:embeddedFont>
    <p:embeddedFont>
      <p:font typeface="Garet Bold Italics" charset="1" panose="00000000000000000000"/>
      <p:regular r:id="rId14"/>
    </p:embeddedFont>
    <p:embeddedFont>
      <p:font typeface="Garet Light" charset="1" panose="00000000000000000000"/>
      <p:regular r:id="rId15"/>
    </p:embeddedFont>
    <p:embeddedFont>
      <p:font typeface="Garet Ultra-Bold" charset="1" panose="00000000000000000000"/>
      <p:regular r:id="rId16"/>
    </p:embeddedFont>
    <p:embeddedFont>
      <p:font typeface="Garet Ultra-Bold Italics" charset="1" panose="00000000000000000000"/>
      <p:regular r:id="rId17"/>
    </p:embeddedFont>
    <p:embeddedFont>
      <p:font typeface="Garet Heavy" charset="1" panose="00000000000000000000"/>
      <p:regular r:id="rId18"/>
    </p:embeddedFont>
    <p:embeddedFont>
      <p:font typeface="Garet Heavy Italics" charset="1" panose="00000000000000000000"/>
      <p:regular r:id="rId19"/>
    </p:embeddedFont>
    <p:embeddedFont>
      <p:font typeface="Open Sans" charset="1" panose="020B0606030504020204"/>
      <p:regular r:id="rId20"/>
    </p:embeddedFont>
    <p:embeddedFont>
      <p:font typeface="Open Sans Bold" charset="1" panose="020B0806030504020204"/>
      <p:regular r:id="rId21"/>
    </p:embeddedFont>
    <p:embeddedFont>
      <p:font typeface="Open Sans Italics" charset="1" panose="020B0606030504020204"/>
      <p:regular r:id="rId22"/>
    </p:embeddedFont>
    <p:embeddedFont>
      <p:font typeface="Open Sans Bold Italics" charset="1" panose="020B0806030504020204"/>
      <p:regular r:id="rId23"/>
    </p:embeddedFont>
    <p:embeddedFont>
      <p:font typeface="Open Sans Light" charset="1" panose="020B0306030504020204"/>
      <p:regular r:id="rId24"/>
    </p:embeddedFont>
    <p:embeddedFont>
      <p:font typeface="Open Sans Light Italics" charset="1" panose="020B0306030504020204"/>
      <p:regular r:id="rId25"/>
    </p:embeddedFont>
    <p:embeddedFont>
      <p:font typeface="Open Sans Ultra-Bold" charset="1" panose="00000000000000000000"/>
      <p:regular r:id="rId26"/>
    </p:embeddedFont>
    <p:embeddedFont>
      <p:font typeface="Open Sans Ultra-Bold Italics" charset="1" panose="000000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73.xml" Type="http://schemas.openxmlformats.org/officeDocument/2006/relationships/slide"/><Relationship Id="rId101" Target="slides/slide74.xml" Type="http://schemas.openxmlformats.org/officeDocument/2006/relationships/slide"/><Relationship Id="rId102" Target="slides/slide75.xml" Type="http://schemas.openxmlformats.org/officeDocument/2006/relationships/slide"/><Relationship Id="rId103" Target="slides/slide76.xml" Type="http://schemas.openxmlformats.org/officeDocument/2006/relationships/slide"/><Relationship Id="rId104" Target="slides/slide77.xml" Type="http://schemas.openxmlformats.org/officeDocument/2006/relationships/slide"/><Relationship Id="rId105" Target="slides/slide78.xml" Type="http://schemas.openxmlformats.org/officeDocument/2006/relationships/slide"/><Relationship Id="rId106" Target="slides/slide79.xml" Type="http://schemas.openxmlformats.org/officeDocument/2006/relationships/slide"/><Relationship Id="rId107" Target="slides/slide80.xml" Type="http://schemas.openxmlformats.org/officeDocument/2006/relationships/slide"/><Relationship Id="rId108" Target="slides/slide81.xml" Type="http://schemas.openxmlformats.org/officeDocument/2006/relationships/slide"/><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slides/slide1.xml" Type="http://schemas.openxmlformats.org/officeDocument/2006/relationships/slide"/><Relationship Id="rId29" Target="slides/slide2.xml" Type="http://schemas.openxmlformats.org/officeDocument/2006/relationships/slide"/><Relationship Id="rId3" Target="viewProps.xml" Type="http://schemas.openxmlformats.org/officeDocument/2006/relationships/viewProps"/><Relationship Id="rId30" Target="slides/slide3.xml" Type="http://schemas.openxmlformats.org/officeDocument/2006/relationships/slide"/><Relationship Id="rId31" Target="slides/slide4.xml" Type="http://schemas.openxmlformats.org/officeDocument/2006/relationships/slide"/><Relationship Id="rId32" Target="slides/slide5.xml" Type="http://schemas.openxmlformats.org/officeDocument/2006/relationships/slide"/><Relationship Id="rId33" Target="slides/slide6.xml" Type="http://schemas.openxmlformats.org/officeDocument/2006/relationships/slide"/><Relationship Id="rId34" Target="slides/slide7.xml" Type="http://schemas.openxmlformats.org/officeDocument/2006/relationships/slide"/><Relationship Id="rId35" Target="slides/slide8.xml" Type="http://schemas.openxmlformats.org/officeDocument/2006/relationships/slide"/><Relationship Id="rId36" Target="slides/slide9.xml" Type="http://schemas.openxmlformats.org/officeDocument/2006/relationships/slide"/><Relationship Id="rId37" Target="slides/slide10.xml" Type="http://schemas.openxmlformats.org/officeDocument/2006/relationships/slide"/><Relationship Id="rId38" Target="slides/slide11.xml" Type="http://schemas.openxmlformats.org/officeDocument/2006/relationships/slide"/><Relationship Id="rId39" Target="slides/slide12.xml" Type="http://schemas.openxmlformats.org/officeDocument/2006/relationships/slide"/><Relationship Id="rId4" Target="theme/theme1.xml" Type="http://schemas.openxmlformats.org/officeDocument/2006/relationships/theme"/><Relationship Id="rId40" Target="slides/slide13.xml" Type="http://schemas.openxmlformats.org/officeDocument/2006/relationships/slide"/><Relationship Id="rId41" Target="slides/slide14.xml" Type="http://schemas.openxmlformats.org/officeDocument/2006/relationships/slide"/><Relationship Id="rId42" Target="slides/slide15.xml" Type="http://schemas.openxmlformats.org/officeDocument/2006/relationships/slide"/><Relationship Id="rId43" Target="slides/slide16.xml" Type="http://schemas.openxmlformats.org/officeDocument/2006/relationships/slide"/><Relationship Id="rId44" Target="slides/slide17.xml" Type="http://schemas.openxmlformats.org/officeDocument/2006/relationships/slide"/><Relationship Id="rId45" Target="slides/slide18.xml" Type="http://schemas.openxmlformats.org/officeDocument/2006/relationships/slide"/><Relationship Id="rId46" Target="slides/slide19.xml" Type="http://schemas.openxmlformats.org/officeDocument/2006/relationships/slide"/><Relationship Id="rId47" Target="slides/slide20.xml" Type="http://schemas.openxmlformats.org/officeDocument/2006/relationships/slide"/><Relationship Id="rId48" Target="slides/slide21.xml" Type="http://schemas.openxmlformats.org/officeDocument/2006/relationships/slide"/><Relationship Id="rId49" Target="slides/slide22.xml" Type="http://schemas.openxmlformats.org/officeDocument/2006/relationships/slide"/><Relationship Id="rId5" Target="tableStyles.xml" Type="http://schemas.openxmlformats.org/officeDocument/2006/relationships/tableStyles"/><Relationship Id="rId50" Target="slides/slide23.xml" Type="http://schemas.openxmlformats.org/officeDocument/2006/relationships/slide"/><Relationship Id="rId51" Target="slides/slide24.xml" Type="http://schemas.openxmlformats.org/officeDocument/2006/relationships/slide"/><Relationship Id="rId52" Target="slides/slide25.xml" Type="http://schemas.openxmlformats.org/officeDocument/2006/relationships/slide"/><Relationship Id="rId53" Target="slides/slide26.xml" Type="http://schemas.openxmlformats.org/officeDocument/2006/relationships/slide"/><Relationship Id="rId54" Target="slides/slide27.xml" Type="http://schemas.openxmlformats.org/officeDocument/2006/relationships/slide"/><Relationship Id="rId55" Target="slides/slide28.xml" Type="http://schemas.openxmlformats.org/officeDocument/2006/relationships/slide"/><Relationship Id="rId56" Target="slides/slide29.xml" Type="http://schemas.openxmlformats.org/officeDocument/2006/relationships/slide"/><Relationship Id="rId57" Target="slides/slide30.xml" Type="http://schemas.openxmlformats.org/officeDocument/2006/relationships/slide"/><Relationship Id="rId58" Target="slides/slide31.xml" Type="http://schemas.openxmlformats.org/officeDocument/2006/relationships/slide"/><Relationship Id="rId59" Target="slides/slide32.xml" Type="http://schemas.openxmlformats.org/officeDocument/2006/relationships/slide"/><Relationship Id="rId6" Target="fonts/font6.fntdata" Type="http://schemas.openxmlformats.org/officeDocument/2006/relationships/font"/><Relationship Id="rId60" Target="slides/slide33.xml" Type="http://schemas.openxmlformats.org/officeDocument/2006/relationships/slide"/><Relationship Id="rId61" Target="slides/slide34.xml" Type="http://schemas.openxmlformats.org/officeDocument/2006/relationships/slide"/><Relationship Id="rId62" Target="slides/slide35.xml" Type="http://schemas.openxmlformats.org/officeDocument/2006/relationships/slide"/><Relationship Id="rId63" Target="slides/slide36.xml" Type="http://schemas.openxmlformats.org/officeDocument/2006/relationships/slide"/><Relationship Id="rId64" Target="slides/slide37.xml" Type="http://schemas.openxmlformats.org/officeDocument/2006/relationships/slide"/><Relationship Id="rId65" Target="slides/slide38.xml" Type="http://schemas.openxmlformats.org/officeDocument/2006/relationships/slide"/><Relationship Id="rId66" Target="slides/slide39.xml" Type="http://schemas.openxmlformats.org/officeDocument/2006/relationships/slide"/><Relationship Id="rId67" Target="slides/slide40.xml" Type="http://schemas.openxmlformats.org/officeDocument/2006/relationships/slide"/><Relationship Id="rId68" Target="slides/slide41.xml" Type="http://schemas.openxmlformats.org/officeDocument/2006/relationships/slide"/><Relationship Id="rId69" Target="slides/slide42.xml" Type="http://schemas.openxmlformats.org/officeDocument/2006/relationships/slide"/><Relationship Id="rId7" Target="fonts/font7.fntdata" Type="http://schemas.openxmlformats.org/officeDocument/2006/relationships/font"/><Relationship Id="rId70" Target="slides/slide43.xml" Type="http://schemas.openxmlformats.org/officeDocument/2006/relationships/slide"/><Relationship Id="rId71" Target="slides/slide44.xml" Type="http://schemas.openxmlformats.org/officeDocument/2006/relationships/slide"/><Relationship Id="rId72" Target="slides/slide45.xml" Type="http://schemas.openxmlformats.org/officeDocument/2006/relationships/slide"/><Relationship Id="rId73" Target="slides/slide46.xml" Type="http://schemas.openxmlformats.org/officeDocument/2006/relationships/slide"/><Relationship Id="rId74" Target="slides/slide47.xml" Type="http://schemas.openxmlformats.org/officeDocument/2006/relationships/slide"/><Relationship Id="rId75" Target="slides/slide48.xml" Type="http://schemas.openxmlformats.org/officeDocument/2006/relationships/slide"/><Relationship Id="rId76" Target="slides/slide49.xml" Type="http://schemas.openxmlformats.org/officeDocument/2006/relationships/slide"/><Relationship Id="rId77" Target="slides/slide50.xml" Type="http://schemas.openxmlformats.org/officeDocument/2006/relationships/slide"/><Relationship Id="rId78" Target="slides/slide51.xml" Type="http://schemas.openxmlformats.org/officeDocument/2006/relationships/slide"/><Relationship Id="rId79" Target="slides/slide52.xml" Type="http://schemas.openxmlformats.org/officeDocument/2006/relationships/slide"/><Relationship Id="rId8" Target="fonts/font8.fntdata" Type="http://schemas.openxmlformats.org/officeDocument/2006/relationships/font"/><Relationship Id="rId80" Target="slides/slide53.xml" Type="http://schemas.openxmlformats.org/officeDocument/2006/relationships/slide"/><Relationship Id="rId81" Target="slides/slide54.xml" Type="http://schemas.openxmlformats.org/officeDocument/2006/relationships/slide"/><Relationship Id="rId82" Target="slides/slide55.xml" Type="http://schemas.openxmlformats.org/officeDocument/2006/relationships/slide"/><Relationship Id="rId83" Target="slides/slide56.xml" Type="http://schemas.openxmlformats.org/officeDocument/2006/relationships/slide"/><Relationship Id="rId84" Target="slides/slide57.xml" Type="http://schemas.openxmlformats.org/officeDocument/2006/relationships/slide"/><Relationship Id="rId85" Target="slides/slide58.xml" Type="http://schemas.openxmlformats.org/officeDocument/2006/relationships/slide"/><Relationship Id="rId86" Target="slides/slide59.xml" Type="http://schemas.openxmlformats.org/officeDocument/2006/relationships/slide"/><Relationship Id="rId87" Target="slides/slide60.xml" Type="http://schemas.openxmlformats.org/officeDocument/2006/relationships/slide"/><Relationship Id="rId88" Target="slides/slide61.xml" Type="http://schemas.openxmlformats.org/officeDocument/2006/relationships/slide"/><Relationship Id="rId89" Target="slides/slide62.xml" Type="http://schemas.openxmlformats.org/officeDocument/2006/relationships/slide"/><Relationship Id="rId9" Target="fonts/font9.fntdata" Type="http://schemas.openxmlformats.org/officeDocument/2006/relationships/font"/><Relationship Id="rId90" Target="slides/slide63.xml" Type="http://schemas.openxmlformats.org/officeDocument/2006/relationships/slide"/><Relationship Id="rId91" Target="slides/slide64.xml" Type="http://schemas.openxmlformats.org/officeDocument/2006/relationships/slide"/><Relationship Id="rId92" Target="slides/slide65.xml" Type="http://schemas.openxmlformats.org/officeDocument/2006/relationships/slide"/><Relationship Id="rId93" Target="slides/slide66.xml" Type="http://schemas.openxmlformats.org/officeDocument/2006/relationships/slide"/><Relationship Id="rId94" Target="slides/slide67.xml" Type="http://schemas.openxmlformats.org/officeDocument/2006/relationships/slide"/><Relationship Id="rId95" Target="slides/slide68.xml" Type="http://schemas.openxmlformats.org/officeDocument/2006/relationships/slide"/><Relationship Id="rId96" Target="slides/slide69.xml" Type="http://schemas.openxmlformats.org/officeDocument/2006/relationships/slide"/><Relationship Id="rId97" Target="slides/slide70.xml" Type="http://schemas.openxmlformats.org/officeDocument/2006/relationships/slide"/><Relationship Id="rId98" Target="slides/slide71.xml" Type="http://schemas.openxmlformats.org/officeDocument/2006/relationships/slide"/><Relationship Id="rId99" Target="slides/slide72.xml" Type="http://schemas.openxmlformats.org/officeDocument/2006/relationships/slide"/></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14.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7.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4.png" Type="http://schemas.openxmlformats.org/officeDocument/2006/relationships/image"/><Relationship Id="rId5" Target="../media/image35.svg" Type="http://schemas.openxmlformats.org/officeDocument/2006/relationships/image"/><Relationship Id="rId6" Target="../media/image11.png" Type="http://schemas.openxmlformats.org/officeDocument/2006/relationships/image"/><Relationship Id="rId7" Target="../media/image1.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https://period.org/uploads/Global-Glossary-for-the-Menstrual-Movement-v1.3.pdf" TargetMode="External" Type="http://schemas.openxmlformats.org/officeDocument/2006/relationships/hyperlink"/><Relationship Id="rId3" Target="https://period.org/uploads/Global-Glossary-for-the-Menstrual-Movement-v1.3.pdf" TargetMode="External" Type="http://schemas.openxmlformats.org/officeDocument/2006/relationships/hyperlink"/><Relationship Id="rId4" Target="../media/image11.png" Type="http://schemas.openxmlformats.org/officeDocument/2006/relationships/image"/><Relationship Id="rId5" Target="../media/image1.png" Type="http://schemas.openxmlformats.org/officeDocument/2006/relationships/image"/><Relationship Id="rId6" Target="../media/image14.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37.svg" Type="http://schemas.openxmlformats.org/officeDocument/2006/relationships/image"/><Relationship Id="rId4" Target="../media/image11.png" Type="http://schemas.openxmlformats.org/officeDocument/2006/relationships/image"/><Relationship Id="rId5" Target="../media/image1.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11.png" Type="http://schemas.openxmlformats.org/officeDocument/2006/relationships/image"/><Relationship Id="rId4" Target="../media/image1.png" Type="http://schemas.openxmlformats.org/officeDocument/2006/relationships/image"/><Relationship Id="rId5" Target="../media/image36.png" Type="http://schemas.openxmlformats.org/officeDocument/2006/relationships/image"/><Relationship Id="rId6" Target="../media/image37.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8.png" Type="http://schemas.openxmlformats.org/officeDocument/2006/relationships/image"/><Relationship Id="rId4" Target="http://period.org" TargetMode="External" Type="http://schemas.openxmlformats.org/officeDocument/2006/relationships/hyperlink"/></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1.png" Type="http://schemas.openxmlformats.org/officeDocument/2006/relationships/image"/><Relationship Id="rId5" Target="../media/image1.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 Id="rId4" Target="https://19thnews.org/2023/03/prison-policy-report-incarceration-women-disparities/" TargetMode="External" Type="http://schemas.openxmlformats.org/officeDocument/2006/relationships/hyperlink"/><Relationship Id="rId5" Target="../media/image11.png" Type="http://schemas.openxmlformats.org/officeDocument/2006/relationships/image"/><Relationship Id="rId6" Target="../media/image1.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png" Type="http://schemas.openxmlformats.org/officeDocument/2006/relationships/image"/><Relationship Id="rId2" Target="../media/image44.png" Type="http://schemas.openxmlformats.org/officeDocument/2006/relationships/image"/><Relationship Id="rId3" Target="../media/image45.svg" Type="http://schemas.openxmlformats.org/officeDocument/2006/relationships/image"/><Relationship Id="rId4" Target="../media/image46.png" Type="http://schemas.openxmlformats.org/officeDocument/2006/relationships/image"/><Relationship Id="rId5" Target="../media/image47.sv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50.png" Type="http://schemas.openxmlformats.org/officeDocument/2006/relationships/image"/><Relationship Id="rId9" Target="../media/image51.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52.pn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41.pn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3.png" Type="http://schemas.openxmlformats.org/officeDocument/2006/relationships/image"/><Relationship Id="rId3" Target="../media/image54.svg" Type="http://schemas.openxmlformats.org/officeDocument/2006/relationships/image"/><Relationship Id="rId4" Target="../media/image11.png" Type="http://schemas.openxmlformats.org/officeDocument/2006/relationships/image"/><Relationship Id="rId5" Target="../media/image1.png" Type="http://schemas.openxmlformats.org/officeDocument/2006/relationships/image"/><Relationship Id="rId6" Target="../media/image44.png" Type="http://schemas.openxmlformats.org/officeDocument/2006/relationships/image"/><Relationship Id="rId7" Target="../media/image45.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46.png" Type="http://schemas.openxmlformats.org/officeDocument/2006/relationships/image"/><Relationship Id="rId5" Target="../media/image47.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48.png" Type="http://schemas.openxmlformats.org/officeDocument/2006/relationships/image"/><Relationship Id="rId5" Target="../media/image49.sv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1.png" Type="http://schemas.openxmlformats.org/officeDocument/2006/relationships/image"/><Relationship Id="rId5" Target="../media/image1.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 Id="rId5" Target="http://thurmanperryfoundation.org" TargetMode="External" Type="http://schemas.openxmlformats.org/officeDocument/2006/relationships/hyperlink"/><Relationship Id="rId6" Target="http://thurmanperryfoundation.org" TargetMode="External" Type="http://schemas.openxmlformats.org/officeDocument/2006/relationships/hyperlink"/></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 Id="rId4" Target="../media/image11.png" Type="http://schemas.openxmlformats.org/officeDocument/2006/relationships/image"/><Relationship Id="rId5" Target="../media/image1.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5.png" Type="http://schemas.openxmlformats.org/officeDocument/2006/relationships/image"/><Relationship Id="rId3" Target="../media/image56.svg" Type="http://schemas.openxmlformats.org/officeDocument/2006/relationships/image"/><Relationship Id="rId4" Target="../media/image14.png" Type="http://schemas.openxmlformats.org/officeDocument/2006/relationships/image"/><Relationship Id="rId5" Target="../media/image11.png" Type="http://schemas.openxmlformats.org/officeDocument/2006/relationships/image"/><Relationship Id="rId6" Target="../media/image1.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5.svg" Type="http://schemas.openxmlformats.org/officeDocument/2006/relationships/image"/><Relationship Id="rId11" Target="../media/image66.png" Type="http://schemas.openxmlformats.org/officeDocument/2006/relationships/image"/><Relationship Id="rId12" Target="../media/image67.png" Type="http://schemas.openxmlformats.org/officeDocument/2006/relationships/image"/><Relationship Id="rId13" Target="../media/image11.png" Type="http://schemas.openxmlformats.org/officeDocument/2006/relationships/image"/><Relationship Id="rId14" Target="../media/image1.png" Type="http://schemas.openxmlformats.org/officeDocument/2006/relationships/image"/><Relationship Id="rId2" Target="../media/image57.png" Type="http://schemas.openxmlformats.org/officeDocument/2006/relationships/image"/><Relationship Id="rId3" Target="../media/image58.png" Type="http://schemas.openxmlformats.org/officeDocument/2006/relationships/image"/><Relationship Id="rId4" Target="../media/image59.png" Type="http://schemas.openxmlformats.org/officeDocument/2006/relationships/image"/><Relationship Id="rId5" Target="../media/image60.png" Type="http://schemas.openxmlformats.org/officeDocument/2006/relationships/image"/><Relationship Id="rId6" Target="../media/image61.png" Type="http://schemas.openxmlformats.org/officeDocument/2006/relationships/image"/><Relationship Id="rId7" Target="../media/image62.png" Type="http://schemas.openxmlformats.org/officeDocument/2006/relationships/image"/><Relationship Id="rId8" Target="../media/image63.png" Type="http://schemas.openxmlformats.org/officeDocument/2006/relationships/image"/><Relationship Id="rId9" Target="../media/image64.pn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png" Type="http://schemas.openxmlformats.org/officeDocument/2006/relationships/image"/><Relationship Id="rId12" Target="../media/image63.png" Type="http://schemas.openxmlformats.org/officeDocument/2006/relationships/image"/><Relationship Id="rId13" Target="../media/image66.png" Type="http://schemas.openxmlformats.org/officeDocument/2006/relationships/image"/><Relationship Id="rId14" Target="../media/image67.png" Type="http://schemas.openxmlformats.org/officeDocument/2006/relationships/image"/><Relationship Id="rId2" Target="../media/image12.png" Type="http://schemas.openxmlformats.org/officeDocument/2006/relationships/image"/><Relationship Id="rId3" Target="../media/image13.svg" Type="http://schemas.openxmlformats.org/officeDocument/2006/relationships/image"/><Relationship Id="rId4" Target="../media/image11.png" Type="http://schemas.openxmlformats.org/officeDocument/2006/relationships/image"/><Relationship Id="rId5" Target="../media/image1.png" Type="http://schemas.openxmlformats.org/officeDocument/2006/relationships/image"/><Relationship Id="rId6" Target="../media/image57.png" Type="http://schemas.openxmlformats.org/officeDocument/2006/relationships/image"/><Relationship Id="rId7" Target="../media/image58.png" Type="http://schemas.openxmlformats.org/officeDocument/2006/relationships/image"/><Relationship Id="rId8" Target="../media/image59.png" Type="http://schemas.openxmlformats.org/officeDocument/2006/relationships/image"/><Relationship Id="rId9" Target="../media/image60.pn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png" Type="http://schemas.openxmlformats.org/officeDocument/2006/relationships/image"/><Relationship Id="rId2" Target="../media/image68.png" Type="http://schemas.openxmlformats.org/officeDocument/2006/relationships/image"/><Relationship Id="rId3" Target="../media/image69.svg" Type="http://schemas.openxmlformats.org/officeDocument/2006/relationships/image"/><Relationship Id="rId4" Target="../media/image70.png" Type="http://schemas.openxmlformats.org/officeDocument/2006/relationships/image"/><Relationship Id="rId5" Target="../media/image71.svg" Type="http://schemas.openxmlformats.org/officeDocument/2006/relationships/image"/><Relationship Id="rId6" Target="../media/image72.png" Type="http://schemas.openxmlformats.org/officeDocument/2006/relationships/image"/><Relationship Id="rId7" Target="../media/image73.svg" Type="http://schemas.openxmlformats.org/officeDocument/2006/relationships/image"/><Relationship Id="rId8" Target="../media/image74.png" Type="http://schemas.openxmlformats.org/officeDocument/2006/relationships/image"/><Relationship Id="rId9" Target="../media/image75.sv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68.png" Type="http://schemas.openxmlformats.org/officeDocument/2006/relationships/image"/><Relationship Id="rId5" Target="../media/image69.svg" Type="http://schemas.openxmlformats.org/officeDocument/2006/relationships/image"/><Relationship Id="rId6" Target="../media/image72.png" Type="http://schemas.openxmlformats.org/officeDocument/2006/relationships/image"/><Relationship Id="rId7" Target="../media/image73.svg" Type="http://schemas.openxmlformats.org/officeDocument/2006/relationships/image"/><Relationship Id="rId8" Target="https://www.prisonpolicy.org/reports/pie2023women.html" TargetMode="External" Type="http://schemas.openxmlformats.org/officeDocument/2006/relationships/hyperlink"/></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74.png" Type="http://schemas.openxmlformats.org/officeDocument/2006/relationships/image"/><Relationship Id="rId5" Target="../media/image75.sv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70.png" Type="http://schemas.openxmlformats.org/officeDocument/2006/relationships/image"/><Relationship Id="rId5" Target="../media/image71.sv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42.png" Type="http://schemas.openxmlformats.org/officeDocument/2006/relationships/image"/><Relationship Id="rId5" Target="../media/image43.svg" Type="http://schemas.openxmlformats.org/officeDocument/2006/relationships/image"/><Relationship Id="rId6" Target="https://journals.library.columbia.edu/index.php/cjgl/article/view/8823/4563" TargetMode="External" Type="http://schemas.openxmlformats.org/officeDocument/2006/relationships/hyperlink"/></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1.png" Type="http://schemas.openxmlformats.org/officeDocument/2006/relationships/image"/><Relationship Id="rId5" Target="../media/image1.pn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76.png" Type="http://schemas.openxmlformats.org/officeDocument/2006/relationships/image"/><Relationship Id="rId5" Target="../media/image77.svg" Type="http://schemas.openxmlformats.org/officeDocument/2006/relationships/image"/><Relationship Id="rId6" Target="../media/image78.png" Type="http://schemas.openxmlformats.org/officeDocument/2006/relationships/image"/><Relationship Id="rId7" Target="../media/image79.sv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88.png" Type="http://schemas.openxmlformats.org/officeDocument/2006/relationships/image"/><Relationship Id="rId11" Target="../media/image89.svg" Type="http://schemas.openxmlformats.org/officeDocument/2006/relationships/image"/><Relationship Id="rId12" Target="../media/image90.png" Type="http://schemas.openxmlformats.org/officeDocument/2006/relationships/image"/><Relationship Id="rId13" Target="../media/image91.svg" Type="http://schemas.openxmlformats.org/officeDocument/2006/relationships/image"/><Relationship Id="rId14" Target="../media/image11.png" Type="http://schemas.openxmlformats.org/officeDocument/2006/relationships/image"/><Relationship Id="rId15" Target="../media/image1.png" Type="http://schemas.openxmlformats.org/officeDocument/2006/relationships/image"/><Relationship Id="rId2" Target="../media/image80.png" Type="http://schemas.openxmlformats.org/officeDocument/2006/relationships/image"/><Relationship Id="rId3" Target="../media/image81.svg" Type="http://schemas.openxmlformats.org/officeDocument/2006/relationships/image"/><Relationship Id="rId4" Target="../media/image82.png" Type="http://schemas.openxmlformats.org/officeDocument/2006/relationships/image"/><Relationship Id="rId5" Target="../media/image83.svg" Type="http://schemas.openxmlformats.org/officeDocument/2006/relationships/image"/><Relationship Id="rId6" Target="../media/image84.png" Type="http://schemas.openxmlformats.org/officeDocument/2006/relationships/image"/><Relationship Id="rId7" Target="../media/image85.svg" Type="http://schemas.openxmlformats.org/officeDocument/2006/relationships/image"/><Relationship Id="rId8" Target="../media/image86.png" Type="http://schemas.openxmlformats.org/officeDocument/2006/relationships/image"/><Relationship Id="rId9" Target="../media/image87.sv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81.svg" Type="http://schemas.openxmlformats.org/officeDocument/2006/relationships/image"/><Relationship Id="rId4" Target="../media/image84.png" Type="http://schemas.openxmlformats.org/officeDocument/2006/relationships/image"/><Relationship Id="rId5" Target="../media/image85.svg" Type="http://schemas.openxmlformats.org/officeDocument/2006/relationships/image"/><Relationship Id="rId6" Target="../media/image86.png" Type="http://schemas.openxmlformats.org/officeDocument/2006/relationships/image"/><Relationship Id="rId7" Target="../media/image87.svg" Type="http://schemas.openxmlformats.org/officeDocument/2006/relationships/image"/><Relationship Id="rId8" Target="../media/image11.png" Type="http://schemas.openxmlformats.org/officeDocument/2006/relationships/image"/><Relationship Id="rId9" Target="../media/image1.png" Type="http://schemas.openxmlformats.org/officeDocument/2006/relationships/image"/></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82.png" Type="http://schemas.openxmlformats.org/officeDocument/2006/relationships/image"/><Relationship Id="rId5" Target="../media/image83.svg" Type="http://schemas.openxmlformats.org/officeDocument/2006/relationships/image"/><Relationship Id="rId6" Target="../media/image92.png" Type="http://schemas.openxmlformats.org/officeDocument/2006/relationships/image"/><Relationship Id="rId7" Target="../media/image93.svg" Type="http://schemas.openxmlformats.org/officeDocument/2006/relationships/image"/></Relationships>
</file>

<file path=ppt/slides/_rels/slide4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2.png" Type="http://schemas.openxmlformats.org/officeDocument/2006/relationships/image"/><Relationship Id="rId11" Target="../media/image93.svg" Type="http://schemas.openxmlformats.org/officeDocument/2006/relationships/image"/><Relationship Id="rId2" Target="../media/image11.png" Type="http://schemas.openxmlformats.org/officeDocument/2006/relationships/image"/><Relationship Id="rId3" Target="../media/image1.png" Type="http://schemas.openxmlformats.org/officeDocument/2006/relationships/image"/><Relationship Id="rId4" Target="../media/image88.png" Type="http://schemas.openxmlformats.org/officeDocument/2006/relationships/image"/><Relationship Id="rId5" Target="../media/image89.svg" Type="http://schemas.openxmlformats.org/officeDocument/2006/relationships/image"/><Relationship Id="rId6" Target="../media/image90.png" Type="http://schemas.openxmlformats.org/officeDocument/2006/relationships/image"/><Relationship Id="rId7" Target="../media/image91.svg" Type="http://schemas.openxmlformats.org/officeDocument/2006/relationships/image"/><Relationship Id="rId8" Target="../media/image94.png" Type="http://schemas.openxmlformats.org/officeDocument/2006/relationships/image"/><Relationship Id="rId9" Target="../media/image95.svg" Type="http://schemas.openxmlformats.org/officeDocument/2006/relationships/image"/></Relationships>
</file>

<file path=ppt/slides/_rels/slide4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96.jpeg" Type="http://schemas.openxmlformats.org/officeDocument/2006/relationships/image"/><Relationship Id="rId2" Target="../media/image11.png" Type="http://schemas.openxmlformats.org/officeDocument/2006/relationships/image"/><Relationship Id="rId3" Target="../media/image1.png" Type="http://schemas.openxmlformats.org/officeDocument/2006/relationships/image"/><Relationship Id="rId4" Target="../media/image80.png" Type="http://schemas.openxmlformats.org/officeDocument/2006/relationships/image"/><Relationship Id="rId5" Target="../media/image81.svg" Type="http://schemas.openxmlformats.org/officeDocument/2006/relationships/image"/><Relationship Id="rId6" Target="../media/image84.png" Type="http://schemas.openxmlformats.org/officeDocument/2006/relationships/image"/><Relationship Id="rId7" Target="../media/image85.svg" Type="http://schemas.openxmlformats.org/officeDocument/2006/relationships/image"/><Relationship Id="rId8" Target="../media/image86.png" Type="http://schemas.openxmlformats.org/officeDocument/2006/relationships/image"/><Relationship Id="rId9" Target="../media/image87.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1.png" Type="http://schemas.openxmlformats.org/officeDocument/2006/relationships/image"/><Relationship Id="rId5" Target="../media/image1.png" Type="http://schemas.openxmlformats.org/officeDocument/2006/relationships/image"/></Relationships>
</file>

<file path=ppt/slides/_rels/slide5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7.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s>
</file>

<file path=ppt/slides/_rels/slide5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s>
</file>

<file path=ppt/slides/_rels/slide5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7.jpeg" Type="http://schemas.openxmlformats.org/officeDocument/2006/relationships/image"/><Relationship Id="rId3" Target="https://youtu.be/4w_zqqTQkCw" TargetMode="External" Type="http://schemas.openxmlformats.org/officeDocument/2006/relationships/video"/><Relationship Id="rId4" Target="https://leg.colorado.gov/bills/hb19-1224" TargetMode="External" Type="http://schemas.openxmlformats.org/officeDocument/2006/relationships/hyperlink"/><Relationship Id="rId5" Target="../media/image11.png" Type="http://schemas.openxmlformats.org/officeDocument/2006/relationships/image"/><Relationship Id="rId6" Target="../media/image1.png" Type="http://schemas.openxmlformats.org/officeDocument/2006/relationships/image"/><Relationship Id="rId7" Target="https://www.youtube.com/watch?v=4w_zqqTQkCw" TargetMode="External" Type="http://schemas.openxmlformats.org/officeDocument/2006/relationships/hyperlink"/></Relationships>
</file>

<file path=ppt/slides/_rels/slide5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s>
</file>

<file path=ppt/slides/_rels/slide5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s>
</file>

<file path=ppt/slides/_rels/slide5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98.png" Type="http://schemas.openxmlformats.org/officeDocument/2006/relationships/image"/><Relationship Id="rId5" Target="https://theprisonflowproject.com/state-laws-around-access/" TargetMode="External" Type="http://schemas.openxmlformats.org/officeDocument/2006/relationships/hyperlink"/></Relationships>
</file>

<file path=ppt/slides/_rels/slide5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99.png" Type="http://schemas.openxmlformats.org/officeDocument/2006/relationships/image"/><Relationship Id="rId5" Target="https://crsreports.congress.gov/product/pdf/R/R45558" TargetMode="External" Type="http://schemas.openxmlformats.org/officeDocument/2006/relationships/hyperlink"/><Relationship Id="rId6" Target="https://theprisonflowproject.com/federal-prison-information/" TargetMode="External" Type="http://schemas.openxmlformats.org/officeDocument/2006/relationships/hyperlink"/></Relationships>
</file>

<file path=ppt/slides/_rels/slide5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100.png" Type="http://schemas.openxmlformats.org/officeDocument/2006/relationships/image"/><Relationship Id="rId5" Target="../media/image101.svg" Type="http://schemas.openxmlformats.org/officeDocument/2006/relationships/image"/></Relationships>
</file>

<file path=ppt/slides/_rels/slide5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5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102.png" Type="http://schemas.openxmlformats.org/officeDocument/2006/relationships/image"/><Relationship Id="rId5" Target="../media/image103.svg" Type="http://schemas.openxmlformats.org/officeDocument/2006/relationships/image"/><Relationship Id="rId6" Target="../media/image104.png" Type="http://schemas.openxmlformats.org/officeDocument/2006/relationships/image"/><Relationship Id="rId7" Target="../media/image105.svg" Type="http://schemas.openxmlformats.org/officeDocument/2006/relationships/image"/><Relationship Id="rId8" Target="https://www.huffpost.com/entry/new-york-prisons-periods_n_576bfcade4b0b489bb0c901b" TargetMode="External" Type="http://schemas.openxmlformats.org/officeDocument/2006/relationships/hyperlink"/></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6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s>
</file>

<file path=ppt/slides/_rels/slide61.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2.png" Type="http://schemas.openxmlformats.org/officeDocument/2006/relationships/image"/><Relationship Id="rId11" Target="../media/image113.svg" Type="http://schemas.openxmlformats.org/officeDocument/2006/relationships/image"/><Relationship Id="rId2" Target="../media/image106.png" Type="http://schemas.openxmlformats.org/officeDocument/2006/relationships/image"/><Relationship Id="rId3" Target="../media/image107.svg" Type="http://schemas.openxmlformats.org/officeDocument/2006/relationships/image"/><Relationship Id="rId4" Target="../media/image108.png" Type="http://schemas.openxmlformats.org/officeDocument/2006/relationships/image"/><Relationship Id="rId5" Target="../media/image109.svg" Type="http://schemas.openxmlformats.org/officeDocument/2006/relationships/image"/><Relationship Id="rId6" Target="../media/image110.png" Type="http://schemas.openxmlformats.org/officeDocument/2006/relationships/image"/><Relationship Id="rId7" Target="../media/image111.svg" Type="http://schemas.openxmlformats.org/officeDocument/2006/relationships/image"/><Relationship Id="rId8" Target="../media/image11.png" Type="http://schemas.openxmlformats.org/officeDocument/2006/relationships/image"/><Relationship Id="rId9" Target="../media/image1.png" Type="http://schemas.openxmlformats.org/officeDocument/2006/relationships/image"/></Relationships>
</file>

<file path=ppt/slides/_rels/slide6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6.png" Type="http://schemas.openxmlformats.org/officeDocument/2006/relationships/image"/><Relationship Id="rId3" Target="../media/image107.svg" Type="http://schemas.openxmlformats.org/officeDocument/2006/relationships/image"/><Relationship Id="rId4" Target="../media/image108.png" Type="http://schemas.openxmlformats.org/officeDocument/2006/relationships/image"/><Relationship Id="rId5" Target="../media/image109.svg" Type="http://schemas.openxmlformats.org/officeDocument/2006/relationships/image"/><Relationship Id="rId6" Target="../media/image11.png" Type="http://schemas.openxmlformats.org/officeDocument/2006/relationships/image"/><Relationship Id="rId7" Target="../media/image1.png" Type="http://schemas.openxmlformats.org/officeDocument/2006/relationships/image"/></Relationships>
</file>

<file path=ppt/slides/_rels/slide6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4.png" Type="http://schemas.openxmlformats.org/officeDocument/2006/relationships/image"/><Relationship Id="rId3" Target="../media/image115.svg" Type="http://schemas.openxmlformats.org/officeDocument/2006/relationships/image"/><Relationship Id="rId4" Target="../media/image110.png" Type="http://schemas.openxmlformats.org/officeDocument/2006/relationships/image"/><Relationship Id="rId5" Target="../media/image111.svg" Type="http://schemas.openxmlformats.org/officeDocument/2006/relationships/image"/><Relationship Id="rId6" Target="../media/image11.png" Type="http://schemas.openxmlformats.org/officeDocument/2006/relationships/image"/><Relationship Id="rId7" Target="../media/image1.png" Type="http://schemas.openxmlformats.org/officeDocument/2006/relationships/image"/></Relationships>
</file>

<file path=ppt/slides/_rels/slide6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s>
</file>

<file path=ppt/slides/_rels/slide6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svg" Type="http://schemas.openxmlformats.org/officeDocument/2006/relationships/image"/><Relationship Id="rId4" Target="../media/image11.png" Type="http://schemas.openxmlformats.org/officeDocument/2006/relationships/image"/><Relationship Id="rId5" Target="../media/image1.png" Type="http://schemas.openxmlformats.org/officeDocument/2006/relationships/image"/></Relationships>
</file>

<file path=ppt/slides/_rels/slide6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9.svg" Type="http://schemas.openxmlformats.org/officeDocument/2006/relationships/image"/><Relationship Id="rId11" Target="../media/image120.png" Type="http://schemas.openxmlformats.org/officeDocument/2006/relationships/image"/><Relationship Id="rId12" Target="../media/image121.svg" Type="http://schemas.openxmlformats.org/officeDocument/2006/relationships/image"/><Relationship Id="rId2" Target="../media/image41.png" Type="http://schemas.openxmlformats.org/officeDocument/2006/relationships/image"/><Relationship Id="rId3" Target="../media/image3.png" Type="http://schemas.openxmlformats.org/officeDocument/2006/relationships/image"/><Relationship Id="rId4" Target="../media/image4.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media/image116.png" Type="http://schemas.openxmlformats.org/officeDocument/2006/relationships/image"/><Relationship Id="rId8" Target="../media/image117.svg" Type="http://schemas.openxmlformats.org/officeDocument/2006/relationships/image"/><Relationship Id="rId9" Target="../media/image118.png" Type="http://schemas.openxmlformats.org/officeDocument/2006/relationships/image"/></Relationships>
</file>

<file path=ppt/slides/_rels/slide6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2.jpeg" Type="http://schemas.openxmlformats.org/officeDocument/2006/relationships/image"/><Relationship Id="rId3" Target="../media/image11.png" Type="http://schemas.openxmlformats.org/officeDocument/2006/relationships/image"/><Relationship Id="rId4" Target="../media/image1.png" Type="http://schemas.openxmlformats.org/officeDocument/2006/relationships/image"/><Relationship Id="rId5" Target="../media/image116.png" Type="http://schemas.openxmlformats.org/officeDocument/2006/relationships/image"/><Relationship Id="rId6" Target="../media/image117.svg" Type="http://schemas.openxmlformats.org/officeDocument/2006/relationships/image"/><Relationship Id="rId7" Target="http://periodactionday.com/education" TargetMode="External" Type="http://schemas.openxmlformats.org/officeDocument/2006/relationships/hyperlink"/></Relationships>
</file>

<file path=ppt/slides/_rels/slide6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9.svg" Type="http://schemas.openxmlformats.org/officeDocument/2006/relationships/image"/><Relationship Id="rId2" Target="https://thurmanperryfoundation.org/donate/" TargetMode="External" Type="http://schemas.openxmlformats.org/officeDocument/2006/relationships/hyperlink"/><Relationship Id="rId3" Target="http://thethurmanperryfoundation.org" TargetMode="External" Type="http://schemas.openxmlformats.org/officeDocument/2006/relationships/hyperlink"/><Relationship Id="rId4" Target="http://period.org/donate" TargetMode="External" Type="http://schemas.openxmlformats.org/officeDocument/2006/relationships/hyperlink"/><Relationship Id="rId5" Target="../media/image11.png" Type="http://schemas.openxmlformats.org/officeDocument/2006/relationships/image"/><Relationship Id="rId6" Target="../media/image1.png" Type="http://schemas.openxmlformats.org/officeDocument/2006/relationships/image"/><Relationship Id="rId7" Target="../media/image123.jpeg" Type="http://schemas.openxmlformats.org/officeDocument/2006/relationships/image"/><Relationship Id="rId8" Target="http://periodactionday.com/service" TargetMode="External" Type="http://schemas.openxmlformats.org/officeDocument/2006/relationships/hyperlink"/><Relationship Id="rId9" Target="../media/image118.png" Type="http://schemas.openxmlformats.org/officeDocument/2006/relationships/image"/></Relationships>
</file>

<file path=ppt/slides/_rels/slide69.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21.svg" Type="http://schemas.openxmlformats.org/officeDocument/2006/relationships/image"/><Relationship Id="rId11" Target="http://periodactionday.com/advocacy" TargetMode="External" Type="http://schemas.openxmlformats.org/officeDocument/2006/relationships/hyperlink"/><Relationship Id="rId12" Target="http://periodactionday.com/advocacy" TargetMode="External" Type="http://schemas.openxmlformats.org/officeDocument/2006/relationships/hyperlink"/><Relationship Id="rId2" Target="https://theprisonflowproject.com/state-laws-around-access/" TargetMode="External" Type="http://schemas.openxmlformats.org/officeDocument/2006/relationships/hyperlink"/><Relationship Id="rId3" Target="https://theprisonflowproject.com/state-laws-around-access/" TargetMode="External" Type="http://schemas.openxmlformats.org/officeDocument/2006/relationships/hyperlink"/><Relationship Id="rId4" Target="https://theprisonflowproject.com/federal-prison-information/" TargetMode="External" Type="http://schemas.openxmlformats.org/officeDocument/2006/relationships/hyperlink"/><Relationship Id="rId5" Target="https://ignitenational.org/advocate#/legislators" TargetMode="External" Type="http://schemas.openxmlformats.org/officeDocument/2006/relationships/hyperlink"/><Relationship Id="rId6" Target="../media/image11.png" Type="http://schemas.openxmlformats.org/officeDocument/2006/relationships/image"/><Relationship Id="rId7" Target="../media/image1.png" Type="http://schemas.openxmlformats.org/officeDocument/2006/relationships/image"/><Relationship Id="rId8" Target="../media/image124.jpeg" Type="http://schemas.openxmlformats.org/officeDocument/2006/relationships/image"/><Relationship Id="rId9" Target="../media/image120.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 Id="rId3" Target="../media/image17.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s>
</file>

<file path=ppt/slides/_rels/slide70.xml.rels><?xml version="1.0" encoding="UTF-8" standalone="no"?><Relationships xmlns="http://schemas.openxmlformats.org/package/2006/relationships"><Relationship Id="rId1" Target="../slideLayouts/slideLayout7.xml" Type="http://schemas.openxmlformats.org/officeDocument/2006/relationships/slideLayout"/><Relationship Id="rId2" Target="https://meng.house.gov/media-center/press-releases/meng-introduces-whole-government-approach-combat-period-poverty-and" TargetMode="External" Type="http://schemas.openxmlformats.org/officeDocument/2006/relationships/hyperlink"/><Relationship Id="rId3" Target="../media/image11.png" Type="http://schemas.openxmlformats.org/officeDocument/2006/relationships/image"/><Relationship Id="rId4" Target="../media/image1.png" Type="http://schemas.openxmlformats.org/officeDocument/2006/relationships/image"/><Relationship Id="rId5" Target="../media/image125.png" Type="http://schemas.openxmlformats.org/officeDocument/2006/relationships/image"/><Relationship Id="rId6" Target="../media/image126.svg" Type="http://schemas.openxmlformats.org/officeDocument/2006/relationships/image"/><Relationship Id="rId7" Target="../media/image127.png" Type="http://schemas.openxmlformats.org/officeDocument/2006/relationships/image"/></Relationships>
</file>

<file path=ppt/slides/_rels/slide7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72.xml.rels><?xml version="1.0" encoding="UTF-8" standalone="no"?><Relationships xmlns="http://schemas.openxmlformats.org/package/2006/relationships"><Relationship Id="rId1" Target="../slideLayouts/slideLayout7.xml" Type="http://schemas.openxmlformats.org/officeDocument/2006/relationships/slideLayout"/><Relationship Id="rId10" Target="http://periodactionday.com" TargetMode="External" Type="http://schemas.openxmlformats.org/officeDocument/2006/relationships/hyperlink"/><Relationship Id="rId11" Target="https://www.instagram.com/periodmovement/" TargetMode="External" Type="http://schemas.openxmlformats.org/officeDocument/2006/relationships/hyperlink"/><Relationship Id="rId12" Target="http://thurmanperryfoundation.org" TargetMode="External" Type="http://schemas.openxmlformats.org/officeDocument/2006/relationships/hyperlink"/><Relationship Id="rId13" Target="https://www.instagram.com/thurmanperryfoundation/" TargetMode="External" Type="http://schemas.openxmlformats.org/officeDocument/2006/relationships/hyperlink"/><Relationship Id="rId14" Target="http://creativecommons.org/licenses/by-nc-sa/4.0/" TargetMode="External" Type="http://schemas.openxmlformats.org/officeDocument/2006/relationships/hyperlink"/><Relationship Id="rId15" Target="../media/image129.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28.png" Type="http://schemas.openxmlformats.org/officeDocument/2006/relationships/image"/><Relationship Id="rId9" Target="http://period.org" TargetMode="External" Type="http://schemas.openxmlformats.org/officeDocument/2006/relationships/hyperlink"/></Relationships>
</file>

<file path=ppt/slides/_rels/slide7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https://debtcollective.org/what-we-do/campaigns/carceral-debt/#:~:text=Time%20in%20jail%20and%20prison,we%20call%20%E2%80%9Ccarceral%20debt.%E2%80%9D" TargetMode="External" Type="http://schemas.openxmlformats.org/officeDocument/2006/relationships/hyperlink"/></Relationships>
</file>

<file path=ppt/slides/_rels/slide7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https://www.aclu.org/wp-content/uploads/legal-documents/121119-sj-periodequitytoolkit.pdf" TargetMode="External" Type="http://schemas.openxmlformats.org/officeDocument/2006/relationships/hyperlink"/></Relationships>
</file>

<file path=ppt/slides/_rels/slide7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https://www.aclu.org/wp-content/uploads/legal-documents/121119-sj-periodequitytoolkit.pdf" TargetMode="External" Type="http://schemas.openxmlformats.org/officeDocument/2006/relationships/hyperlink"/></Relationships>
</file>

<file path=ppt/slides/_rels/slide7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png" Type="http://schemas.openxmlformats.org/officeDocument/2006/relationships/image"/><Relationship Id="rId2" Target="https://www.aclu.org/documents/facts-about-over-incarceration-women-united-states" TargetMode="External" Type="http://schemas.openxmlformats.org/officeDocument/2006/relationships/hyperlink"/><Relationship Id="rId3" Target="https://19thnews.org/2021/10/more-women-are-serving-life-sentences-why/" TargetMode="External" Type="http://schemas.openxmlformats.org/officeDocument/2006/relationships/hyperlink"/><Relationship Id="rId4" Target="https://www.washingtonpost.com/opinions/2022/03/25/prison-period-danger-health-risks-sexual-abuse/" TargetMode="External" Type="http://schemas.openxmlformats.org/officeDocument/2006/relationships/hyperlink"/><Relationship Id="rId5" Target="https://www.worldbank.org/en/news/feature/2018/05/25/menstrual-hygiene-management" TargetMode="External" Type="http://schemas.openxmlformats.org/officeDocument/2006/relationships/hyperlink"/><Relationship Id="rId6" Target="https://period.org/uploads/State-of-the-Period-2021.pdf" TargetMode="External" Type="http://schemas.openxmlformats.org/officeDocument/2006/relationships/hyperlink"/><Relationship Id="rId7" Target="https://allianceforperiodsupplies.org/wp-content/uploads/2022/05/U_by_Kotex_Period_Poverty_-_PPAW_Data_Set.pdf" TargetMode="External" Type="http://schemas.openxmlformats.org/officeDocument/2006/relationships/hyperlink"/><Relationship Id="rId8" Target="https://bmcwomenshealth.biomedcentral.com/articles/10.1186/s12905-020-01149-5" TargetMode="External" Type="http://schemas.openxmlformats.org/officeDocument/2006/relationships/hyperlink"/><Relationship Id="rId9" Target="https://bmcwomenshealth.biomedcentral.com/articles/10.1186/s12905-020-01149-5" TargetMode="External" Type="http://schemas.openxmlformats.org/officeDocument/2006/relationships/hyperlink"/></Relationships>
</file>

<file path=ppt/slides/_rels/slide77.xml.rels><?xml version="1.0" encoding="UTF-8" standalone="no"?><Relationships xmlns="http://schemas.openxmlformats.org/package/2006/relationships"><Relationship Id="rId1" Target="../slideLayouts/slideLayout7.xml" Type="http://schemas.openxmlformats.org/officeDocument/2006/relationships/slideLayout"/><Relationship Id="rId10" Target="https://www.phoenix.edu/blog/jail-vs-prison-vs-detention-center.html" TargetMode="External" Type="http://schemas.openxmlformats.org/officeDocument/2006/relationships/hyperlink"/><Relationship Id="rId11" Target="https://www.prisonfellowship.org/resources/training-resources/in-prison/faq-jail-prison/" TargetMode="External" Type="http://schemas.openxmlformats.org/officeDocument/2006/relationships/hyperlink"/><Relationship Id="rId12" Target="https://19thnews.org/2023/03/prison-policy-report-incarceration-women-disparities/" TargetMode="External" Type="http://schemas.openxmlformats.org/officeDocument/2006/relationships/hyperlink"/><Relationship Id="rId2" Target="../media/image11.png" Type="http://schemas.openxmlformats.org/officeDocument/2006/relationships/image"/><Relationship Id="rId3" Target="../media/image1.png" Type="http://schemas.openxmlformats.org/officeDocument/2006/relationships/image"/><Relationship Id="rId4" Target="https://www.law.cornell.edu/definitions/uscode.php?width=840&amp;height=800&amp;iframe=true&amp;def_id=34-USC-1339097894-1337661723&amp;term_occur=999&amp;term_src=title%3A34%3Asubtitle%3AI%3Achapter%3A101%3Asubchapter%3AXXXIII%3Asection%3A10651#:~:text=(1)%20Definitions%20(A),justice%20agency%20or%20a%20court." TargetMode="External" Type="http://schemas.openxmlformats.org/officeDocument/2006/relationships/hyperlink"/><Relationship Id="rId5" Target="https://www.prisonpolicy.org/profiles/US.html" TargetMode="External" Type="http://schemas.openxmlformats.org/officeDocument/2006/relationships/hyperlink"/><Relationship Id="rId6" Target="https://www.sentencingproject.org/app/uploads/2023/05/Incarcerated-Women-and-Girls-1.pdf" TargetMode="External" Type="http://schemas.openxmlformats.org/officeDocument/2006/relationships/hyperlink"/><Relationship Id="rId7" Target="https://journals.library.columbia.edu/index.php/cjgl/article/view/8823/4563" TargetMode="External" Type="http://schemas.openxmlformats.org/officeDocument/2006/relationships/hyperlink"/><Relationship Id="rId8" Target="https://lareviewofbooks.org/article/pathology-carceral-state/" TargetMode="External" Type="http://schemas.openxmlformats.org/officeDocument/2006/relationships/hyperlink"/><Relationship Id="rId9" Target="https://www.prisonpolicy.org/reports/pie2023women.html" TargetMode="External" Type="http://schemas.openxmlformats.org/officeDocument/2006/relationships/hyperlink"/></Relationships>
</file>

<file path=ppt/slides/_rels/slide78.xml.rels><?xml version="1.0" encoding="UTF-8" standalone="no"?><Relationships xmlns="http://schemas.openxmlformats.org/package/2006/relationships"><Relationship Id="rId1" Target="../slideLayouts/slideLayout7.xml" Type="http://schemas.openxmlformats.org/officeDocument/2006/relationships/slideLayout"/><Relationship Id="rId10" Target="https://theprisonflowproject.com/state-laws-around-access/" TargetMode="External" Type="http://schemas.openxmlformats.org/officeDocument/2006/relationships/hyperlink"/><Relationship Id="rId2" Target="../media/image11.png" Type="http://schemas.openxmlformats.org/officeDocument/2006/relationships/image"/><Relationship Id="rId3" Target="../media/image1.png" Type="http://schemas.openxmlformats.org/officeDocument/2006/relationships/image"/><Relationship Id="rId4" Target="https://sph.umich.edu/pursuit/2020posts/period-poverty.html" TargetMode="External" Type="http://schemas.openxmlformats.org/officeDocument/2006/relationships/hyperlink"/><Relationship Id="rId5" Target="https://debtcollective.org/what-we-do/campaigns/carceral-debt/#:~:text=Time%20in%20jail%20and%20prison,we%20call%20%E2%80%9Ccarceral%20debt.%E2%80%9D" TargetMode="External" Type="http://schemas.openxmlformats.org/officeDocument/2006/relationships/hyperlink"/><Relationship Id="rId6" Target="https://www.ojp.gov/pdffiles1/nij/grants/248906.pdf" TargetMode="External" Type="http://schemas.openxmlformats.org/officeDocument/2006/relationships/hyperlink"/><Relationship Id="rId7" Target="https://www.thelancet.com/journals/lanpub/article/PIIS2468-2667(21)00212-7/fulltext" TargetMode="External" Type="http://schemas.openxmlformats.org/officeDocument/2006/relationships/hyperlink"/><Relationship Id="rId8" Target="https://journals.library.columbia.edu/index.php/cjgl/article/view/8823/4563" TargetMode="External" Type="http://schemas.openxmlformats.org/officeDocument/2006/relationships/hyperlink"/><Relationship Id="rId9" Target="https://www.ohchr.org/en/instruments-mechanisms/instruments/basic-principles-treatment-prisoners#:~:text=All%20prisoners%20shall%20be%20treated,property%2C%20birth%20or%20other%20status." TargetMode="External" Type="http://schemas.openxmlformats.org/officeDocument/2006/relationships/hyperlink"/></Relationships>
</file>

<file path=ppt/slides/_rels/slide79.xml.rels><?xml version="1.0" encoding="UTF-8" standalone="no"?><Relationships xmlns="http://schemas.openxmlformats.org/package/2006/relationships"><Relationship Id="rId1" Target="../slideLayouts/slideLayout7.xml" Type="http://schemas.openxmlformats.org/officeDocument/2006/relationships/slideLayout"/><Relationship Id="rId10" Target="https://theprisonflowproject.com/media-coverage-by-state/" TargetMode="External" Type="http://schemas.openxmlformats.org/officeDocument/2006/relationships/hyperlink"/><Relationship Id="rId11" Target="https://theprisonflowproject.com/media-coverage-by-state/" TargetMode="External" Type="http://schemas.openxmlformats.org/officeDocument/2006/relationships/hyperlink"/><Relationship Id="rId12" Target="https://theprisonflowproject.com/media-coverage-by-state/" TargetMode="External" Type="http://schemas.openxmlformats.org/officeDocument/2006/relationships/hyperlink"/><Relationship Id="rId13" Target="https://theprisonflowproject.com/media-coverage-by-state/" TargetMode="External" Type="http://schemas.openxmlformats.org/officeDocument/2006/relationships/hyperlink"/><Relationship Id="rId14" Target="https://theprisonflowproject.com/media-coverage-by-state/" TargetMode="External" Type="http://schemas.openxmlformats.org/officeDocument/2006/relationships/hyperlink"/><Relationship Id="rId15" Target="https://theprisonflowproject.com/media-coverage-by-state/" TargetMode="External" Type="http://schemas.openxmlformats.org/officeDocument/2006/relationships/hyperlink"/><Relationship Id="rId16" Target="https://theprisonflowproject.com/media-coverage-by-state/" TargetMode="External" Type="http://schemas.openxmlformats.org/officeDocument/2006/relationships/hyperlink"/><Relationship Id="rId17" Target="https://theprisonflowproject.com/media-coverage-by-state/" TargetMode="External" Type="http://schemas.openxmlformats.org/officeDocument/2006/relationships/hyperlink"/><Relationship Id="rId18" Target="https://theprisonflowproject.com/media-coverage-by-state/" TargetMode="External" Type="http://schemas.openxmlformats.org/officeDocument/2006/relationships/hyperlink"/><Relationship Id="rId19" Target="https://theprisonflowproject.com/media-coverage-by-state/" TargetMode="External" Type="http://schemas.openxmlformats.org/officeDocument/2006/relationships/hyperlink"/><Relationship Id="rId2" Target="../media/image11.png" Type="http://schemas.openxmlformats.org/officeDocument/2006/relationships/image"/><Relationship Id="rId20" Target="https://theprisonflowproject.com/media-coverage-by-state/" TargetMode="External" Type="http://schemas.openxmlformats.org/officeDocument/2006/relationships/hyperlink"/><Relationship Id="rId21" Target="https://theprisonflowproject.com/media-coverage-by-state/" TargetMode="External" Type="http://schemas.openxmlformats.org/officeDocument/2006/relationships/hyperlink"/><Relationship Id="rId22" Target="https://theprisonflowproject.com/media-coverage-by-state/" TargetMode="External" Type="http://schemas.openxmlformats.org/officeDocument/2006/relationships/hyperlink"/><Relationship Id="rId23" Target="https://theprisonflowproject.com/media-coverage-by-state/" TargetMode="External" Type="http://schemas.openxmlformats.org/officeDocument/2006/relationships/hyperlink"/><Relationship Id="rId24" Target="https://theprisonflowproject.com/media-coverage-by-state/" TargetMode="External" Type="http://schemas.openxmlformats.org/officeDocument/2006/relationships/hyperlink"/><Relationship Id="rId25" Target="https://theprisonflowproject.com/media-coverage-by-state/" TargetMode="External" Type="http://schemas.openxmlformats.org/officeDocument/2006/relationships/hyperlink"/><Relationship Id="rId26" Target="https://theprisonflowproject.com/media-coverage-by-state/" TargetMode="External" Type="http://schemas.openxmlformats.org/officeDocument/2006/relationships/hyperlink"/><Relationship Id="rId27" Target="https://theprisonflowproject.com/media-coverage-by-state/" TargetMode="External" Type="http://schemas.openxmlformats.org/officeDocument/2006/relationships/hyperlink"/><Relationship Id="rId28" Target="https://theprisonflowproject.com/media-coverage-by-state/" TargetMode="External" Type="http://schemas.openxmlformats.org/officeDocument/2006/relationships/hyperlink"/><Relationship Id="rId29" Target="https://theprisonflowproject.com/media-coverage-by-state/" TargetMode="External" Type="http://schemas.openxmlformats.org/officeDocument/2006/relationships/hyperlink"/><Relationship Id="rId3" Target="../media/image1.png" Type="http://schemas.openxmlformats.org/officeDocument/2006/relationships/image"/><Relationship Id="rId30" Target="https://www.huffpost.com/entry/new-york-prisons-periods_n_576bfcade4b0b489bb0c901b" TargetMode="External" Type="http://schemas.openxmlformats.org/officeDocument/2006/relationships/hyperlink"/><Relationship Id="rId31" Target="https://www.nytimes.com/2018/12/14/nyregion/rikers-rape-guards-federal-lawsuit.html" TargetMode="External" Type="http://schemas.openxmlformats.org/officeDocument/2006/relationships/hyperlink"/><Relationship Id="rId32" Target="https://www.aclumich.org/en/press-releases/aclu-michigan-sues-muskegon-county-over-unconstitutional-policies-hazardous" TargetMode="External" Type="http://schemas.openxmlformats.org/officeDocument/2006/relationships/hyperlink"/><Relationship Id="rId33" Target="https://www.aclumich.org/en/press-releases/aclu-michigan-sues-muskegon-county-over-unconstitutional-policies-hazardous" TargetMode="External" Type="http://schemas.openxmlformats.org/officeDocument/2006/relationships/hyperlink"/><Relationship Id="rId34" Target="https://www.aclumich.org/en/press-releases/aclu-michigan-sues-muskegon-county-over-unconstitutional-policies-hazardous" TargetMode="External" Type="http://schemas.openxmlformats.org/officeDocument/2006/relationships/hyperlink"/><Relationship Id="rId35" Target="https://www.aclumich.org/en/press-releases/aclu-michigan-sues-muskegon-county-over-unconstitutional-policies-hazardous" TargetMode="External" Type="http://schemas.openxmlformats.org/officeDocument/2006/relationships/hyperlink"/><Relationship Id="rId36" Target="https://www.aclumich.org/en/press-releases/aclu-michigan-sues-muskegon-county-over-unconstitutional-policies-hazardous" TargetMode="External" Type="http://schemas.openxmlformats.org/officeDocument/2006/relationships/hyperlink"/><Relationship Id="rId37" Target="https://www.aclumich.org/en/press-releases/aclu-michigan-sues-muskegon-county-over-unconstitutional-policies-hazardous" TargetMode="External" Type="http://schemas.openxmlformats.org/officeDocument/2006/relationships/hyperlink"/><Relationship Id="rId38" Target="https://www.aclumich.org/en/press-releases/aclu-michigan-sues-muskegon-county-over-unconstitutional-policies-hazardous" TargetMode="External" Type="http://schemas.openxmlformats.org/officeDocument/2006/relationships/hyperlink"/><Relationship Id="rId39" Target="https://www.aclumich.org/en/press-releases/aclu-michigan-sues-muskegon-county-over-unconstitutional-policies-hazardous" TargetMode="External" Type="http://schemas.openxmlformats.org/officeDocument/2006/relationships/hyperlink"/><Relationship Id="rId4" Target="https://www.bop.gov/inmates/fsa/overview.jsp#:~:text=The%20First%20Step%20Act%20requires,needs%20and%20reduce%20this%20risk" TargetMode="External" Type="http://schemas.openxmlformats.org/officeDocument/2006/relationships/hyperlink"/><Relationship Id="rId40" Target="https://www.aclumich.org/en/press-releases/aclu-michigan-sues-muskegon-county-over-unconstitutional-policies-hazardous" TargetMode="External" Type="http://schemas.openxmlformats.org/officeDocument/2006/relationships/hyperlink"/><Relationship Id="rId41" Target="https://www.aclumich.org/en/press-releases/aclu-michigan-sues-muskegon-county-over-unconstitutional-policies-hazardous" TargetMode="External" Type="http://schemas.openxmlformats.org/officeDocument/2006/relationships/hyperlink"/><Relationship Id="rId42" Target="https://www.aclumich.org/en/press-releases/aclu-michigan-sues-muskegon-county-over-unconstitutional-policies-hazardous" TargetMode="External" Type="http://schemas.openxmlformats.org/officeDocument/2006/relationships/hyperlink"/><Relationship Id="rId43" Target="https://www.aclumich.org/en/press-releases/aclu-michigan-sues-muskegon-county-over-unconstitutional-policies-hazardous" TargetMode="External" Type="http://schemas.openxmlformats.org/officeDocument/2006/relationships/hyperlink"/><Relationship Id="rId44" Target="https://www.aclumich.org/en/press-releases/aclu-michigan-sues-muskegon-county-over-unconstitutional-policies-hazardous" TargetMode="External" Type="http://schemas.openxmlformats.org/officeDocument/2006/relationships/hyperlink"/><Relationship Id="rId45" Target="https://www.aclumich.org/en/press-releases/aclu-michigan-sues-muskegon-county-over-unconstitutional-policies-hazardous" TargetMode="External" Type="http://schemas.openxmlformats.org/officeDocument/2006/relationships/hyperlink"/><Relationship Id="rId46" Target="https://www.aclumich.org/en/press-releases/aclu-michigan-sues-muskegon-county-over-unconstitutional-policies-hazardous" TargetMode="External" Type="http://schemas.openxmlformats.org/officeDocument/2006/relationships/hyperlink"/><Relationship Id="rId47" Target="https://www.aclumich.org/en/press-releases/aclu-michigan-sues-muskegon-county-over-unconstitutional-policies-hazardous" TargetMode="External" Type="http://schemas.openxmlformats.org/officeDocument/2006/relationships/hyperlink"/><Relationship Id="rId48" Target="https://www.aclumich.org/en/press-releases/aclu-michigan-sues-muskegon-county-over-unconstitutional-policies-hazardous" TargetMode="External" Type="http://schemas.openxmlformats.org/officeDocument/2006/relationships/hyperlink"/><Relationship Id="rId49" Target="https://www.aclumich.org/en/press-releases/aclu-michigan-sues-muskegon-county-over-unconstitutional-policies-hazardous" TargetMode="External" Type="http://schemas.openxmlformats.org/officeDocument/2006/relationships/hyperlink"/><Relationship Id="rId5" Target="https://www.sentencingproject.org/policy-brief/the-first-step-act-ending-mass-incarceration-in-federal-prisons/" TargetMode="External" Type="http://schemas.openxmlformats.org/officeDocument/2006/relationships/hyperlink"/><Relationship Id="rId50" Target="https://www.aclumich.org/en/press-releases/aclu-michigan-sues-muskegon-county-over-unconstitutional-policies-hazardous" TargetMode="External" Type="http://schemas.openxmlformats.org/officeDocument/2006/relationships/hyperlink"/><Relationship Id="rId51" Target="https://www.aclumich.org/en/press-releases/aclu-michigan-sues-muskegon-county-over-unconstitutional-policies-hazardous" TargetMode="External" Type="http://schemas.openxmlformats.org/officeDocument/2006/relationships/hyperlink"/><Relationship Id="rId52" Target="https://www.aclumich.org/en/press-releases/aclu-michigan-sues-muskegon-county-over-unconstitutional-policies-hazardous" TargetMode="External" Type="http://schemas.openxmlformats.org/officeDocument/2006/relationships/hyperlink"/><Relationship Id="rId53" Target="https://www.aclumich.org/en/press-releases/aclu-michigan-sues-muskegon-county-over-unconstitutional-policies-hazardous" TargetMode="External" Type="http://schemas.openxmlformats.org/officeDocument/2006/relationships/hyperlink"/><Relationship Id="rId54" Target="https://www.aclumich.org/en/press-releases/aclu-michigan-sues-muskegon-county-over-unconstitutional-policies-hazardous" TargetMode="External" Type="http://schemas.openxmlformats.org/officeDocument/2006/relationships/hyperlink"/><Relationship Id="rId55" Target="https://www.aclumich.org/en/press-releases/aclu-michigan-sues-muskegon-county-over-unconstitutional-policies-hazardous" TargetMode="External" Type="http://schemas.openxmlformats.org/officeDocument/2006/relationships/hyperlink"/><Relationship Id="rId56" Target="https://www.aclumich.org/en/press-releases/aclu-michigan-sues-muskegon-county-over-unconstitutional-policies-hazardous" TargetMode="External" Type="http://schemas.openxmlformats.org/officeDocument/2006/relationships/hyperlink"/><Relationship Id="rId57" Target="https://www.aclumich.org/en/press-releases/aclu-michigan-sues-muskegon-county-over-unconstitutional-policies-hazardous" TargetMode="External" Type="http://schemas.openxmlformats.org/officeDocument/2006/relationships/hyperlink"/><Relationship Id="rId58" Target="https://www.aclumich.org/en/press-releases/aclu-michigan-sues-muskegon-county-over-unconstitutional-policies-hazardous" TargetMode="External" Type="http://schemas.openxmlformats.org/officeDocument/2006/relationships/hyperlink"/><Relationship Id="rId59" Target="https://www.aclumich.org/en/press-releases/aclu-michigan-sues-muskegon-county-over-unconstitutional-policies-hazardous" TargetMode="External" Type="http://schemas.openxmlformats.org/officeDocument/2006/relationships/hyperlink"/><Relationship Id="rId6" Target="https://theprisonflowproject.com/federal-prison-information/" TargetMode="External" Type="http://schemas.openxmlformats.org/officeDocument/2006/relationships/hyperlink"/><Relationship Id="rId60" Target="https://www.aclumich.org/en/press-releases/aclu-michigan-sues-muskegon-county-over-unconstitutional-policies-hazardous" TargetMode="External" Type="http://schemas.openxmlformats.org/officeDocument/2006/relationships/hyperlink"/><Relationship Id="rId61" Target="https://www.aclu.org/documents/violation-incarcerated-womens-civil-rights-new-jersey" TargetMode="External" Type="http://schemas.openxmlformats.org/officeDocument/2006/relationships/hyperlink"/><Relationship Id="rId7" Target="https://www.aclu.org/news/prisoners-rights/first-step-act-small-step-incarcerated-women" TargetMode="External" Type="http://schemas.openxmlformats.org/officeDocument/2006/relationships/hyperlink"/><Relationship Id="rId8" Target="https://theprisonflowproject.com/media-coverage-by-state/" TargetMode="External" Type="http://schemas.openxmlformats.org/officeDocument/2006/relationships/hyperlink"/><Relationship Id="rId9" Target="https://theprisonflowproject.com/media-coverage-by-state/" TargetMode="External" Type="http://schemas.openxmlformats.org/officeDocument/2006/relationships/hyperlink"/></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6.png" Type="http://schemas.openxmlformats.org/officeDocument/2006/relationships/image"/><Relationship Id="rId11" Target="../media/image27.svg" Type="http://schemas.openxmlformats.org/officeDocument/2006/relationships/image"/><Relationship Id="rId12" Target="../media/image11.png" Type="http://schemas.openxmlformats.org/officeDocument/2006/relationships/image"/><Relationship Id="rId13" Target="../media/image1.png" Type="http://schemas.openxmlformats.org/officeDocument/2006/relationships/image"/><Relationship Id="rId14" Target="../media/image28.png" Type="http://schemas.openxmlformats.org/officeDocument/2006/relationships/image"/><Relationship Id="rId15" Target="../media/image29.svg" Type="http://schemas.openxmlformats.org/officeDocument/2006/relationships/image"/><Relationship Id="rId2" Target="../media/image18.png" Type="http://schemas.openxmlformats.org/officeDocument/2006/relationships/image"/><Relationship Id="rId3" Target="../media/image19.svg" Type="http://schemas.openxmlformats.org/officeDocument/2006/relationships/image"/><Relationship Id="rId4" Target="../media/image20.png" Type="http://schemas.openxmlformats.org/officeDocument/2006/relationships/image"/><Relationship Id="rId5" Target="../media/image21.svg" Type="http://schemas.openxmlformats.org/officeDocument/2006/relationships/image"/><Relationship Id="rId6" Target="../media/image22.png" Type="http://schemas.openxmlformats.org/officeDocument/2006/relationships/image"/><Relationship Id="rId7" Target="../media/image23.svg" Type="http://schemas.openxmlformats.org/officeDocument/2006/relationships/image"/><Relationship Id="rId8" Target="../media/image24.png" Type="http://schemas.openxmlformats.org/officeDocument/2006/relationships/image"/><Relationship Id="rId9" Target="../media/image25.svg" Type="http://schemas.openxmlformats.org/officeDocument/2006/relationships/image"/></Relationships>
</file>

<file path=ppt/slides/_rels/slide80.xml.rels><?xml version="1.0" encoding="UTF-8" standalone="no"?><Relationships xmlns="http://schemas.openxmlformats.org/package/2006/relationships"><Relationship Id="rId1" Target="../slideLayouts/slideLayout7.xml" Type="http://schemas.openxmlformats.org/officeDocument/2006/relationships/slideLayout"/><Relationship Id="rId10" Target="http://meng.house.gov/media-center/press-releases/meng-introduces-whole-government-approach-combat-period-poverty-and" TargetMode="External" Type="http://schemas.openxmlformats.org/officeDocument/2006/relationships/hyperlink"/><Relationship Id="rId11" Target="http://meng.house.gov/media-center/press-releases/meng-introduces-whole-government-approach-combat-period-poverty-and" TargetMode="External" Type="http://schemas.openxmlformats.org/officeDocument/2006/relationships/hyperlink"/><Relationship Id="rId12" Target="http://meng.house.gov/media-center/press-releases/meng-introduces-whole-government-approach-combat-period-poverty-and" TargetMode="External" Type="http://schemas.openxmlformats.org/officeDocument/2006/relationships/hyperlink"/><Relationship Id="rId13" Target="http://meng.house.gov/media-center/press-releases/meng-introduces-whole-government-approach-combat-period-poverty-and" TargetMode="External" Type="http://schemas.openxmlformats.org/officeDocument/2006/relationships/hyperlink"/><Relationship Id="rId14" Target="http://meng.house.gov/media-center/press-releases/meng-introduces-whole-government-approach-combat-period-poverty-and" TargetMode="External" Type="http://schemas.openxmlformats.org/officeDocument/2006/relationships/hyperlink"/><Relationship Id="rId15" Target="http://meng.house.gov/media-center/press-releases/meng-introduces-whole-government-approach-combat-period-poverty-and" TargetMode="External" Type="http://schemas.openxmlformats.org/officeDocument/2006/relationships/hyperlink"/><Relationship Id="rId16" Target="http://meng.house.gov/media-center/press-releases/meng-introduces-whole-government-approach-combat-period-poverty-and" TargetMode="External" Type="http://schemas.openxmlformats.org/officeDocument/2006/relationships/hyperlink"/><Relationship Id="rId17" Target="http://meng.house.gov/media-center/press-releases/meng-introduces-whole-government-approach-combat-period-poverty-and" TargetMode="External" Type="http://schemas.openxmlformats.org/officeDocument/2006/relationships/hyperlink"/><Relationship Id="rId18" Target="http://meng.house.gov/media-center/press-releases/meng-introduces-whole-government-approach-combat-period-poverty-and" TargetMode="External" Type="http://schemas.openxmlformats.org/officeDocument/2006/relationships/hyperlink"/><Relationship Id="rId19" Target="http://meng.house.gov/media-center/press-releases/meng-introduces-whole-government-approach-combat-period-poverty-and" TargetMode="External" Type="http://schemas.openxmlformats.org/officeDocument/2006/relationships/hyperlink"/><Relationship Id="rId2" Target="../media/image11.png" Type="http://schemas.openxmlformats.org/officeDocument/2006/relationships/image"/><Relationship Id="rId20" Target="http://meng.house.gov/media-center/press-releases/meng-introduces-whole-government-approach-combat-period-poverty-and" TargetMode="External" Type="http://schemas.openxmlformats.org/officeDocument/2006/relationships/hyperlink"/><Relationship Id="rId21" Target="http://meng.house.gov/media-center/press-releases/meng-introduces-whole-government-approach-combat-period-poverty-and" TargetMode="External" Type="http://schemas.openxmlformats.org/officeDocument/2006/relationships/hyperlink"/><Relationship Id="rId22" Target="http://meng.house.gov/media-center/press-releases/meng-introduces-whole-government-approach-combat-period-poverty-and" TargetMode="External" Type="http://schemas.openxmlformats.org/officeDocument/2006/relationships/hyperlink"/><Relationship Id="rId23" Target="http://meng.house.gov/media-center/press-releases/meng-introduces-whole-government-approach-combat-period-poverty-and" TargetMode="External" Type="http://schemas.openxmlformats.org/officeDocument/2006/relationships/hyperlink"/><Relationship Id="rId24" Target="http://meng.house.gov/media-center/press-releases/meng-introduces-whole-government-approach-combat-period-poverty-and" TargetMode="External" Type="http://schemas.openxmlformats.org/officeDocument/2006/relationships/hyperlink"/><Relationship Id="rId25" Target="http://meng.house.gov/media-center/press-releases/meng-introduces-whole-government-approach-combat-period-poverty-and" TargetMode="External" Type="http://schemas.openxmlformats.org/officeDocument/2006/relationships/hyperlink"/><Relationship Id="rId26" Target="https://period.org/uploads/Global-Glossary-for-the-Menstrual-Movement-v1.3.pdf" TargetMode="External" Type="http://schemas.openxmlformats.org/officeDocument/2006/relationships/hyperlink"/><Relationship Id="rId27" Target="https://period.org/uploads/Global-Glossary-for-the-Menstrual-Movement-v1.3.pdf" TargetMode="External" Type="http://schemas.openxmlformats.org/officeDocument/2006/relationships/hyperlink"/><Relationship Id="rId28" Target="https://www.globalcitizen.org/en/content/inspirational-quotes-activism-activist-leaders/" TargetMode="External" Type="http://schemas.openxmlformats.org/officeDocument/2006/relationships/hyperlink"/><Relationship Id="rId29" Target="https://www.aclu.org/report/unequal-price-periods" TargetMode="External" Type="http://schemas.openxmlformats.org/officeDocument/2006/relationships/hyperlink"/><Relationship Id="rId3" Target="../media/image1.png" Type="http://schemas.openxmlformats.org/officeDocument/2006/relationships/image"/><Relationship Id="rId30" Target="https://www.aclu.org/report/unequal-price-periods" TargetMode="External" Type="http://schemas.openxmlformats.org/officeDocument/2006/relationships/hyperlink"/><Relationship Id="rId31" Target="https://www.aclu.org/report/unequal-price-periods" TargetMode="External" Type="http://schemas.openxmlformats.org/officeDocument/2006/relationships/hyperlink"/><Relationship Id="rId32" Target="https://www.aclu.org/report/unequal-price-periods" TargetMode="External" Type="http://schemas.openxmlformats.org/officeDocument/2006/relationships/hyperlink"/><Relationship Id="rId33" Target="https://www.aclu.org/report/unequal-price-periods" TargetMode="External" Type="http://schemas.openxmlformats.org/officeDocument/2006/relationships/hyperlink"/><Relationship Id="rId34" Target="https://www.aclu.org/report/unequal-price-periods" TargetMode="External" Type="http://schemas.openxmlformats.org/officeDocument/2006/relationships/hyperlink"/><Relationship Id="rId35" Target="https://www.aclu.org/wp-content/uploads/legal-documents/121119-sj-periodequitytoolkit.pdf" TargetMode="External" Type="http://schemas.openxmlformats.org/officeDocument/2006/relationships/hyperlink"/><Relationship Id="rId36" Target="https://www.aclu.org/wp-content/uploads/legal-documents/121119-sj-periodequitytoolkit.pdf" TargetMode="External" Type="http://schemas.openxmlformats.org/officeDocument/2006/relationships/hyperlink"/><Relationship Id="rId37" Target="https://www.aclu.org/wp-content/uploads/legal-documents/121119-sj-periodequitytoolkit.pdf" TargetMode="External" Type="http://schemas.openxmlformats.org/officeDocument/2006/relationships/hyperlink"/><Relationship Id="rId38" Target="https://www.aclu.org/wp-content/uploads/legal-documents/121119-sj-periodequitytoolkit.pdf" TargetMode="External" Type="http://schemas.openxmlformats.org/officeDocument/2006/relationships/hyperlink"/><Relationship Id="rId39" Target="https://www.aclu.org/wp-content/uploads/legal-documents/121119-sj-periodequitytoolkit.pdf" TargetMode="External" Type="http://schemas.openxmlformats.org/officeDocument/2006/relationships/hyperlink"/><Relationship Id="rId4" Target="https://www.aclu.org/press-releases/aclu-sues-oregon-department-corrections-officials-over-denial-medical-care#:~:text=EUGENE%2C%20Ore.,being%20denied%20essential%20medical%20care." TargetMode="External" Type="http://schemas.openxmlformats.org/officeDocument/2006/relationships/hyperlink"/><Relationship Id="rId40" Target="https://www.aclu.org/wp-content/uploads/legal-documents/121119-sj-periodequitytoolkit.pdf" TargetMode="External" Type="http://schemas.openxmlformats.org/officeDocument/2006/relationships/hyperlink"/><Relationship Id="rId41" Target="https://www.aclu.org/wp-content/uploads/legal-documents/121119-sj-periodequitytoolkit.pdf" TargetMode="External" Type="http://schemas.openxmlformats.org/officeDocument/2006/relationships/hyperlink"/><Relationship Id="rId42" Target="https://www.aclu.org/wp-content/uploads/legal-documents/121119-sj-periodequitytoolkit.pdf" TargetMode="External" Type="http://schemas.openxmlformats.org/officeDocument/2006/relationships/hyperlink"/><Relationship Id="rId43" Target="https://www.aclu.org/wp-content/uploads/legal-documents/121119-sj-periodequitytoolkit.pdf" TargetMode="External" Type="http://schemas.openxmlformats.org/officeDocument/2006/relationships/hyperlink"/><Relationship Id="rId44" Target="https://www.aclu.org/wp-content/uploads/legal-documents/121119-sj-periodequitytoolkit.pdf" TargetMode="External" Type="http://schemas.openxmlformats.org/officeDocument/2006/relationships/hyperlink"/><Relationship Id="rId45" Target="https://www.aclu.org/wp-content/uploads/legal-documents/121119-sj-periodequitytoolkit.pdf" TargetMode="External" Type="http://schemas.openxmlformats.org/officeDocument/2006/relationships/hyperlink"/><Relationship Id="rId46" Target="https://www.aclu.org/wp-content/uploads/legal-documents/121119-sj-periodequitytoolkit.pdf" TargetMode="External" Type="http://schemas.openxmlformats.org/officeDocument/2006/relationships/hyperlink"/><Relationship Id="rId47" Target="https://www.aclu.org/wp-content/uploads/legal-documents/121119-sj-periodequitytoolkit.pdf" TargetMode="External" Type="http://schemas.openxmlformats.org/officeDocument/2006/relationships/hyperlink"/><Relationship Id="rId48" Target="https://www.prisonpolicy.org/blog/2019/07/19/reentry/" TargetMode="External" Type="http://schemas.openxmlformats.org/officeDocument/2006/relationships/hyperlink"/><Relationship Id="rId5" Target="https://fox2now.com/news/missouri/fewer-incarcerated-women-report-infections-due-to-free-tampons-pads/" TargetMode="External" Type="http://schemas.openxmlformats.org/officeDocument/2006/relationships/hyperlink"/><Relationship Id="rId6" Target="https://fox2now.com/news/missouri/fewer-incarcerated-women-report-infections-due-to-free-tampons-pads/" TargetMode="External" Type="http://schemas.openxmlformats.org/officeDocument/2006/relationships/hyperlink"/><Relationship Id="rId7" Target="https://fox2now.com/news/missouri/fewer-incarcerated-women-report-infections-due-to-free-tampons-pads/" TargetMode="External" Type="http://schemas.openxmlformats.org/officeDocument/2006/relationships/hyperlink"/><Relationship Id="rId8" Target="https://www.vera.org/news/womens-incarceration-rates-are-skyrocketing" TargetMode="External" Type="http://schemas.openxmlformats.org/officeDocument/2006/relationships/hyperlink"/><Relationship Id="rId9" Target="http://meng.house.gov/media-center/press-releases/meng-introduces-whole-government-approach-combat-period-poverty-and" TargetMode="External" Type="http://schemas.openxmlformats.org/officeDocument/2006/relationships/hyperlink"/></Relationships>
</file>

<file path=ppt/slides/_rels/slide8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png" Type="http://schemas.openxmlformats.org/officeDocument/2006/relationships/image"/><Relationship Id="rId4" Target="https://ignitenational.org/advocacy2021#/" TargetMode="External" Type="http://schemas.openxmlformats.org/officeDocument/2006/relationships/hyperlink"/><Relationship Id="rId5" Target="https://leg.colorado.gov/bills/hb19-1224" TargetMode="External" Type="http://schemas.openxmlformats.org/officeDocument/2006/relationships/hyperlink"/><Relationship Id="rId6" Target="https://www.thelancet.com/journals/lansea/article/PIIS2772-3682(23)00037-9/fulltext" TargetMode="External" Type="http://schemas.openxmlformats.org/officeDocument/2006/relationships/hyperlink"/><Relationship Id="rId7" Target="https://www.youtube.com/watch?v=-GWQayltLBE." TargetMode="External" Type="http://schemas.openxmlformats.org/officeDocument/2006/relationships/hyperlink"/><Relationship Id="rId8" Target="https://www.arkansasonline.com/news/2023/aug/29/jefferson-county-sheriff-calls-for-reimbursement-from-judge-for-hygiene-product-purchases/" TargetMode="External" Type="http://schemas.openxmlformats.org/officeDocument/2006/relationships/hyperlink"/></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11.png" Type="http://schemas.openxmlformats.org/officeDocument/2006/relationships/image"/><Relationship Id="rId5"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5000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5793735" y="7455406"/>
            <a:ext cx="2661753" cy="1802894"/>
          </a:xfrm>
          <a:custGeom>
            <a:avLst/>
            <a:gdLst/>
            <a:ahLst/>
            <a:cxnLst/>
            <a:rect r="r" b="b" t="t" l="l"/>
            <a:pathLst>
              <a:path h="1802894" w="2661753">
                <a:moveTo>
                  <a:pt x="0" y="0"/>
                </a:moveTo>
                <a:lnTo>
                  <a:pt x="2661753" y="0"/>
                </a:lnTo>
                <a:lnTo>
                  <a:pt x="2661753" y="1802894"/>
                </a:lnTo>
                <a:lnTo>
                  <a:pt x="0" y="1802894"/>
                </a:lnTo>
                <a:lnTo>
                  <a:pt x="0" y="0"/>
                </a:lnTo>
                <a:close/>
              </a:path>
            </a:pathLst>
          </a:custGeom>
          <a:blipFill>
            <a:blip r:embed="rId2"/>
            <a:stretch>
              <a:fillRect l="0" t="0" r="0" b="0"/>
            </a:stretch>
          </a:blipFill>
        </p:spPr>
      </p:sp>
      <p:sp>
        <p:nvSpPr>
          <p:cNvPr name="Freeform 3" id="3"/>
          <p:cNvSpPr/>
          <p:nvPr/>
        </p:nvSpPr>
        <p:spPr>
          <a:xfrm flipH="false" flipV="false" rot="0">
            <a:off x="1373274" y="7625487"/>
            <a:ext cx="4057042" cy="1484762"/>
          </a:xfrm>
          <a:custGeom>
            <a:avLst/>
            <a:gdLst/>
            <a:ahLst/>
            <a:cxnLst/>
            <a:rect r="r" b="b" t="t" l="l"/>
            <a:pathLst>
              <a:path h="1484762" w="4057042">
                <a:moveTo>
                  <a:pt x="0" y="0"/>
                </a:moveTo>
                <a:lnTo>
                  <a:pt x="4057043" y="0"/>
                </a:lnTo>
                <a:lnTo>
                  <a:pt x="4057043" y="1484762"/>
                </a:lnTo>
                <a:lnTo>
                  <a:pt x="0" y="1484762"/>
                </a:lnTo>
                <a:lnTo>
                  <a:pt x="0" y="0"/>
                </a:lnTo>
                <a:close/>
              </a:path>
            </a:pathLst>
          </a:custGeom>
          <a:blipFill>
            <a:blip r:embed="rId3"/>
            <a:stretch>
              <a:fillRect l="0" t="0" r="0" b="0"/>
            </a:stretch>
          </a:blipFill>
        </p:spPr>
      </p:sp>
      <p:sp>
        <p:nvSpPr>
          <p:cNvPr name="Freeform 4" id="4"/>
          <p:cNvSpPr/>
          <p:nvPr/>
        </p:nvSpPr>
        <p:spPr>
          <a:xfrm flipH="false" flipV="false" rot="0">
            <a:off x="15734481" y="-505174"/>
            <a:ext cx="4591735" cy="4416414"/>
          </a:xfrm>
          <a:custGeom>
            <a:avLst/>
            <a:gdLst/>
            <a:ahLst/>
            <a:cxnLst/>
            <a:rect r="r" b="b" t="t" l="l"/>
            <a:pathLst>
              <a:path h="4416414" w="4591735">
                <a:moveTo>
                  <a:pt x="0" y="0"/>
                </a:moveTo>
                <a:lnTo>
                  <a:pt x="4591735" y="0"/>
                </a:lnTo>
                <a:lnTo>
                  <a:pt x="4591735" y="4416414"/>
                </a:lnTo>
                <a:lnTo>
                  <a:pt x="0" y="44164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373274" y="3751872"/>
            <a:ext cx="14905457" cy="2244081"/>
          </a:xfrm>
          <a:prstGeom prst="rect">
            <a:avLst/>
          </a:prstGeom>
        </p:spPr>
        <p:txBody>
          <a:bodyPr anchor="t" rtlCol="false" tIns="0" lIns="0" bIns="0" rIns="0">
            <a:spAutoFit/>
          </a:bodyPr>
          <a:lstStyle/>
          <a:p>
            <a:pPr>
              <a:lnSpc>
                <a:spcPts val="16829"/>
              </a:lnSpc>
            </a:pPr>
            <a:r>
              <a:rPr lang="en-US" sz="16499" spc="329">
                <a:solidFill>
                  <a:srgbClr val="FFFFFF"/>
                </a:solidFill>
                <a:latin typeface="Hey Gotcha!"/>
              </a:rPr>
              <a:t>Periods in Prison</a:t>
            </a:r>
          </a:p>
        </p:txBody>
      </p:sp>
      <p:sp>
        <p:nvSpPr>
          <p:cNvPr name="Freeform 6" id="6"/>
          <p:cNvSpPr/>
          <p:nvPr/>
        </p:nvSpPr>
        <p:spPr>
          <a:xfrm flipH="false" flipV="false" rot="0">
            <a:off x="15764465" y="521134"/>
            <a:ext cx="4531768" cy="4416414"/>
          </a:xfrm>
          <a:custGeom>
            <a:avLst/>
            <a:gdLst/>
            <a:ahLst/>
            <a:cxnLst/>
            <a:rect r="r" b="b" t="t" l="l"/>
            <a:pathLst>
              <a:path h="4416414" w="4531768">
                <a:moveTo>
                  <a:pt x="0" y="0"/>
                </a:moveTo>
                <a:lnTo>
                  <a:pt x="4531768" y="0"/>
                </a:lnTo>
                <a:lnTo>
                  <a:pt x="4531768" y="4416414"/>
                </a:lnTo>
                <a:lnTo>
                  <a:pt x="0" y="44164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1373274" y="5727629"/>
            <a:ext cx="15092423" cy="1370135"/>
          </a:xfrm>
          <a:prstGeom prst="rect">
            <a:avLst/>
          </a:prstGeom>
        </p:spPr>
        <p:txBody>
          <a:bodyPr anchor="t" rtlCol="false" tIns="0" lIns="0" bIns="0" rIns="0">
            <a:spAutoFit/>
          </a:bodyPr>
          <a:lstStyle/>
          <a:p>
            <a:pPr>
              <a:lnSpc>
                <a:spcPts val="5532"/>
              </a:lnSpc>
            </a:pPr>
            <a:r>
              <a:rPr lang="en-US" sz="4038">
                <a:solidFill>
                  <a:srgbClr val="FFFFFF"/>
                </a:solidFill>
                <a:latin typeface="Garet"/>
              </a:rPr>
              <a:t>A 4-Part Workshop about Period Poverty and Menstrual Equity in U.S. Correctional Facilities</a:t>
            </a:r>
          </a:p>
        </p:txBody>
      </p:sp>
      <p:sp>
        <p:nvSpPr>
          <p:cNvPr name="AutoShape 8" id="8"/>
          <p:cNvSpPr/>
          <p:nvPr/>
        </p:nvSpPr>
        <p:spPr>
          <a:xfrm flipV="true">
            <a:off x="1118647" y="681458"/>
            <a:ext cx="16355505" cy="24612"/>
          </a:xfrm>
          <a:prstGeom prst="line">
            <a:avLst/>
          </a:prstGeom>
          <a:ln cap="flat" w="38100">
            <a:solidFill>
              <a:srgbClr val="FFFFFF"/>
            </a:solidFill>
            <a:prstDash val="solid"/>
            <a:headEnd type="none" len="sm" w="sm"/>
            <a:tailEnd type="none" len="sm" w="sm"/>
          </a:ln>
        </p:spPr>
      </p:sp>
      <p:sp>
        <p:nvSpPr>
          <p:cNvPr name="TextBox 9" id="9"/>
          <p:cNvSpPr txBox="true"/>
          <p:nvPr/>
        </p:nvSpPr>
        <p:spPr>
          <a:xfrm rot="0">
            <a:off x="1563944" y="321743"/>
            <a:ext cx="15160113"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Period Poverty in Correctional Facilities  &gt;&gt;  Managing a Period While Incarcerated &gt;&gt; Menstrual Equity in Correctional Facilities &gt;&gt; Take Action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1157994" y="1989538"/>
            <a:ext cx="11248239" cy="2233047"/>
          </a:xfrm>
          <a:prstGeom prst="rect">
            <a:avLst/>
          </a:prstGeom>
        </p:spPr>
        <p:txBody>
          <a:bodyPr anchor="t" rtlCol="false" tIns="0" lIns="0" bIns="0" rIns="0">
            <a:spAutoFit/>
          </a:bodyPr>
          <a:lstStyle/>
          <a:p>
            <a:pPr marL="0" indent="0" lvl="0">
              <a:lnSpc>
                <a:spcPts val="18143"/>
              </a:lnSpc>
            </a:pPr>
            <a:r>
              <a:rPr lang="en-US" sz="12959" spc="259">
                <a:solidFill>
                  <a:srgbClr val="FFFFFF"/>
                </a:solidFill>
                <a:latin typeface="Hey Gotcha!"/>
              </a:rPr>
              <a:t>PERIOD POVERTY: </a:t>
            </a:r>
          </a:p>
        </p:txBody>
      </p:sp>
      <p:sp>
        <p:nvSpPr>
          <p:cNvPr name="TextBox 3" id="3"/>
          <p:cNvSpPr txBox="true"/>
          <p:nvPr/>
        </p:nvSpPr>
        <p:spPr>
          <a:xfrm rot="0">
            <a:off x="1157994" y="4174959"/>
            <a:ext cx="14320343" cy="4005502"/>
          </a:xfrm>
          <a:prstGeom prst="rect">
            <a:avLst/>
          </a:prstGeom>
        </p:spPr>
        <p:txBody>
          <a:bodyPr anchor="t" rtlCol="false" tIns="0" lIns="0" bIns="0" rIns="0">
            <a:spAutoFit/>
          </a:bodyPr>
          <a:lstStyle/>
          <a:p>
            <a:pPr>
              <a:lnSpc>
                <a:spcPts val="6382"/>
              </a:lnSpc>
            </a:pPr>
            <a:r>
              <a:rPr lang="en-US" sz="4947">
                <a:solidFill>
                  <a:srgbClr val="FFFFFF"/>
                </a:solidFill>
                <a:latin typeface="Garet"/>
              </a:rPr>
              <a:t>The limited or inadequate </a:t>
            </a:r>
            <a:r>
              <a:rPr lang="en-US" sz="4947">
                <a:solidFill>
                  <a:srgbClr val="FFFFFF"/>
                </a:solidFill>
                <a:latin typeface="Garet Bold"/>
              </a:rPr>
              <a:t>access to menstrual products </a:t>
            </a:r>
            <a:r>
              <a:rPr lang="en-US" sz="4947">
                <a:solidFill>
                  <a:srgbClr val="FFFFFF"/>
                </a:solidFill>
                <a:latin typeface="Garet Bold Italics"/>
              </a:rPr>
              <a:t>or</a:t>
            </a:r>
            <a:r>
              <a:rPr lang="en-US" sz="4947">
                <a:solidFill>
                  <a:srgbClr val="FFFFFF"/>
                </a:solidFill>
                <a:latin typeface="Garet Bold"/>
              </a:rPr>
              <a:t> menstrual health education</a:t>
            </a:r>
            <a:r>
              <a:rPr lang="en-US" sz="4947">
                <a:solidFill>
                  <a:srgbClr val="FFFFFF"/>
                </a:solidFill>
                <a:latin typeface="Garet"/>
              </a:rPr>
              <a:t> due to financial constraints or negative stigma around menstruation.</a:t>
            </a:r>
          </a:p>
          <a:p>
            <a:pPr>
              <a:lnSpc>
                <a:spcPts val="6382"/>
              </a:lnSpc>
            </a:pPr>
          </a:p>
        </p:txBody>
      </p:sp>
      <p:sp>
        <p:nvSpPr>
          <p:cNvPr name="AutoShape 4" id="4"/>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5" id="5"/>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6" id="6"/>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7" id="7"/>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10</a:t>
            </a:r>
          </a:p>
        </p:txBody>
      </p:sp>
      <p:sp>
        <p:nvSpPr>
          <p:cNvPr name="TextBox 8" id="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1:  Period Poverty and Correctional Facilities</a:t>
            </a:r>
          </a:p>
        </p:txBody>
      </p:sp>
      <p:sp>
        <p:nvSpPr>
          <p:cNvPr name="TextBox 9" id="9"/>
          <p:cNvSpPr txBox="true"/>
          <p:nvPr/>
        </p:nvSpPr>
        <p:spPr>
          <a:xfrm rot="0">
            <a:off x="13575847" y="6548767"/>
            <a:ext cx="81037"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6</a:t>
            </a:r>
          </a:p>
        </p:txBody>
      </p:sp>
      <p:sp>
        <p:nvSpPr>
          <p:cNvPr name="Freeform 10" id="10"/>
          <p:cNvSpPr/>
          <p:nvPr/>
        </p:nvSpPr>
        <p:spPr>
          <a:xfrm flipH="false" flipV="false" rot="7682829">
            <a:off x="15136699" y="1307419"/>
            <a:ext cx="7292004" cy="6682127"/>
          </a:xfrm>
          <a:custGeom>
            <a:avLst/>
            <a:gdLst/>
            <a:ahLst/>
            <a:cxnLst/>
            <a:rect r="r" b="b" t="t" l="l"/>
            <a:pathLst>
              <a:path h="6682127" w="7292004">
                <a:moveTo>
                  <a:pt x="0" y="0"/>
                </a:moveTo>
                <a:lnTo>
                  <a:pt x="7292004" y="0"/>
                </a:lnTo>
                <a:lnTo>
                  <a:pt x="7292004" y="6682127"/>
                </a:lnTo>
                <a:lnTo>
                  <a:pt x="0" y="6682127"/>
                </a:lnTo>
                <a:lnTo>
                  <a:pt x="0" y="0"/>
                </a:lnTo>
                <a:close/>
              </a:path>
            </a:pathLst>
          </a:custGeom>
          <a:blipFill>
            <a:blip r:embed="rId4"/>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EF403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1166774" y="2756943"/>
            <a:ext cx="2180251" cy="933976"/>
            <a:chOff x="0" y="0"/>
            <a:chExt cx="2907002" cy="1245302"/>
          </a:xfrm>
        </p:grpSpPr>
        <p:grpSp>
          <p:nvGrpSpPr>
            <p:cNvPr name="Group 3" id="3"/>
            <p:cNvGrpSpPr>
              <a:grpSpLocks noChangeAspect="true"/>
            </p:cNvGrpSpPr>
            <p:nvPr/>
          </p:nvGrpSpPr>
          <p:grpSpPr>
            <a:xfrm rot="0">
              <a:off x="0" y="0"/>
              <a:ext cx="2907002" cy="1245302"/>
              <a:chOff x="0" y="0"/>
              <a:chExt cx="5270500" cy="2257778"/>
            </a:xfrm>
          </p:grpSpPr>
          <p:sp>
            <p:nvSpPr>
              <p:cNvPr name="Freeform 4" id="4"/>
              <p:cNvSpPr/>
              <p:nvPr/>
            </p:nvSpPr>
            <p:spPr>
              <a:xfrm flipH="false" flipV="false" rot="0">
                <a:off x="12700" y="0"/>
                <a:ext cx="1244600" cy="2260600"/>
              </a:xfrm>
              <a:custGeom>
                <a:avLst/>
                <a:gdLst/>
                <a:ahLst/>
                <a:cxnLst/>
                <a:rect r="r" b="b" t="t" l="l"/>
                <a:pathLst>
                  <a:path h="2260600" w="1244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close/>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close/>
                  </a:path>
                </a:pathLst>
              </a:custGeom>
              <a:solidFill>
                <a:srgbClr val="FFFFFF"/>
              </a:solidFill>
            </p:spPr>
          </p:sp>
          <p:sp>
            <p:nvSpPr>
              <p:cNvPr name="Freeform 5" id="5"/>
              <p:cNvSpPr/>
              <p:nvPr/>
            </p:nvSpPr>
            <p:spPr>
              <a:xfrm flipH="false" flipV="false" rot="0">
                <a:off x="1346200" y="0"/>
                <a:ext cx="3911600" cy="2260600"/>
              </a:xfrm>
              <a:custGeom>
                <a:avLst/>
                <a:gdLst/>
                <a:ahLst/>
                <a:cxnLst/>
                <a:rect r="r" b="b" t="t" l="l"/>
                <a:pathLst>
                  <a:path h="2260600" w="3911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close/>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close/>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close/>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close/>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close/>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close/>
                  </a:path>
                </a:pathLst>
              </a:custGeom>
              <a:solidFill>
                <a:srgbClr val="191040"/>
              </a:solidFill>
            </p:spPr>
          </p:sp>
        </p:grpSp>
      </p:grpSp>
      <p:grpSp>
        <p:nvGrpSpPr>
          <p:cNvPr name="Group 6" id="6"/>
          <p:cNvGrpSpPr/>
          <p:nvPr/>
        </p:nvGrpSpPr>
        <p:grpSpPr>
          <a:xfrm rot="0">
            <a:off x="706868" y="4371866"/>
            <a:ext cx="2640157" cy="902618"/>
            <a:chOff x="0" y="0"/>
            <a:chExt cx="3520210" cy="1203490"/>
          </a:xfrm>
        </p:grpSpPr>
        <p:grpSp>
          <p:nvGrpSpPr>
            <p:cNvPr name="Group 7" id="7"/>
            <p:cNvGrpSpPr>
              <a:grpSpLocks noChangeAspect="true"/>
            </p:cNvGrpSpPr>
            <p:nvPr/>
          </p:nvGrpSpPr>
          <p:grpSpPr>
            <a:xfrm rot="0">
              <a:off x="0" y="0"/>
              <a:ext cx="3520210" cy="1203490"/>
              <a:chOff x="0" y="0"/>
              <a:chExt cx="6604000" cy="2257778"/>
            </a:xfrm>
          </p:grpSpPr>
          <p:sp>
            <p:nvSpPr>
              <p:cNvPr name="Freeform 8" id="8"/>
              <p:cNvSpPr/>
              <p:nvPr/>
            </p:nvSpPr>
            <p:spPr>
              <a:xfrm flipH="false" flipV="false" rot="0">
                <a:off x="12700" y="0"/>
                <a:ext cx="2578100" cy="2260600"/>
              </a:xfrm>
              <a:custGeom>
                <a:avLst/>
                <a:gdLst/>
                <a:ahLst/>
                <a:cxnLst/>
                <a:rect r="r" b="b" t="t" l="l"/>
                <a:pathLst>
                  <a:path h="2260600" w="25781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close/>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close/>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close/>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close/>
                  </a:path>
                </a:pathLst>
              </a:custGeom>
              <a:solidFill>
                <a:srgbClr val="FFFFFF"/>
              </a:solidFill>
            </p:spPr>
          </p:sp>
          <p:sp>
            <p:nvSpPr>
              <p:cNvPr name="Freeform 9" id="9"/>
              <p:cNvSpPr/>
              <p:nvPr/>
            </p:nvSpPr>
            <p:spPr>
              <a:xfrm flipH="false" flipV="false" rot="0">
                <a:off x="2679700" y="0"/>
                <a:ext cx="3911600" cy="2260600"/>
              </a:xfrm>
              <a:custGeom>
                <a:avLst/>
                <a:gdLst/>
                <a:ahLst/>
                <a:cxnLst/>
                <a:rect r="r" b="b" t="t" l="l"/>
                <a:pathLst>
                  <a:path h="2260600" w="3911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close/>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close/>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close/>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close/>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close/>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close/>
                  </a:path>
                </a:pathLst>
              </a:custGeom>
              <a:solidFill>
                <a:srgbClr val="190F3F"/>
              </a:solidFill>
            </p:spPr>
          </p:sp>
        </p:grpSp>
      </p:grpSp>
      <p:sp>
        <p:nvSpPr>
          <p:cNvPr name="TextBox 10" id="10"/>
          <p:cNvSpPr txBox="true"/>
          <p:nvPr/>
        </p:nvSpPr>
        <p:spPr>
          <a:xfrm rot="0">
            <a:off x="1166774" y="8273339"/>
            <a:ext cx="16569747" cy="1523142"/>
          </a:xfrm>
          <a:prstGeom prst="rect">
            <a:avLst/>
          </a:prstGeom>
        </p:spPr>
        <p:txBody>
          <a:bodyPr anchor="t" rtlCol="false" tIns="0" lIns="0" bIns="0" rIns="0">
            <a:spAutoFit/>
          </a:bodyPr>
          <a:lstStyle/>
          <a:p>
            <a:pPr algn="ctr">
              <a:lnSpc>
                <a:spcPts val="6135"/>
              </a:lnSpc>
            </a:pPr>
            <a:r>
              <a:rPr lang="en-US" sz="4545" spc="90" u="none">
                <a:solidFill>
                  <a:srgbClr val="FFFFFF"/>
                </a:solidFill>
                <a:latin typeface="Hey Gotcha!"/>
              </a:rPr>
              <a:t>PERIOD POVERTY EXISTS AT THE INTERSECTION OF </a:t>
            </a:r>
          </a:p>
          <a:p>
            <a:pPr algn="ctr">
              <a:lnSpc>
                <a:spcPts val="6135"/>
              </a:lnSpc>
            </a:pPr>
            <a:r>
              <a:rPr lang="en-US" sz="4545" spc="90" u="none">
                <a:solidFill>
                  <a:srgbClr val="FFFFFF"/>
                </a:solidFill>
                <a:latin typeface="Hey Gotcha!"/>
              </a:rPr>
              <a:t>ECONOMIC, GENDER, AND RACIAL INEQUAL﻿ITY.</a:t>
            </a:r>
          </a:p>
        </p:txBody>
      </p:sp>
      <p:grpSp>
        <p:nvGrpSpPr>
          <p:cNvPr name="Group 11" id="11"/>
          <p:cNvGrpSpPr/>
          <p:nvPr/>
        </p:nvGrpSpPr>
        <p:grpSpPr>
          <a:xfrm rot="0">
            <a:off x="706868" y="6214117"/>
            <a:ext cx="2640157" cy="1830622"/>
            <a:chOff x="0" y="0"/>
            <a:chExt cx="3520210" cy="2440829"/>
          </a:xfrm>
        </p:grpSpPr>
        <p:grpSp>
          <p:nvGrpSpPr>
            <p:cNvPr name="Group 12" id="12"/>
            <p:cNvGrpSpPr>
              <a:grpSpLocks noChangeAspect="true"/>
            </p:cNvGrpSpPr>
            <p:nvPr/>
          </p:nvGrpSpPr>
          <p:grpSpPr>
            <a:xfrm rot="0">
              <a:off x="0" y="0"/>
              <a:ext cx="3520210" cy="2440829"/>
              <a:chOff x="0" y="0"/>
              <a:chExt cx="6604000" cy="4579056"/>
            </a:xfrm>
          </p:grpSpPr>
          <p:sp>
            <p:nvSpPr>
              <p:cNvPr name="Freeform 13" id="13"/>
              <p:cNvSpPr/>
              <p:nvPr/>
            </p:nvSpPr>
            <p:spPr>
              <a:xfrm flipH="false" flipV="false" rot="0">
                <a:off x="12700" y="0"/>
                <a:ext cx="1244600" cy="2260600"/>
              </a:xfrm>
              <a:custGeom>
                <a:avLst/>
                <a:gdLst/>
                <a:ahLst/>
                <a:cxnLst/>
                <a:rect r="r" b="b" t="t" l="l"/>
                <a:pathLst>
                  <a:path h="2260600" w="1244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close/>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close/>
                  </a:path>
                </a:pathLst>
              </a:custGeom>
              <a:solidFill>
                <a:srgbClr val="FFFFFF"/>
              </a:solidFill>
            </p:spPr>
          </p:sp>
          <p:sp>
            <p:nvSpPr>
              <p:cNvPr name="Freeform 14" id="14"/>
              <p:cNvSpPr/>
              <p:nvPr/>
            </p:nvSpPr>
            <p:spPr>
              <a:xfrm flipH="false" flipV="false" rot="0">
                <a:off x="12700" y="0"/>
                <a:ext cx="6578600" cy="4584700"/>
              </a:xfrm>
              <a:custGeom>
                <a:avLst/>
                <a:gdLst/>
                <a:ahLst/>
                <a:cxnLst/>
                <a:rect r="r" b="b" t="t" l="l"/>
                <a:pathLst>
                  <a:path h="4584700" w="6578600">
                    <a:moveTo>
                      <a:pt x="1955800" y="0"/>
                    </a:moveTo>
                    <a:cubicBezTo>
                      <a:pt x="1841500" y="0"/>
                      <a:pt x="1739900" y="88900"/>
                      <a:pt x="1739900" y="215900"/>
                    </a:cubicBezTo>
                    <a:lnTo>
                      <a:pt x="1739900" y="279400"/>
                    </a:lnTo>
                    <a:cubicBezTo>
                      <a:pt x="1739900" y="393700"/>
                      <a:pt x="1841500" y="495300"/>
                      <a:pt x="1955800" y="495300"/>
                    </a:cubicBezTo>
                    <a:cubicBezTo>
                      <a:pt x="2070100" y="495300"/>
                      <a:pt x="2171700" y="393700"/>
                      <a:pt x="2171700" y="279400"/>
                    </a:cubicBezTo>
                    <a:lnTo>
                      <a:pt x="2171700" y="215900"/>
                    </a:lnTo>
                    <a:cubicBezTo>
                      <a:pt x="2171700" y="88900"/>
                      <a:pt x="2070100" y="0"/>
                      <a:pt x="1955800" y="0"/>
                    </a:cubicBezTo>
                    <a:close/>
                    <a:moveTo>
                      <a:pt x="1739900" y="965200"/>
                    </a:moveTo>
                    <a:cubicBezTo>
                      <a:pt x="1739900" y="965200"/>
                      <a:pt x="1727200" y="952500"/>
                      <a:pt x="1727200" y="965200"/>
                    </a:cubicBezTo>
                    <a:lnTo>
                      <a:pt x="1574800" y="1320800"/>
                    </a:lnTo>
                    <a:cubicBezTo>
                      <a:pt x="1549400" y="1371600"/>
                      <a:pt x="1498600" y="1409700"/>
                      <a:pt x="1435100" y="1409700"/>
                    </a:cubicBezTo>
                    <a:lnTo>
                      <a:pt x="1371600" y="1409700"/>
                    </a:lnTo>
                    <a:cubicBezTo>
                      <a:pt x="1358900" y="1409700"/>
                      <a:pt x="1346200" y="1409700"/>
                      <a:pt x="1346200" y="1397000"/>
                    </a:cubicBezTo>
                    <a:cubicBezTo>
                      <a:pt x="1333500" y="1384300"/>
                      <a:pt x="1333500" y="1371600"/>
                      <a:pt x="1346200" y="1358900"/>
                    </a:cubicBezTo>
                    <a:lnTo>
                      <a:pt x="1536700" y="914400"/>
                    </a:lnTo>
                    <a:lnTo>
                      <a:pt x="1600200" y="736600"/>
                    </a:lnTo>
                    <a:cubicBezTo>
                      <a:pt x="1651000" y="635000"/>
                      <a:pt x="1752600" y="558800"/>
                      <a:pt x="1866900" y="558800"/>
                    </a:cubicBezTo>
                    <a:lnTo>
                      <a:pt x="2044700" y="558800"/>
                    </a:lnTo>
                    <a:cubicBezTo>
                      <a:pt x="2159000" y="558800"/>
                      <a:pt x="2260600" y="635000"/>
                      <a:pt x="2311400" y="736600"/>
                    </a:cubicBezTo>
                    <a:lnTo>
                      <a:pt x="2374900" y="914400"/>
                    </a:lnTo>
                    <a:lnTo>
                      <a:pt x="2565400" y="1358900"/>
                    </a:lnTo>
                    <a:cubicBezTo>
                      <a:pt x="2578100" y="1371600"/>
                      <a:pt x="2578100" y="1384300"/>
                      <a:pt x="2565400" y="1397000"/>
                    </a:cubicBezTo>
                    <a:cubicBezTo>
                      <a:pt x="2565400" y="1409700"/>
                      <a:pt x="2552700" y="1409700"/>
                      <a:pt x="2540000" y="1409700"/>
                    </a:cubicBezTo>
                    <a:lnTo>
                      <a:pt x="2476500" y="1409700"/>
                    </a:lnTo>
                    <a:cubicBezTo>
                      <a:pt x="2413000" y="1409700"/>
                      <a:pt x="2362200" y="1371600"/>
                      <a:pt x="2336800" y="1320800"/>
                    </a:cubicBezTo>
                    <a:lnTo>
                      <a:pt x="2184400" y="965200"/>
                    </a:lnTo>
                    <a:cubicBezTo>
                      <a:pt x="2184400" y="952500"/>
                      <a:pt x="2171700" y="965200"/>
                      <a:pt x="2171700" y="965200"/>
                    </a:cubicBezTo>
                    <a:lnTo>
                      <a:pt x="2235200" y="1409700"/>
                    </a:lnTo>
                    <a:lnTo>
                      <a:pt x="2311400" y="2222500"/>
                    </a:lnTo>
                    <a:cubicBezTo>
                      <a:pt x="2311400" y="2235200"/>
                      <a:pt x="2298700" y="2235200"/>
                      <a:pt x="2298700" y="2247900"/>
                    </a:cubicBezTo>
                    <a:cubicBezTo>
                      <a:pt x="2286000" y="2247900"/>
                      <a:pt x="2286000" y="2260600"/>
                      <a:pt x="2273300" y="2260600"/>
                    </a:cubicBezTo>
                    <a:lnTo>
                      <a:pt x="2222500" y="2260600"/>
                    </a:lnTo>
                    <a:cubicBezTo>
                      <a:pt x="2146300" y="2260600"/>
                      <a:pt x="2082800" y="2209800"/>
                      <a:pt x="2082800" y="2133600"/>
                    </a:cubicBezTo>
                    <a:lnTo>
                      <a:pt x="1968500" y="1447800"/>
                    </a:lnTo>
                    <a:cubicBezTo>
                      <a:pt x="1955800" y="1447800"/>
                      <a:pt x="1955800" y="1447800"/>
                      <a:pt x="1943100" y="1447800"/>
                    </a:cubicBezTo>
                    <a:lnTo>
                      <a:pt x="1828800" y="2133600"/>
                    </a:lnTo>
                    <a:cubicBezTo>
                      <a:pt x="1828800" y="2209800"/>
                      <a:pt x="1765300" y="2260600"/>
                      <a:pt x="1689100" y="2260600"/>
                    </a:cubicBezTo>
                    <a:lnTo>
                      <a:pt x="1638300" y="2260600"/>
                    </a:lnTo>
                    <a:cubicBezTo>
                      <a:pt x="1625600" y="2260600"/>
                      <a:pt x="1625600" y="2247900"/>
                      <a:pt x="1612900" y="2247900"/>
                    </a:cubicBezTo>
                    <a:cubicBezTo>
                      <a:pt x="1612900" y="2235200"/>
                      <a:pt x="1600200" y="2235200"/>
                      <a:pt x="1600200" y="2222500"/>
                    </a:cubicBezTo>
                    <a:lnTo>
                      <a:pt x="1676400" y="1409700"/>
                    </a:lnTo>
                    <a:lnTo>
                      <a:pt x="1739900" y="965200"/>
                    </a:lnTo>
                    <a:close/>
                    <a:moveTo>
                      <a:pt x="3289300" y="0"/>
                    </a:moveTo>
                    <a:cubicBezTo>
                      <a:pt x="3175000" y="0"/>
                      <a:pt x="3073400" y="88900"/>
                      <a:pt x="3073400" y="215900"/>
                    </a:cubicBezTo>
                    <a:lnTo>
                      <a:pt x="3073400" y="279400"/>
                    </a:lnTo>
                    <a:cubicBezTo>
                      <a:pt x="3073400" y="393700"/>
                      <a:pt x="3175000" y="495300"/>
                      <a:pt x="3289300" y="495300"/>
                    </a:cubicBezTo>
                    <a:cubicBezTo>
                      <a:pt x="3403600" y="495300"/>
                      <a:pt x="3505200" y="393700"/>
                      <a:pt x="3505200" y="279400"/>
                    </a:cubicBezTo>
                    <a:lnTo>
                      <a:pt x="3505200" y="215900"/>
                    </a:lnTo>
                    <a:cubicBezTo>
                      <a:pt x="3505200" y="88900"/>
                      <a:pt x="3403600" y="0"/>
                      <a:pt x="3289300" y="0"/>
                    </a:cubicBezTo>
                    <a:close/>
                    <a:moveTo>
                      <a:pt x="3073400" y="965200"/>
                    </a:moveTo>
                    <a:cubicBezTo>
                      <a:pt x="3073400" y="965200"/>
                      <a:pt x="3060700" y="952500"/>
                      <a:pt x="3060700" y="965200"/>
                    </a:cubicBezTo>
                    <a:lnTo>
                      <a:pt x="2908300" y="1320800"/>
                    </a:lnTo>
                    <a:cubicBezTo>
                      <a:pt x="2882900" y="1371600"/>
                      <a:pt x="2832100" y="1409700"/>
                      <a:pt x="2768600" y="1409700"/>
                    </a:cubicBezTo>
                    <a:lnTo>
                      <a:pt x="2705100" y="1409700"/>
                    </a:lnTo>
                    <a:cubicBezTo>
                      <a:pt x="2692400" y="1409700"/>
                      <a:pt x="2679700" y="1409700"/>
                      <a:pt x="2679700" y="1397000"/>
                    </a:cubicBezTo>
                    <a:cubicBezTo>
                      <a:pt x="2667000" y="1384300"/>
                      <a:pt x="2667000" y="1371600"/>
                      <a:pt x="2679700" y="1358900"/>
                    </a:cubicBezTo>
                    <a:lnTo>
                      <a:pt x="2870200" y="914400"/>
                    </a:lnTo>
                    <a:lnTo>
                      <a:pt x="2933700" y="736600"/>
                    </a:lnTo>
                    <a:cubicBezTo>
                      <a:pt x="2984500" y="635000"/>
                      <a:pt x="3086100" y="558800"/>
                      <a:pt x="3200400" y="558800"/>
                    </a:cubicBezTo>
                    <a:lnTo>
                      <a:pt x="3378200" y="558800"/>
                    </a:lnTo>
                    <a:cubicBezTo>
                      <a:pt x="3492500" y="558800"/>
                      <a:pt x="3594100" y="635000"/>
                      <a:pt x="3644900" y="736600"/>
                    </a:cubicBezTo>
                    <a:lnTo>
                      <a:pt x="3708400" y="914400"/>
                    </a:lnTo>
                    <a:lnTo>
                      <a:pt x="3898900" y="1358900"/>
                    </a:lnTo>
                    <a:cubicBezTo>
                      <a:pt x="3911600" y="1371600"/>
                      <a:pt x="3911600" y="1384300"/>
                      <a:pt x="3898900" y="1397000"/>
                    </a:cubicBezTo>
                    <a:cubicBezTo>
                      <a:pt x="3898900" y="1409700"/>
                      <a:pt x="3886200" y="1409700"/>
                      <a:pt x="3873500" y="1409700"/>
                    </a:cubicBezTo>
                    <a:lnTo>
                      <a:pt x="3810000" y="1409700"/>
                    </a:lnTo>
                    <a:cubicBezTo>
                      <a:pt x="3746500" y="1409700"/>
                      <a:pt x="3695700" y="1371600"/>
                      <a:pt x="3670300" y="1320800"/>
                    </a:cubicBezTo>
                    <a:lnTo>
                      <a:pt x="3517900" y="965200"/>
                    </a:lnTo>
                    <a:cubicBezTo>
                      <a:pt x="3517900" y="952500"/>
                      <a:pt x="3505200" y="965200"/>
                      <a:pt x="3505200" y="965200"/>
                    </a:cubicBezTo>
                    <a:lnTo>
                      <a:pt x="3568700" y="1409700"/>
                    </a:lnTo>
                    <a:lnTo>
                      <a:pt x="3644900" y="2222500"/>
                    </a:lnTo>
                    <a:cubicBezTo>
                      <a:pt x="3644900" y="2235200"/>
                      <a:pt x="3632200" y="2235200"/>
                      <a:pt x="3632200" y="2247900"/>
                    </a:cubicBezTo>
                    <a:cubicBezTo>
                      <a:pt x="3619500" y="2247900"/>
                      <a:pt x="3619500" y="2260600"/>
                      <a:pt x="3606800" y="2260600"/>
                    </a:cubicBezTo>
                    <a:lnTo>
                      <a:pt x="3556000" y="2260600"/>
                    </a:lnTo>
                    <a:cubicBezTo>
                      <a:pt x="3479800" y="2260600"/>
                      <a:pt x="3416300" y="2209800"/>
                      <a:pt x="3416300" y="2133600"/>
                    </a:cubicBezTo>
                    <a:lnTo>
                      <a:pt x="3302000" y="1447800"/>
                    </a:lnTo>
                    <a:cubicBezTo>
                      <a:pt x="3289300" y="1447800"/>
                      <a:pt x="3289300" y="1447800"/>
                      <a:pt x="3276600" y="1447800"/>
                    </a:cubicBezTo>
                    <a:lnTo>
                      <a:pt x="3162300" y="2133600"/>
                    </a:lnTo>
                    <a:cubicBezTo>
                      <a:pt x="3162300" y="2209800"/>
                      <a:pt x="3098800" y="2260600"/>
                      <a:pt x="3022600" y="2260600"/>
                    </a:cubicBezTo>
                    <a:lnTo>
                      <a:pt x="2971800" y="2260600"/>
                    </a:lnTo>
                    <a:cubicBezTo>
                      <a:pt x="2959100" y="2260600"/>
                      <a:pt x="2959100" y="2247900"/>
                      <a:pt x="2946400" y="2247900"/>
                    </a:cubicBezTo>
                    <a:cubicBezTo>
                      <a:pt x="2946400" y="2235200"/>
                      <a:pt x="2933700" y="2235200"/>
                      <a:pt x="2933700" y="2222500"/>
                    </a:cubicBezTo>
                    <a:lnTo>
                      <a:pt x="3009900" y="1409700"/>
                    </a:lnTo>
                    <a:lnTo>
                      <a:pt x="3073400" y="965200"/>
                    </a:lnTo>
                    <a:close/>
                    <a:moveTo>
                      <a:pt x="4622800" y="0"/>
                    </a:moveTo>
                    <a:cubicBezTo>
                      <a:pt x="4508500" y="0"/>
                      <a:pt x="4406900" y="88900"/>
                      <a:pt x="4406900" y="215900"/>
                    </a:cubicBezTo>
                    <a:lnTo>
                      <a:pt x="4406900" y="279400"/>
                    </a:lnTo>
                    <a:cubicBezTo>
                      <a:pt x="4406900" y="393700"/>
                      <a:pt x="4508500" y="495300"/>
                      <a:pt x="4622800" y="495300"/>
                    </a:cubicBezTo>
                    <a:cubicBezTo>
                      <a:pt x="4737100" y="495300"/>
                      <a:pt x="4838700" y="393700"/>
                      <a:pt x="4838700" y="279400"/>
                    </a:cubicBezTo>
                    <a:lnTo>
                      <a:pt x="4838700" y="215900"/>
                    </a:lnTo>
                    <a:cubicBezTo>
                      <a:pt x="4838700" y="88900"/>
                      <a:pt x="4737100" y="0"/>
                      <a:pt x="4622800" y="0"/>
                    </a:cubicBezTo>
                    <a:close/>
                    <a:moveTo>
                      <a:pt x="4406900" y="965200"/>
                    </a:moveTo>
                    <a:cubicBezTo>
                      <a:pt x="4406900" y="965200"/>
                      <a:pt x="4394200" y="952500"/>
                      <a:pt x="4394200" y="965200"/>
                    </a:cubicBezTo>
                    <a:lnTo>
                      <a:pt x="4241800" y="1320800"/>
                    </a:lnTo>
                    <a:cubicBezTo>
                      <a:pt x="4216400" y="1371600"/>
                      <a:pt x="4165600" y="1409700"/>
                      <a:pt x="4102100" y="1409700"/>
                    </a:cubicBezTo>
                    <a:lnTo>
                      <a:pt x="4038600" y="1409700"/>
                    </a:lnTo>
                    <a:cubicBezTo>
                      <a:pt x="4025900" y="1409700"/>
                      <a:pt x="4013200" y="1409700"/>
                      <a:pt x="4013200" y="1397000"/>
                    </a:cubicBezTo>
                    <a:cubicBezTo>
                      <a:pt x="4000500" y="1384300"/>
                      <a:pt x="4000500" y="1371600"/>
                      <a:pt x="4013200" y="1358900"/>
                    </a:cubicBezTo>
                    <a:lnTo>
                      <a:pt x="4203700" y="914400"/>
                    </a:lnTo>
                    <a:lnTo>
                      <a:pt x="4267200" y="736600"/>
                    </a:lnTo>
                    <a:cubicBezTo>
                      <a:pt x="4318000" y="635000"/>
                      <a:pt x="4419600" y="558800"/>
                      <a:pt x="4533900" y="558800"/>
                    </a:cubicBezTo>
                    <a:lnTo>
                      <a:pt x="4711700" y="558800"/>
                    </a:lnTo>
                    <a:cubicBezTo>
                      <a:pt x="4826000" y="558800"/>
                      <a:pt x="4927600" y="635000"/>
                      <a:pt x="4978400" y="736600"/>
                    </a:cubicBezTo>
                    <a:lnTo>
                      <a:pt x="5041900" y="914400"/>
                    </a:lnTo>
                    <a:lnTo>
                      <a:pt x="5232400" y="1358900"/>
                    </a:lnTo>
                    <a:cubicBezTo>
                      <a:pt x="5245100" y="1371600"/>
                      <a:pt x="5245100" y="1384300"/>
                      <a:pt x="5232400" y="1397000"/>
                    </a:cubicBezTo>
                    <a:cubicBezTo>
                      <a:pt x="5232400" y="1409700"/>
                      <a:pt x="5219700" y="1409700"/>
                      <a:pt x="5207000" y="1409700"/>
                    </a:cubicBezTo>
                    <a:lnTo>
                      <a:pt x="5143500" y="1409700"/>
                    </a:lnTo>
                    <a:cubicBezTo>
                      <a:pt x="5080000" y="1409700"/>
                      <a:pt x="5029200" y="1371600"/>
                      <a:pt x="5003800" y="1320800"/>
                    </a:cubicBezTo>
                    <a:lnTo>
                      <a:pt x="4851400" y="965200"/>
                    </a:lnTo>
                    <a:cubicBezTo>
                      <a:pt x="4851400" y="952500"/>
                      <a:pt x="4838700" y="965200"/>
                      <a:pt x="4838700" y="965200"/>
                    </a:cubicBezTo>
                    <a:lnTo>
                      <a:pt x="4902200" y="1409700"/>
                    </a:lnTo>
                    <a:lnTo>
                      <a:pt x="4978400" y="2222500"/>
                    </a:lnTo>
                    <a:cubicBezTo>
                      <a:pt x="4978400" y="2235200"/>
                      <a:pt x="4965700" y="2235200"/>
                      <a:pt x="4965700" y="2247900"/>
                    </a:cubicBezTo>
                    <a:cubicBezTo>
                      <a:pt x="4953000" y="2247900"/>
                      <a:pt x="4953000" y="2260600"/>
                      <a:pt x="4940300" y="2260600"/>
                    </a:cubicBezTo>
                    <a:lnTo>
                      <a:pt x="4889500" y="2260600"/>
                    </a:lnTo>
                    <a:cubicBezTo>
                      <a:pt x="4813300" y="2260600"/>
                      <a:pt x="4749800" y="2209800"/>
                      <a:pt x="4749800" y="2133600"/>
                    </a:cubicBezTo>
                    <a:lnTo>
                      <a:pt x="4635500" y="1447800"/>
                    </a:lnTo>
                    <a:cubicBezTo>
                      <a:pt x="4622800" y="1447800"/>
                      <a:pt x="4622800" y="1447800"/>
                      <a:pt x="4610100" y="1447800"/>
                    </a:cubicBezTo>
                    <a:lnTo>
                      <a:pt x="4495800" y="2133600"/>
                    </a:lnTo>
                    <a:cubicBezTo>
                      <a:pt x="4495800" y="2209800"/>
                      <a:pt x="4432300" y="2260600"/>
                      <a:pt x="4356100" y="2260600"/>
                    </a:cubicBezTo>
                    <a:lnTo>
                      <a:pt x="4305300" y="2260600"/>
                    </a:lnTo>
                    <a:cubicBezTo>
                      <a:pt x="4292600" y="2260600"/>
                      <a:pt x="4292600" y="2247900"/>
                      <a:pt x="4279900" y="2247900"/>
                    </a:cubicBezTo>
                    <a:cubicBezTo>
                      <a:pt x="4279900" y="2235200"/>
                      <a:pt x="4267200" y="2235200"/>
                      <a:pt x="4267200" y="2222500"/>
                    </a:cubicBezTo>
                    <a:lnTo>
                      <a:pt x="4343400" y="1409700"/>
                    </a:lnTo>
                    <a:lnTo>
                      <a:pt x="4406900" y="965200"/>
                    </a:lnTo>
                    <a:close/>
                    <a:moveTo>
                      <a:pt x="5956300" y="0"/>
                    </a:moveTo>
                    <a:cubicBezTo>
                      <a:pt x="5842000" y="0"/>
                      <a:pt x="5740400" y="88900"/>
                      <a:pt x="5740400" y="215900"/>
                    </a:cubicBezTo>
                    <a:lnTo>
                      <a:pt x="5740400" y="279400"/>
                    </a:lnTo>
                    <a:cubicBezTo>
                      <a:pt x="5740400" y="393700"/>
                      <a:pt x="5842000" y="495300"/>
                      <a:pt x="5956300" y="495300"/>
                    </a:cubicBezTo>
                    <a:cubicBezTo>
                      <a:pt x="6070600" y="495300"/>
                      <a:pt x="6172200" y="393700"/>
                      <a:pt x="6172200" y="279400"/>
                    </a:cubicBezTo>
                    <a:lnTo>
                      <a:pt x="6172200" y="215900"/>
                    </a:lnTo>
                    <a:cubicBezTo>
                      <a:pt x="6172200" y="88900"/>
                      <a:pt x="6070600" y="0"/>
                      <a:pt x="5956300" y="0"/>
                    </a:cubicBezTo>
                    <a:close/>
                    <a:moveTo>
                      <a:pt x="5740400" y="965200"/>
                    </a:moveTo>
                    <a:cubicBezTo>
                      <a:pt x="5740400" y="965200"/>
                      <a:pt x="5727700" y="952500"/>
                      <a:pt x="5727700" y="965200"/>
                    </a:cubicBezTo>
                    <a:lnTo>
                      <a:pt x="5575300" y="1320800"/>
                    </a:lnTo>
                    <a:cubicBezTo>
                      <a:pt x="5549900" y="1371600"/>
                      <a:pt x="5499100" y="1409700"/>
                      <a:pt x="5435600" y="1409700"/>
                    </a:cubicBezTo>
                    <a:lnTo>
                      <a:pt x="5372100" y="1409700"/>
                    </a:lnTo>
                    <a:cubicBezTo>
                      <a:pt x="5359400" y="1409700"/>
                      <a:pt x="5346700" y="1409700"/>
                      <a:pt x="5346700" y="1397000"/>
                    </a:cubicBezTo>
                    <a:cubicBezTo>
                      <a:pt x="5334000" y="1384300"/>
                      <a:pt x="5334000" y="1371600"/>
                      <a:pt x="5346700" y="1358900"/>
                    </a:cubicBezTo>
                    <a:lnTo>
                      <a:pt x="5537200" y="914400"/>
                    </a:lnTo>
                    <a:lnTo>
                      <a:pt x="5600700" y="736600"/>
                    </a:lnTo>
                    <a:cubicBezTo>
                      <a:pt x="5651500" y="635000"/>
                      <a:pt x="5753100" y="558800"/>
                      <a:pt x="5867400" y="558800"/>
                    </a:cubicBezTo>
                    <a:lnTo>
                      <a:pt x="6045200" y="558800"/>
                    </a:lnTo>
                    <a:cubicBezTo>
                      <a:pt x="6159500" y="558800"/>
                      <a:pt x="6261100" y="635000"/>
                      <a:pt x="6311900" y="736600"/>
                    </a:cubicBezTo>
                    <a:lnTo>
                      <a:pt x="6375400" y="914400"/>
                    </a:lnTo>
                    <a:lnTo>
                      <a:pt x="6565900" y="1358900"/>
                    </a:lnTo>
                    <a:cubicBezTo>
                      <a:pt x="6578600" y="1371600"/>
                      <a:pt x="6578600" y="1384300"/>
                      <a:pt x="6565900" y="1397000"/>
                    </a:cubicBezTo>
                    <a:cubicBezTo>
                      <a:pt x="6565900" y="1409700"/>
                      <a:pt x="6553200" y="1409700"/>
                      <a:pt x="6540500" y="1409700"/>
                    </a:cubicBezTo>
                    <a:lnTo>
                      <a:pt x="6477000" y="1409700"/>
                    </a:lnTo>
                    <a:cubicBezTo>
                      <a:pt x="6413500" y="1409700"/>
                      <a:pt x="6362700" y="1371600"/>
                      <a:pt x="6337300" y="1320800"/>
                    </a:cubicBezTo>
                    <a:lnTo>
                      <a:pt x="6184900" y="965200"/>
                    </a:lnTo>
                    <a:cubicBezTo>
                      <a:pt x="6184900" y="952500"/>
                      <a:pt x="6172200" y="965200"/>
                      <a:pt x="6172200" y="965200"/>
                    </a:cubicBezTo>
                    <a:lnTo>
                      <a:pt x="6235700" y="1409700"/>
                    </a:lnTo>
                    <a:lnTo>
                      <a:pt x="6311900" y="2222500"/>
                    </a:lnTo>
                    <a:cubicBezTo>
                      <a:pt x="6311900" y="2235200"/>
                      <a:pt x="6299200" y="2235200"/>
                      <a:pt x="6299200" y="2247900"/>
                    </a:cubicBezTo>
                    <a:cubicBezTo>
                      <a:pt x="6286500" y="2247900"/>
                      <a:pt x="6286500" y="2260600"/>
                      <a:pt x="6273800" y="2260600"/>
                    </a:cubicBezTo>
                    <a:lnTo>
                      <a:pt x="6223000" y="2260600"/>
                    </a:lnTo>
                    <a:cubicBezTo>
                      <a:pt x="6146800" y="2260600"/>
                      <a:pt x="6083300" y="2209800"/>
                      <a:pt x="6083300" y="2133600"/>
                    </a:cubicBezTo>
                    <a:lnTo>
                      <a:pt x="5969000" y="1447800"/>
                    </a:lnTo>
                    <a:cubicBezTo>
                      <a:pt x="5956300" y="1447800"/>
                      <a:pt x="5956300" y="1447800"/>
                      <a:pt x="5943600" y="1447800"/>
                    </a:cubicBezTo>
                    <a:lnTo>
                      <a:pt x="5829300" y="2133600"/>
                    </a:lnTo>
                    <a:cubicBezTo>
                      <a:pt x="5829300" y="2209800"/>
                      <a:pt x="5765800" y="2260600"/>
                      <a:pt x="5689600" y="2260600"/>
                    </a:cubicBezTo>
                    <a:lnTo>
                      <a:pt x="5638800" y="2260600"/>
                    </a:lnTo>
                    <a:cubicBezTo>
                      <a:pt x="5626100" y="2260600"/>
                      <a:pt x="5626100" y="2247900"/>
                      <a:pt x="5613400" y="2247900"/>
                    </a:cubicBezTo>
                    <a:cubicBezTo>
                      <a:pt x="5613400" y="2235200"/>
                      <a:pt x="5600700" y="2235200"/>
                      <a:pt x="5600700" y="2222500"/>
                    </a:cubicBezTo>
                    <a:lnTo>
                      <a:pt x="5676900" y="1409700"/>
                    </a:lnTo>
                    <a:lnTo>
                      <a:pt x="5740400" y="965200"/>
                    </a:lnTo>
                    <a:close/>
                    <a:moveTo>
                      <a:pt x="622300" y="2324100"/>
                    </a:moveTo>
                    <a:cubicBezTo>
                      <a:pt x="508000" y="2324100"/>
                      <a:pt x="406400" y="2413000"/>
                      <a:pt x="406400" y="2540000"/>
                    </a:cubicBezTo>
                    <a:lnTo>
                      <a:pt x="406400" y="2603500"/>
                    </a:lnTo>
                    <a:cubicBezTo>
                      <a:pt x="406400" y="2717800"/>
                      <a:pt x="508000" y="2819400"/>
                      <a:pt x="622300" y="2819400"/>
                    </a:cubicBezTo>
                    <a:cubicBezTo>
                      <a:pt x="736600" y="2819400"/>
                      <a:pt x="838200" y="2717800"/>
                      <a:pt x="838200" y="2603500"/>
                    </a:cubicBezTo>
                    <a:lnTo>
                      <a:pt x="838200" y="2540000"/>
                    </a:lnTo>
                    <a:cubicBezTo>
                      <a:pt x="838200" y="2413000"/>
                      <a:pt x="736600" y="2324100"/>
                      <a:pt x="622300" y="2324100"/>
                    </a:cubicBezTo>
                    <a:close/>
                    <a:moveTo>
                      <a:pt x="406400" y="3289300"/>
                    </a:moveTo>
                    <a:cubicBezTo>
                      <a:pt x="406400" y="3289300"/>
                      <a:pt x="393700" y="3276600"/>
                      <a:pt x="393700" y="3289300"/>
                    </a:cubicBezTo>
                    <a:lnTo>
                      <a:pt x="241300" y="3644900"/>
                    </a:lnTo>
                    <a:cubicBezTo>
                      <a:pt x="215900" y="3695700"/>
                      <a:pt x="165100" y="3733800"/>
                      <a:pt x="101600" y="3733800"/>
                    </a:cubicBezTo>
                    <a:lnTo>
                      <a:pt x="38100" y="3733800"/>
                    </a:lnTo>
                    <a:cubicBezTo>
                      <a:pt x="25400" y="3733800"/>
                      <a:pt x="12700" y="3733800"/>
                      <a:pt x="12700" y="3721100"/>
                    </a:cubicBezTo>
                    <a:cubicBezTo>
                      <a:pt x="0" y="3708400"/>
                      <a:pt x="0" y="3695700"/>
                      <a:pt x="12700" y="3683000"/>
                    </a:cubicBezTo>
                    <a:lnTo>
                      <a:pt x="203200" y="3238500"/>
                    </a:lnTo>
                    <a:lnTo>
                      <a:pt x="266700" y="3060700"/>
                    </a:lnTo>
                    <a:cubicBezTo>
                      <a:pt x="317500" y="2959100"/>
                      <a:pt x="419100" y="2882900"/>
                      <a:pt x="533400" y="2882900"/>
                    </a:cubicBezTo>
                    <a:lnTo>
                      <a:pt x="711200" y="2882900"/>
                    </a:lnTo>
                    <a:cubicBezTo>
                      <a:pt x="825500" y="2882900"/>
                      <a:pt x="927100" y="2959100"/>
                      <a:pt x="977900" y="3060700"/>
                    </a:cubicBezTo>
                    <a:lnTo>
                      <a:pt x="1041400" y="3238500"/>
                    </a:lnTo>
                    <a:lnTo>
                      <a:pt x="1231900" y="3683000"/>
                    </a:lnTo>
                    <a:cubicBezTo>
                      <a:pt x="1244600" y="3695700"/>
                      <a:pt x="1244600" y="3708400"/>
                      <a:pt x="1231900" y="3721100"/>
                    </a:cubicBezTo>
                    <a:cubicBezTo>
                      <a:pt x="1231900" y="3733800"/>
                      <a:pt x="1219200" y="3733800"/>
                      <a:pt x="1206500" y="3733800"/>
                    </a:cubicBezTo>
                    <a:lnTo>
                      <a:pt x="1143000" y="3733800"/>
                    </a:lnTo>
                    <a:cubicBezTo>
                      <a:pt x="1079500" y="3733800"/>
                      <a:pt x="1028700" y="3695700"/>
                      <a:pt x="1003300" y="3644900"/>
                    </a:cubicBezTo>
                    <a:lnTo>
                      <a:pt x="850900" y="3289300"/>
                    </a:lnTo>
                    <a:cubicBezTo>
                      <a:pt x="850900" y="3276600"/>
                      <a:pt x="838200" y="3289300"/>
                      <a:pt x="838200" y="3289300"/>
                    </a:cubicBezTo>
                    <a:lnTo>
                      <a:pt x="901700" y="3733800"/>
                    </a:lnTo>
                    <a:lnTo>
                      <a:pt x="977900" y="4546600"/>
                    </a:lnTo>
                    <a:cubicBezTo>
                      <a:pt x="977900" y="4559300"/>
                      <a:pt x="965200" y="4559300"/>
                      <a:pt x="965200" y="4572000"/>
                    </a:cubicBezTo>
                    <a:cubicBezTo>
                      <a:pt x="952500" y="4572000"/>
                      <a:pt x="952500" y="4584700"/>
                      <a:pt x="939800" y="4584700"/>
                    </a:cubicBezTo>
                    <a:lnTo>
                      <a:pt x="889000" y="4584700"/>
                    </a:lnTo>
                    <a:cubicBezTo>
                      <a:pt x="812800" y="4584700"/>
                      <a:pt x="749300" y="4533900"/>
                      <a:pt x="749300" y="4457700"/>
                    </a:cubicBezTo>
                    <a:lnTo>
                      <a:pt x="635000" y="3771900"/>
                    </a:lnTo>
                    <a:cubicBezTo>
                      <a:pt x="622300" y="3771900"/>
                      <a:pt x="622300" y="3771900"/>
                      <a:pt x="609600" y="3771900"/>
                    </a:cubicBezTo>
                    <a:lnTo>
                      <a:pt x="495300" y="4457700"/>
                    </a:lnTo>
                    <a:cubicBezTo>
                      <a:pt x="495300" y="4533900"/>
                      <a:pt x="431800" y="4584700"/>
                      <a:pt x="355600" y="4584700"/>
                    </a:cubicBezTo>
                    <a:lnTo>
                      <a:pt x="304800" y="4584700"/>
                    </a:lnTo>
                    <a:cubicBezTo>
                      <a:pt x="292100" y="4584700"/>
                      <a:pt x="292100" y="4572000"/>
                      <a:pt x="279400" y="4572000"/>
                    </a:cubicBezTo>
                    <a:cubicBezTo>
                      <a:pt x="279400" y="4559300"/>
                      <a:pt x="266700" y="4559300"/>
                      <a:pt x="266700" y="4546600"/>
                    </a:cubicBezTo>
                    <a:lnTo>
                      <a:pt x="342900" y="3733800"/>
                    </a:lnTo>
                    <a:lnTo>
                      <a:pt x="406400" y="3289300"/>
                    </a:lnTo>
                    <a:close/>
                    <a:moveTo>
                      <a:pt x="1955800" y="2324100"/>
                    </a:moveTo>
                    <a:cubicBezTo>
                      <a:pt x="1841500" y="2324100"/>
                      <a:pt x="1739900" y="2413000"/>
                      <a:pt x="1739900" y="2540000"/>
                    </a:cubicBezTo>
                    <a:lnTo>
                      <a:pt x="1739900" y="2603500"/>
                    </a:lnTo>
                    <a:cubicBezTo>
                      <a:pt x="1739900" y="2717800"/>
                      <a:pt x="1841500" y="2819400"/>
                      <a:pt x="1955800" y="2819400"/>
                    </a:cubicBezTo>
                    <a:cubicBezTo>
                      <a:pt x="2070100" y="2819400"/>
                      <a:pt x="2171700" y="2717800"/>
                      <a:pt x="2171700" y="2603500"/>
                    </a:cubicBezTo>
                    <a:lnTo>
                      <a:pt x="2171700" y="2540000"/>
                    </a:lnTo>
                    <a:cubicBezTo>
                      <a:pt x="2171700" y="2413000"/>
                      <a:pt x="2070100" y="2324100"/>
                      <a:pt x="1955800" y="2324100"/>
                    </a:cubicBezTo>
                    <a:close/>
                    <a:moveTo>
                      <a:pt x="1739900" y="3289300"/>
                    </a:moveTo>
                    <a:cubicBezTo>
                      <a:pt x="1739900" y="3289300"/>
                      <a:pt x="1727200" y="3276600"/>
                      <a:pt x="1727200" y="3289300"/>
                    </a:cubicBezTo>
                    <a:lnTo>
                      <a:pt x="1574800" y="3644900"/>
                    </a:lnTo>
                    <a:cubicBezTo>
                      <a:pt x="1549400" y="3695700"/>
                      <a:pt x="1498600" y="3733800"/>
                      <a:pt x="1435100" y="3733800"/>
                    </a:cubicBezTo>
                    <a:lnTo>
                      <a:pt x="1371600" y="3733800"/>
                    </a:lnTo>
                    <a:cubicBezTo>
                      <a:pt x="1358900" y="3733800"/>
                      <a:pt x="1346200" y="3733800"/>
                      <a:pt x="1346200" y="3721100"/>
                    </a:cubicBezTo>
                    <a:cubicBezTo>
                      <a:pt x="1333500" y="3708400"/>
                      <a:pt x="1333500" y="3695700"/>
                      <a:pt x="1346200" y="3683000"/>
                    </a:cubicBezTo>
                    <a:lnTo>
                      <a:pt x="1536700" y="3238500"/>
                    </a:lnTo>
                    <a:lnTo>
                      <a:pt x="1600200" y="3060700"/>
                    </a:lnTo>
                    <a:cubicBezTo>
                      <a:pt x="1651000" y="2959100"/>
                      <a:pt x="1752600" y="2882900"/>
                      <a:pt x="1866900" y="2882900"/>
                    </a:cubicBezTo>
                    <a:lnTo>
                      <a:pt x="2044700" y="2882900"/>
                    </a:lnTo>
                    <a:cubicBezTo>
                      <a:pt x="2159000" y="2882900"/>
                      <a:pt x="2260600" y="2959100"/>
                      <a:pt x="2311400" y="3060700"/>
                    </a:cubicBezTo>
                    <a:lnTo>
                      <a:pt x="2374900" y="3238500"/>
                    </a:lnTo>
                    <a:lnTo>
                      <a:pt x="2565400" y="3683000"/>
                    </a:lnTo>
                    <a:cubicBezTo>
                      <a:pt x="2578100" y="3695700"/>
                      <a:pt x="2578100" y="3708400"/>
                      <a:pt x="2565400" y="3721100"/>
                    </a:cubicBezTo>
                    <a:cubicBezTo>
                      <a:pt x="2565400" y="3733800"/>
                      <a:pt x="2552700" y="3733800"/>
                      <a:pt x="2540000" y="3733800"/>
                    </a:cubicBezTo>
                    <a:lnTo>
                      <a:pt x="2476500" y="3733800"/>
                    </a:lnTo>
                    <a:cubicBezTo>
                      <a:pt x="2413000" y="3733800"/>
                      <a:pt x="2362200" y="3695700"/>
                      <a:pt x="2336800" y="3644900"/>
                    </a:cubicBezTo>
                    <a:lnTo>
                      <a:pt x="2184400" y="3289300"/>
                    </a:lnTo>
                    <a:cubicBezTo>
                      <a:pt x="2184400" y="3276600"/>
                      <a:pt x="2171700" y="3289300"/>
                      <a:pt x="2171700" y="3289300"/>
                    </a:cubicBezTo>
                    <a:lnTo>
                      <a:pt x="2235200" y="3733800"/>
                    </a:lnTo>
                    <a:lnTo>
                      <a:pt x="2311400" y="4546600"/>
                    </a:lnTo>
                    <a:cubicBezTo>
                      <a:pt x="2311400" y="4559300"/>
                      <a:pt x="2298700" y="4559300"/>
                      <a:pt x="2298700" y="4572000"/>
                    </a:cubicBezTo>
                    <a:cubicBezTo>
                      <a:pt x="2286000" y="4572000"/>
                      <a:pt x="2286000" y="4584700"/>
                      <a:pt x="2273300" y="4584700"/>
                    </a:cubicBezTo>
                    <a:lnTo>
                      <a:pt x="2222500" y="4584700"/>
                    </a:lnTo>
                    <a:cubicBezTo>
                      <a:pt x="2146300" y="4584700"/>
                      <a:pt x="2082800" y="4533900"/>
                      <a:pt x="2082800" y="4457700"/>
                    </a:cubicBezTo>
                    <a:lnTo>
                      <a:pt x="1968500" y="3771900"/>
                    </a:lnTo>
                    <a:cubicBezTo>
                      <a:pt x="1955800" y="3771900"/>
                      <a:pt x="1955800" y="3771900"/>
                      <a:pt x="1943100" y="3771900"/>
                    </a:cubicBezTo>
                    <a:lnTo>
                      <a:pt x="1828800" y="4457700"/>
                    </a:lnTo>
                    <a:cubicBezTo>
                      <a:pt x="1828800" y="4533900"/>
                      <a:pt x="1765300" y="4584700"/>
                      <a:pt x="1689100" y="4584700"/>
                    </a:cubicBezTo>
                    <a:lnTo>
                      <a:pt x="1638300" y="4584700"/>
                    </a:lnTo>
                    <a:cubicBezTo>
                      <a:pt x="1625600" y="4584700"/>
                      <a:pt x="1625600" y="4572000"/>
                      <a:pt x="1612900" y="4572000"/>
                    </a:cubicBezTo>
                    <a:cubicBezTo>
                      <a:pt x="1612900" y="4559300"/>
                      <a:pt x="1600200" y="4559300"/>
                      <a:pt x="1600200" y="4546600"/>
                    </a:cubicBezTo>
                    <a:lnTo>
                      <a:pt x="1676400" y="3733800"/>
                    </a:lnTo>
                    <a:lnTo>
                      <a:pt x="1739900" y="3289300"/>
                    </a:lnTo>
                    <a:close/>
                    <a:moveTo>
                      <a:pt x="3289300" y="2324100"/>
                    </a:moveTo>
                    <a:cubicBezTo>
                      <a:pt x="3175000" y="2324100"/>
                      <a:pt x="3073400" y="2413000"/>
                      <a:pt x="3073400" y="2540000"/>
                    </a:cubicBezTo>
                    <a:lnTo>
                      <a:pt x="3073400" y="2603500"/>
                    </a:lnTo>
                    <a:cubicBezTo>
                      <a:pt x="3073400" y="2717800"/>
                      <a:pt x="3175000" y="2819400"/>
                      <a:pt x="3289300" y="2819400"/>
                    </a:cubicBezTo>
                    <a:cubicBezTo>
                      <a:pt x="3403600" y="2819400"/>
                      <a:pt x="3505200" y="2717800"/>
                      <a:pt x="3505200" y="2603500"/>
                    </a:cubicBezTo>
                    <a:lnTo>
                      <a:pt x="3505200" y="2540000"/>
                    </a:lnTo>
                    <a:cubicBezTo>
                      <a:pt x="3505200" y="2413000"/>
                      <a:pt x="3403600" y="2324100"/>
                      <a:pt x="3289300" y="2324100"/>
                    </a:cubicBezTo>
                    <a:close/>
                    <a:moveTo>
                      <a:pt x="3073400" y="3289300"/>
                    </a:moveTo>
                    <a:cubicBezTo>
                      <a:pt x="3073400" y="3289300"/>
                      <a:pt x="3060700" y="3276600"/>
                      <a:pt x="3060700" y="3289300"/>
                    </a:cubicBezTo>
                    <a:lnTo>
                      <a:pt x="2908300" y="3644900"/>
                    </a:lnTo>
                    <a:cubicBezTo>
                      <a:pt x="2882900" y="3695700"/>
                      <a:pt x="2832100" y="3733800"/>
                      <a:pt x="2768600" y="3733800"/>
                    </a:cubicBezTo>
                    <a:lnTo>
                      <a:pt x="2705100" y="3733800"/>
                    </a:lnTo>
                    <a:cubicBezTo>
                      <a:pt x="2692400" y="3733800"/>
                      <a:pt x="2679700" y="3733800"/>
                      <a:pt x="2679700" y="3721100"/>
                    </a:cubicBezTo>
                    <a:cubicBezTo>
                      <a:pt x="2667000" y="3708400"/>
                      <a:pt x="2667000" y="3695700"/>
                      <a:pt x="2679700" y="3683000"/>
                    </a:cubicBezTo>
                    <a:lnTo>
                      <a:pt x="2870200" y="3238500"/>
                    </a:lnTo>
                    <a:lnTo>
                      <a:pt x="2933700" y="3060700"/>
                    </a:lnTo>
                    <a:cubicBezTo>
                      <a:pt x="2984500" y="2959100"/>
                      <a:pt x="3086100" y="2882900"/>
                      <a:pt x="3200400" y="2882900"/>
                    </a:cubicBezTo>
                    <a:lnTo>
                      <a:pt x="3378200" y="2882900"/>
                    </a:lnTo>
                    <a:cubicBezTo>
                      <a:pt x="3492500" y="2882900"/>
                      <a:pt x="3594100" y="2959100"/>
                      <a:pt x="3644900" y="3060700"/>
                    </a:cubicBezTo>
                    <a:lnTo>
                      <a:pt x="3708400" y="3238500"/>
                    </a:lnTo>
                    <a:lnTo>
                      <a:pt x="3898900" y="3683000"/>
                    </a:lnTo>
                    <a:cubicBezTo>
                      <a:pt x="3911600" y="3695700"/>
                      <a:pt x="3911600" y="3708400"/>
                      <a:pt x="3898900" y="3721100"/>
                    </a:cubicBezTo>
                    <a:cubicBezTo>
                      <a:pt x="3898900" y="3733800"/>
                      <a:pt x="3886200" y="3733800"/>
                      <a:pt x="3873500" y="3733800"/>
                    </a:cubicBezTo>
                    <a:lnTo>
                      <a:pt x="3810000" y="3733800"/>
                    </a:lnTo>
                    <a:cubicBezTo>
                      <a:pt x="3746500" y="3733800"/>
                      <a:pt x="3695700" y="3695700"/>
                      <a:pt x="3670300" y="3644900"/>
                    </a:cubicBezTo>
                    <a:lnTo>
                      <a:pt x="3517900" y="3289300"/>
                    </a:lnTo>
                    <a:cubicBezTo>
                      <a:pt x="3517900" y="3276600"/>
                      <a:pt x="3505200" y="3289300"/>
                      <a:pt x="3505200" y="3289300"/>
                    </a:cubicBezTo>
                    <a:lnTo>
                      <a:pt x="3568700" y="3733800"/>
                    </a:lnTo>
                    <a:lnTo>
                      <a:pt x="3644900" y="4546600"/>
                    </a:lnTo>
                    <a:cubicBezTo>
                      <a:pt x="3644900" y="4559300"/>
                      <a:pt x="3632200" y="4559300"/>
                      <a:pt x="3632200" y="4572000"/>
                    </a:cubicBezTo>
                    <a:cubicBezTo>
                      <a:pt x="3619500" y="4572000"/>
                      <a:pt x="3619500" y="4584700"/>
                      <a:pt x="3606800" y="4584700"/>
                    </a:cubicBezTo>
                    <a:lnTo>
                      <a:pt x="3556000" y="4584700"/>
                    </a:lnTo>
                    <a:cubicBezTo>
                      <a:pt x="3479800" y="4584700"/>
                      <a:pt x="3416300" y="4533900"/>
                      <a:pt x="3416300" y="4457700"/>
                    </a:cubicBezTo>
                    <a:lnTo>
                      <a:pt x="3302000" y="3771900"/>
                    </a:lnTo>
                    <a:cubicBezTo>
                      <a:pt x="3289300" y="3771900"/>
                      <a:pt x="3289300" y="3771900"/>
                      <a:pt x="3276600" y="3771900"/>
                    </a:cubicBezTo>
                    <a:lnTo>
                      <a:pt x="3162300" y="4457700"/>
                    </a:lnTo>
                    <a:cubicBezTo>
                      <a:pt x="3162300" y="4533900"/>
                      <a:pt x="3098800" y="4584700"/>
                      <a:pt x="3022600" y="4584700"/>
                    </a:cubicBezTo>
                    <a:lnTo>
                      <a:pt x="2971800" y="4584700"/>
                    </a:lnTo>
                    <a:cubicBezTo>
                      <a:pt x="2959100" y="4584700"/>
                      <a:pt x="2959100" y="4572000"/>
                      <a:pt x="2946400" y="4572000"/>
                    </a:cubicBezTo>
                    <a:cubicBezTo>
                      <a:pt x="2946400" y="4559300"/>
                      <a:pt x="2933700" y="4559300"/>
                      <a:pt x="2933700" y="4546600"/>
                    </a:cubicBezTo>
                    <a:lnTo>
                      <a:pt x="3009900" y="3733800"/>
                    </a:lnTo>
                    <a:lnTo>
                      <a:pt x="3073400" y="3289300"/>
                    </a:lnTo>
                    <a:close/>
                    <a:moveTo>
                      <a:pt x="4622800" y="2324100"/>
                    </a:moveTo>
                    <a:cubicBezTo>
                      <a:pt x="4508500" y="2324100"/>
                      <a:pt x="4406900" y="2413000"/>
                      <a:pt x="4406900" y="2540000"/>
                    </a:cubicBezTo>
                    <a:lnTo>
                      <a:pt x="4406900" y="2603500"/>
                    </a:lnTo>
                    <a:cubicBezTo>
                      <a:pt x="4406900" y="2717800"/>
                      <a:pt x="4508500" y="2819400"/>
                      <a:pt x="4622800" y="2819400"/>
                    </a:cubicBezTo>
                    <a:cubicBezTo>
                      <a:pt x="4737100" y="2819400"/>
                      <a:pt x="4838700" y="2717800"/>
                      <a:pt x="4838700" y="2603500"/>
                    </a:cubicBezTo>
                    <a:lnTo>
                      <a:pt x="4838700" y="2540000"/>
                    </a:lnTo>
                    <a:cubicBezTo>
                      <a:pt x="4838700" y="2413000"/>
                      <a:pt x="4737100" y="2324100"/>
                      <a:pt x="4622800" y="2324100"/>
                    </a:cubicBezTo>
                    <a:close/>
                    <a:moveTo>
                      <a:pt x="4406900" y="3289300"/>
                    </a:moveTo>
                    <a:cubicBezTo>
                      <a:pt x="4406900" y="3289300"/>
                      <a:pt x="4394200" y="3276600"/>
                      <a:pt x="4394200" y="3289300"/>
                    </a:cubicBezTo>
                    <a:lnTo>
                      <a:pt x="4241800" y="3644900"/>
                    </a:lnTo>
                    <a:cubicBezTo>
                      <a:pt x="4216400" y="3695700"/>
                      <a:pt x="4165600" y="3733800"/>
                      <a:pt x="4102100" y="3733800"/>
                    </a:cubicBezTo>
                    <a:lnTo>
                      <a:pt x="4038600" y="3733800"/>
                    </a:lnTo>
                    <a:cubicBezTo>
                      <a:pt x="4025900" y="3733800"/>
                      <a:pt x="4013200" y="3733800"/>
                      <a:pt x="4013200" y="3721100"/>
                    </a:cubicBezTo>
                    <a:cubicBezTo>
                      <a:pt x="4000500" y="3708400"/>
                      <a:pt x="4000500" y="3695700"/>
                      <a:pt x="4013200" y="3683000"/>
                    </a:cubicBezTo>
                    <a:lnTo>
                      <a:pt x="4203700" y="3238500"/>
                    </a:lnTo>
                    <a:lnTo>
                      <a:pt x="4267200" y="3060700"/>
                    </a:lnTo>
                    <a:cubicBezTo>
                      <a:pt x="4318000" y="2959100"/>
                      <a:pt x="4419600" y="2882900"/>
                      <a:pt x="4533900" y="2882900"/>
                    </a:cubicBezTo>
                    <a:lnTo>
                      <a:pt x="4711700" y="2882900"/>
                    </a:lnTo>
                    <a:cubicBezTo>
                      <a:pt x="4826000" y="2882900"/>
                      <a:pt x="4927600" y="2959100"/>
                      <a:pt x="4978400" y="3060700"/>
                    </a:cubicBezTo>
                    <a:lnTo>
                      <a:pt x="5041900" y="3238500"/>
                    </a:lnTo>
                    <a:lnTo>
                      <a:pt x="5232400" y="3683000"/>
                    </a:lnTo>
                    <a:cubicBezTo>
                      <a:pt x="5245100" y="3695700"/>
                      <a:pt x="5245100" y="3708400"/>
                      <a:pt x="5232400" y="3721100"/>
                    </a:cubicBezTo>
                    <a:cubicBezTo>
                      <a:pt x="5232400" y="3733800"/>
                      <a:pt x="5219700" y="3733800"/>
                      <a:pt x="5207000" y="3733800"/>
                    </a:cubicBezTo>
                    <a:lnTo>
                      <a:pt x="5143500" y="3733800"/>
                    </a:lnTo>
                    <a:cubicBezTo>
                      <a:pt x="5080000" y="3733800"/>
                      <a:pt x="5029200" y="3695700"/>
                      <a:pt x="5003800" y="3644900"/>
                    </a:cubicBezTo>
                    <a:lnTo>
                      <a:pt x="4851400" y="3289300"/>
                    </a:lnTo>
                    <a:cubicBezTo>
                      <a:pt x="4851400" y="3276600"/>
                      <a:pt x="4838700" y="3289300"/>
                      <a:pt x="4838700" y="3289300"/>
                    </a:cubicBezTo>
                    <a:lnTo>
                      <a:pt x="4902200" y="3733800"/>
                    </a:lnTo>
                    <a:lnTo>
                      <a:pt x="4978400" y="4546600"/>
                    </a:lnTo>
                    <a:cubicBezTo>
                      <a:pt x="4978400" y="4559300"/>
                      <a:pt x="4965700" y="4559300"/>
                      <a:pt x="4965700" y="4572000"/>
                    </a:cubicBezTo>
                    <a:cubicBezTo>
                      <a:pt x="4953000" y="4572000"/>
                      <a:pt x="4953000" y="4584700"/>
                      <a:pt x="4940300" y="4584700"/>
                    </a:cubicBezTo>
                    <a:lnTo>
                      <a:pt x="4889500" y="4584700"/>
                    </a:lnTo>
                    <a:cubicBezTo>
                      <a:pt x="4813300" y="4584700"/>
                      <a:pt x="4749800" y="4533900"/>
                      <a:pt x="4749800" y="4457700"/>
                    </a:cubicBezTo>
                    <a:lnTo>
                      <a:pt x="4635500" y="3771900"/>
                    </a:lnTo>
                    <a:cubicBezTo>
                      <a:pt x="4622800" y="3771900"/>
                      <a:pt x="4622800" y="3771900"/>
                      <a:pt x="4610100" y="3771900"/>
                    </a:cubicBezTo>
                    <a:lnTo>
                      <a:pt x="4495800" y="4457700"/>
                    </a:lnTo>
                    <a:cubicBezTo>
                      <a:pt x="4495800" y="4533900"/>
                      <a:pt x="4432300" y="4584700"/>
                      <a:pt x="4356100" y="4584700"/>
                    </a:cubicBezTo>
                    <a:lnTo>
                      <a:pt x="4305300" y="4584700"/>
                    </a:lnTo>
                    <a:cubicBezTo>
                      <a:pt x="4292600" y="4584700"/>
                      <a:pt x="4292600" y="4572000"/>
                      <a:pt x="4279900" y="4572000"/>
                    </a:cubicBezTo>
                    <a:cubicBezTo>
                      <a:pt x="4279900" y="4559300"/>
                      <a:pt x="4267200" y="4559300"/>
                      <a:pt x="4267200" y="4546600"/>
                    </a:cubicBezTo>
                    <a:lnTo>
                      <a:pt x="4343400" y="3733800"/>
                    </a:lnTo>
                    <a:lnTo>
                      <a:pt x="4406900" y="3289300"/>
                    </a:lnTo>
                    <a:close/>
                    <a:moveTo>
                      <a:pt x="5956300" y="2324100"/>
                    </a:moveTo>
                    <a:cubicBezTo>
                      <a:pt x="5842000" y="2324100"/>
                      <a:pt x="5740400" y="2413000"/>
                      <a:pt x="5740400" y="2540000"/>
                    </a:cubicBezTo>
                    <a:lnTo>
                      <a:pt x="5740400" y="2603500"/>
                    </a:lnTo>
                    <a:cubicBezTo>
                      <a:pt x="5740400" y="2717800"/>
                      <a:pt x="5842000" y="2819400"/>
                      <a:pt x="5956300" y="2819400"/>
                    </a:cubicBezTo>
                    <a:cubicBezTo>
                      <a:pt x="6070600" y="2819400"/>
                      <a:pt x="6172200" y="2717800"/>
                      <a:pt x="6172200" y="2603500"/>
                    </a:cubicBezTo>
                    <a:lnTo>
                      <a:pt x="6172200" y="2540000"/>
                    </a:lnTo>
                    <a:cubicBezTo>
                      <a:pt x="6172200" y="2413000"/>
                      <a:pt x="6070600" y="2324100"/>
                      <a:pt x="5956300" y="2324100"/>
                    </a:cubicBezTo>
                    <a:close/>
                    <a:moveTo>
                      <a:pt x="5740400" y="3289300"/>
                    </a:moveTo>
                    <a:cubicBezTo>
                      <a:pt x="5740400" y="3289300"/>
                      <a:pt x="5727700" y="3276600"/>
                      <a:pt x="5727700" y="3289300"/>
                    </a:cubicBezTo>
                    <a:lnTo>
                      <a:pt x="5575300" y="3644900"/>
                    </a:lnTo>
                    <a:cubicBezTo>
                      <a:pt x="5549900" y="3695700"/>
                      <a:pt x="5499100" y="3733800"/>
                      <a:pt x="5435600" y="3733800"/>
                    </a:cubicBezTo>
                    <a:lnTo>
                      <a:pt x="5372100" y="3733800"/>
                    </a:lnTo>
                    <a:cubicBezTo>
                      <a:pt x="5359400" y="3733800"/>
                      <a:pt x="5346700" y="3733800"/>
                      <a:pt x="5346700" y="3721100"/>
                    </a:cubicBezTo>
                    <a:cubicBezTo>
                      <a:pt x="5334000" y="3708400"/>
                      <a:pt x="5334000" y="3695700"/>
                      <a:pt x="5346700" y="3683000"/>
                    </a:cubicBezTo>
                    <a:lnTo>
                      <a:pt x="5537200" y="3238500"/>
                    </a:lnTo>
                    <a:lnTo>
                      <a:pt x="5600700" y="3060700"/>
                    </a:lnTo>
                    <a:cubicBezTo>
                      <a:pt x="5651500" y="2959100"/>
                      <a:pt x="5753100" y="2882900"/>
                      <a:pt x="5867400" y="2882900"/>
                    </a:cubicBezTo>
                    <a:lnTo>
                      <a:pt x="6045200" y="2882900"/>
                    </a:lnTo>
                    <a:cubicBezTo>
                      <a:pt x="6159500" y="2882900"/>
                      <a:pt x="6261100" y="2959100"/>
                      <a:pt x="6311900" y="3060700"/>
                    </a:cubicBezTo>
                    <a:lnTo>
                      <a:pt x="6375400" y="3238500"/>
                    </a:lnTo>
                    <a:lnTo>
                      <a:pt x="6565900" y="3683000"/>
                    </a:lnTo>
                    <a:cubicBezTo>
                      <a:pt x="6578600" y="3695700"/>
                      <a:pt x="6578600" y="3708400"/>
                      <a:pt x="6565900" y="3721100"/>
                    </a:cubicBezTo>
                    <a:cubicBezTo>
                      <a:pt x="6565900" y="3733800"/>
                      <a:pt x="6553200" y="3733800"/>
                      <a:pt x="6540500" y="3733800"/>
                    </a:cubicBezTo>
                    <a:lnTo>
                      <a:pt x="6477000" y="3733800"/>
                    </a:lnTo>
                    <a:cubicBezTo>
                      <a:pt x="6413500" y="3733800"/>
                      <a:pt x="6362700" y="3695700"/>
                      <a:pt x="6337300" y="3644900"/>
                    </a:cubicBezTo>
                    <a:lnTo>
                      <a:pt x="6184900" y="3289300"/>
                    </a:lnTo>
                    <a:cubicBezTo>
                      <a:pt x="6184900" y="3276600"/>
                      <a:pt x="6172200" y="3289300"/>
                      <a:pt x="6172200" y="3289300"/>
                    </a:cubicBezTo>
                    <a:lnTo>
                      <a:pt x="6235700" y="3733800"/>
                    </a:lnTo>
                    <a:lnTo>
                      <a:pt x="6311900" y="4546600"/>
                    </a:lnTo>
                    <a:cubicBezTo>
                      <a:pt x="6311900" y="4559300"/>
                      <a:pt x="6299200" y="4559300"/>
                      <a:pt x="6299200" y="4572000"/>
                    </a:cubicBezTo>
                    <a:cubicBezTo>
                      <a:pt x="6286500" y="4572000"/>
                      <a:pt x="6286500" y="4584700"/>
                      <a:pt x="6273800" y="4584700"/>
                    </a:cubicBezTo>
                    <a:lnTo>
                      <a:pt x="6223000" y="4584700"/>
                    </a:lnTo>
                    <a:cubicBezTo>
                      <a:pt x="6146800" y="4584700"/>
                      <a:pt x="6083300" y="4533900"/>
                      <a:pt x="6083300" y="4457700"/>
                    </a:cubicBezTo>
                    <a:lnTo>
                      <a:pt x="5969000" y="3771900"/>
                    </a:lnTo>
                    <a:cubicBezTo>
                      <a:pt x="5956300" y="3771900"/>
                      <a:pt x="5956300" y="3771900"/>
                      <a:pt x="5943600" y="3771900"/>
                    </a:cubicBezTo>
                    <a:lnTo>
                      <a:pt x="5829300" y="4457700"/>
                    </a:lnTo>
                    <a:cubicBezTo>
                      <a:pt x="5829300" y="4533900"/>
                      <a:pt x="5765800" y="4584700"/>
                      <a:pt x="5689600" y="4584700"/>
                    </a:cubicBezTo>
                    <a:lnTo>
                      <a:pt x="5638800" y="4584700"/>
                    </a:lnTo>
                    <a:cubicBezTo>
                      <a:pt x="5626100" y="4584700"/>
                      <a:pt x="5626100" y="4572000"/>
                      <a:pt x="5613400" y="4572000"/>
                    </a:cubicBezTo>
                    <a:cubicBezTo>
                      <a:pt x="5613400" y="4559300"/>
                      <a:pt x="5600700" y="4559300"/>
                      <a:pt x="5600700" y="4546600"/>
                    </a:cubicBezTo>
                    <a:lnTo>
                      <a:pt x="5676900" y="3733800"/>
                    </a:lnTo>
                    <a:lnTo>
                      <a:pt x="5740400" y="3289300"/>
                    </a:lnTo>
                    <a:close/>
                  </a:path>
                </a:pathLst>
              </a:custGeom>
              <a:solidFill>
                <a:srgbClr val="191040"/>
              </a:solidFill>
            </p:spPr>
          </p:sp>
        </p:grpSp>
      </p:grpSp>
      <p:sp>
        <p:nvSpPr>
          <p:cNvPr name="Freeform 15" id="15"/>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16" id="16"/>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AutoShape 17" id="17"/>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18" id="18"/>
          <p:cNvSpPr txBox="true"/>
          <p:nvPr/>
        </p:nvSpPr>
        <p:spPr>
          <a:xfrm rot="0">
            <a:off x="3714497" y="6239810"/>
            <a:ext cx="13607285" cy="1615440"/>
          </a:xfrm>
          <a:prstGeom prst="rect">
            <a:avLst/>
          </a:prstGeom>
        </p:spPr>
        <p:txBody>
          <a:bodyPr anchor="t" rtlCol="false" tIns="0" lIns="0" bIns="0" rIns="0">
            <a:spAutoFit/>
          </a:bodyPr>
          <a:lstStyle/>
          <a:p>
            <a:pPr algn="l" marL="0" indent="0" lvl="0">
              <a:lnSpc>
                <a:spcPts val="4320"/>
              </a:lnSpc>
            </a:pPr>
            <a:r>
              <a:rPr lang="en-US" sz="3200" u="none">
                <a:solidFill>
                  <a:srgbClr val="FFFFFF"/>
                </a:solidFill>
                <a:latin typeface="Garet Bold"/>
              </a:rPr>
              <a:t>Nearly 1 in 10</a:t>
            </a:r>
            <a:r>
              <a:rPr lang="en-US" sz="3200" u="none">
                <a:solidFill>
                  <a:srgbClr val="FFFFFF"/>
                </a:solidFill>
                <a:latin typeface="Garet"/>
              </a:rPr>
              <a:t> college students experience period poverty every month, with Black and Latinx students being disproportionately affected compared to white students.</a:t>
            </a:r>
          </a:p>
        </p:txBody>
      </p:sp>
      <p:sp>
        <p:nvSpPr>
          <p:cNvPr name="TextBox 19" id="19"/>
          <p:cNvSpPr txBox="true"/>
          <p:nvPr/>
        </p:nvSpPr>
        <p:spPr>
          <a:xfrm rot="0">
            <a:off x="930130" y="1138229"/>
            <a:ext cx="16391652" cy="1104364"/>
          </a:xfrm>
          <a:prstGeom prst="rect">
            <a:avLst/>
          </a:prstGeom>
        </p:spPr>
        <p:txBody>
          <a:bodyPr anchor="t" rtlCol="false" tIns="0" lIns="0" bIns="0" rIns="0">
            <a:spAutoFit/>
          </a:bodyPr>
          <a:lstStyle/>
          <a:p>
            <a:pPr marL="0" indent="0" lvl="0">
              <a:lnSpc>
                <a:spcPts val="8954"/>
              </a:lnSpc>
            </a:pPr>
            <a:r>
              <a:rPr lang="en-US" sz="6396">
                <a:solidFill>
                  <a:srgbClr val="FFFFFF"/>
                </a:solidFill>
                <a:latin typeface="Hey Gotcha! Heavy"/>
              </a:rPr>
              <a:t>PERIOD POVERTY IN THE GENERAL U.S. POPULATION </a:t>
            </a:r>
          </a:p>
        </p:txBody>
      </p:sp>
      <p:sp>
        <p:nvSpPr>
          <p:cNvPr name="TextBox 20" id="20"/>
          <p:cNvSpPr txBox="true"/>
          <p:nvPr/>
        </p:nvSpPr>
        <p:spPr>
          <a:xfrm rot="0">
            <a:off x="3779508" y="2618405"/>
            <a:ext cx="13159695" cy="1072515"/>
          </a:xfrm>
          <a:prstGeom prst="rect">
            <a:avLst/>
          </a:prstGeom>
        </p:spPr>
        <p:txBody>
          <a:bodyPr anchor="t" rtlCol="false" tIns="0" lIns="0" bIns="0" rIns="0">
            <a:spAutoFit/>
          </a:bodyPr>
          <a:lstStyle/>
          <a:p>
            <a:pPr algn="l" marL="0" indent="0" lvl="0">
              <a:lnSpc>
                <a:spcPts val="4320"/>
              </a:lnSpc>
            </a:pPr>
            <a:r>
              <a:rPr lang="en-US" sz="3200" u="none">
                <a:solidFill>
                  <a:srgbClr val="FFFFFF"/>
                </a:solidFill>
                <a:latin typeface="Garet Bold"/>
              </a:rPr>
              <a:t>Nearly 1 in 4 </a:t>
            </a:r>
            <a:r>
              <a:rPr lang="en-US" sz="3200" u="none">
                <a:solidFill>
                  <a:srgbClr val="FFFFFF"/>
                </a:solidFill>
                <a:latin typeface="Garet"/>
              </a:rPr>
              <a:t>students have struggled to afford period products, or were not able to purchase them at all.</a:t>
            </a:r>
          </a:p>
        </p:txBody>
      </p:sp>
      <p:sp>
        <p:nvSpPr>
          <p:cNvPr name="TextBox 21" id="21"/>
          <p:cNvSpPr txBox="true"/>
          <p:nvPr/>
        </p:nvSpPr>
        <p:spPr>
          <a:xfrm rot="0">
            <a:off x="3779508" y="4157645"/>
            <a:ext cx="13632999" cy="1615440"/>
          </a:xfrm>
          <a:prstGeom prst="rect">
            <a:avLst/>
          </a:prstGeom>
        </p:spPr>
        <p:txBody>
          <a:bodyPr anchor="t" rtlCol="false" tIns="0" lIns="0" bIns="0" rIns="0">
            <a:spAutoFit/>
          </a:bodyPr>
          <a:lstStyle/>
          <a:p>
            <a:pPr algn="l">
              <a:lnSpc>
                <a:spcPts val="4320"/>
              </a:lnSpc>
            </a:pPr>
            <a:r>
              <a:rPr lang="en-US" sz="3200" u="none">
                <a:solidFill>
                  <a:srgbClr val="FFFFFF"/>
                </a:solidFill>
                <a:latin typeface="Garet Bold"/>
              </a:rPr>
              <a:t>More than 2 in 5 people </a:t>
            </a:r>
            <a:r>
              <a:rPr lang="en-US" sz="3200" u="none">
                <a:solidFill>
                  <a:srgbClr val="FFFFFF"/>
                </a:solidFill>
                <a:latin typeface="Garet"/>
              </a:rPr>
              <a:t>who menstruate have struggled to purchase period products due to lack of income at some point in their life.</a:t>
            </a:r>
          </a:p>
        </p:txBody>
      </p:sp>
      <p:sp>
        <p:nvSpPr>
          <p:cNvPr name="TextBox 22" id="22"/>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11</a:t>
            </a:r>
          </a:p>
        </p:txBody>
      </p:sp>
      <p:sp>
        <p:nvSpPr>
          <p:cNvPr name="TextBox 23" id="23"/>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1:  Period Poverty and Correctional Facilities</a:t>
            </a:r>
          </a:p>
        </p:txBody>
      </p:sp>
      <p:sp>
        <p:nvSpPr>
          <p:cNvPr name="TextBox 24" id="24"/>
          <p:cNvSpPr txBox="true"/>
          <p:nvPr/>
        </p:nvSpPr>
        <p:spPr>
          <a:xfrm rot="0">
            <a:off x="14367912" y="3203200"/>
            <a:ext cx="68982"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7</a:t>
            </a:r>
          </a:p>
        </p:txBody>
      </p:sp>
      <p:sp>
        <p:nvSpPr>
          <p:cNvPr name="TextBox 25" id="25"/>
          <p:cNvSpPr txBox="true"/>
          <p:nvPr/>
        </p:nvSpPr>
        <p:spPr>
          <a:xfrm rot="0">
            <a:off x="5592229" y="5261342"/>
            <a:ext cx="78284"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8</a:t>
            </a:r>
          </a:p>
        </p:txBody>
      </p:sp>
      <p:sp>
        <p:nvSpPr>
          <p:cNvPr name="TextBox 26" id="26"/>
          <p:cNvSpPr txBox="true"/>
          <p:nvPr/>
        </p:nvSpPr>
        <p:spPr>
          <a:xfrm rot="0">
            <a:off x="11707982" y="7382784"/>
            <a:ext cx="81037"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9</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EF4036">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847967" y="2787400"/>
            <a:ext cx="13327867" cy="5459888"/>
          </a:xfrm>
          <a:prstGeom prst="rect">
            <a:avLst/>
          </a:prstGeom>
        </p:spPr>
        <p:txBody>
          <a:bodyPr anchor="t" rtlCol="false" tIns="0" lIns="0" bIns="0" rIns="0">
            <a:spAutoFit/>
          </a:bodyPr>
          <a:lstStyle/>
          <a:p>
            <a:pPr>
              <a:lnSpc>
                <a:spcPts val="14413"/>
              </a:lnSpc>
              <a:spcBef>
                <a:spcPct val="0"/>
              </a:spcBef>
            </a:pPr>
            <a:r>
              <a:rPr lang="en-US" sz="11087" spc="221">
                <a:solidFill>
                  <a:srgbClr val="FAFCFF"/>
                </a:solidFill>
                <a:latin typeface="Hey Gotcha!"/>
              </a:rPr>
              <a:t>Who is impacted</a:t>
            </a:r>
            <a:r>
              <a:rPr lang="en-US" sz="11087" spc="221">
                <a:solidFill>
                  <a:srgbClr val="FFFFFF"/>
                </a:solidFill>
                <a:latin typeface="Hey Gotcha!"/>
              </a:rPr>
              <a:t> by period poverty in U.S. CORRECTIONAL FACILITIES?</a:t>
            </a:r>
          </a:p>
        </p:txBody>
      </p:sp>
      <p:sp>
        <p:nvSpPr>
          <p:cNvPr name="TextBox 3" id="3"/>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12</a:t>
            </a:r>
          </a:p>
        </p:txBody>
      </p:sp>
      <p:sp>
        <p:nvSpPr>
          <p:cNvPr name="TextBox 4" id="4"/>
          <p:cNvSpPr txBox="true"/>
          <p:nvPr/>
        </p:nvSpPr>
        <p:spPr>
          <a:xfrm rot="0">
            <a:off x="847967" y="8418738"/>
            <a:ext cx="16051186" cy="612141"/>
          </a:xfrm>
          <a:prstGeom prst="rect">
            <a:avLst/>
          </a:prstGeom>
        </p:spPr>
        <p:txBody>
          <a:bodyPr anchor="t" rtlCol="false" tIns="0" lIns="0" bIns="0" rIns="0">
            <a:spAutoFit/>
          </a:bodyPr>
          <a:lstStyle/>
          <a:p>
            <a:pPr>
              <a:lnSpc>
                <a:spcPts val="4420"/>
              </a:lnSpc>
            </a:pPr>
            <a:r>
              <a:rPr lang="en-US" sz="5200" spc="-260">
                <a:solidFill>
                  <a:srgbClr val="FFFFFF"/>
                </a:solidFill>
                <a:latin typeface="Garet"/>
              </a:rPr>
              <a:t>Part 1:  Period Poverty and Correctional Facilities</a:t>
            </a:r>
          </a:p>
        </p:txBody>
      </p:sp>
      <p:sp>
        <p:nvSpPr>
          <p:cNvPr name="Freeform 5" id="5"/>
          <p:cNvSpPr/>
          <p:nvPr/>
        </p:nvSpPr>
        <p:spPr>
          <a:xfrm flipH="false" flipV="false" rot="0">
            <a:off x="16444362" y="-272788"/>
            <a:ext cx="7292004" cy="6682127"/>
          </a:xfrm>
          <a:custGeom>
            <a:avLst/>
            <a:gdLst/>
            <a:ahLst/>
            <a:cxnLst/>
            <a:rect r="r" b="b" t="t" l="l"/>
            <a:pathLst>
              <a:path h="6682127" w="7292004">
                <a:moveTo>
                  <a:pt x="0" y="0"/>
                </a:moveTo>
                <a:lnTo>
                  <a:pt x="7292004" y="0"/>
                </a:lnTo>
                <a:lnTo>
                  <a:pt x="7292004" y="6682128"/>
                </a:lnTo>
                <a:lnTo>
                  <a:pt x="0" y="6682128"/>
                </a:lnTo>
                <a:lnTo>
                  <a:pt x="0" y="0"/>
                </a:lnTo>
                <a:close/>
              </a:path>
            </a:pathLst>
          </a:custGeom>
          <a:blipFill>
            <a:blip r:embed="rId2"/>
            <a:stretch>
              <a:fillRect l="0" t="0" r="0" b="0"/>
            </a:stretch>
          </a:blipFill>
        </p:spPr>
      </p:sp>
      <p:sp>
        <p:nvSpPr>
          <p:cNvPr name="Freeform 6" id="6"/>
          <p:cNvSpPr/>
          <p:nvPr/>
        </p:nvSpPr>
        <p:spPr>
          <a:xfrm flipH="false" flipV="false" rot="-7840146">
            <a:off x="14967638" y="-542582"/>
            <a:ext cx="5829895" cy="7221717"/>
          </a:xfrm>
          <a:custGeom>
            <a:avLst/>
            <a:gdLst/>
            <a:ahLst/>
            <a:cxnLst/>
            <a:rect r="r" b="b" t="t" l="l"/>
            <a:pathLst>
              <a:path h="7221717" w="5829895">
                <a:moveTo>
                  <a:pt x="0" y="0"/>
                </a:moveTo>
                <a:lnTo>
                  <a:pt x="5829894" y="0"/>
                </a:lnTo>
                <a:lnTo>
                  <a:pt x="5829894" y="7221716"/>
                </a:lnTo>
                <a:lnTo>
                  <a:pt x="0" y="7221716"/>
                </a:lnTo>
                <a:lnTo>
                  <a:pt x="0" y="0"/>
                </a:lnTo>
                <a:close/>
              </a:path>
            </a:pathLst>
          </a:custGeom>
          <a:blipFill>
            <a:blip r:embed="rId3"/>
            <a:stretch>
              <a:fillRect l="0" t="0" r="0" b="0"/>
            </a:stretch>
          </a:blipFill>
        </p:spPr>
      </p:sp>
      <p:sp>
        <p:nvSpPr>
          <p:cNvPr name="Freeform 7" id="7"/>
          <p:cNvSpPr/>
          <p:nvPr/>
        </p:nvSpPr>
        <p:spPr>
          <a:xfrm flipH="false" flipV="false" rot="0">
            <a:off x="4038308" y="1028700"/>
            <a:ext cx="1921044" cy="1301187"/>
          </a:xfrm>
          <a:custGeom>
            <a:avLst/>
            <a:gdLst/>
            <a:ahLst/>
            <a:cxnLst/>
            <a:rect r="r" b="b" t="t" l="l"/>
            <a:pathLst>
              <a:path h="1301187" w="1921044">
                <a:moveTo>
                  <a:pt x="0" y="0"/>
                </a:moveTo>
                <a:lnTo>
                  <a:pt x="1921044" y="0"/>
                </a:lnTo>
                <a:lnTo>
                  <a:pt x="1921044" y="1301187"/>
                </a:lnTo>
                <a:lnTo>
                  <a:pt x="0" y="1301187"/>
                </a:lnTo>
                <a:lnTo>
                  <a:pt x="0" y="0"/>
                </a:lnTo>
                <a:close/>
              </a:path>
            </a:pathLst>
          </a:custGeom>
          <a:blipFill>
            <a:blip r:embed="rId4"/>
            <a:stretch>
              <a:fillRect l="0" t="0" r="0" b="0"/>
            </a:stretch>
          </a:blipFill>
        </p:spPr>
      </p:sp>
      <p:sp>
        <p:nvSpPr>
          <p:cNvPr name="Freeform 8" id="8"/>
          <p:cNvSpPr/>
          <p:nvPr/>
        </p:nvSpPr>
        <p:spPr>
          <a:xfrm flipH="false" flipV="false" rot="0">
            <a:off x="847967" y="1151451"/>
            <a:ext cx="2928055" cy="1071585"/>
          </a:xfrm>
          <a:custGeom>
            <a:avLst/>
            <a:gdLst/>
            <a:ahLst/>
            <a:cxnLst/>
            <a:rect r="r" b="b" t="t" l="l"/>
            <a:pathLst>
              <a:path h="1071585" w="2928055">
                <a:moveTo>
                  <a:pt x="0" y="0"/>
                </a:moveTo>
                <a:lnTo>
                  <a:pt x="2928054" y="0"/>
                </a:lnTo>
                <a:lnTo>
                  <a:pt x="2928054" y="1071584"/>
                </a:lnTo>
                <a:lnTo>
                  <a:pt x="0" y="1071584"/>
                </a:lnTo>
                <a:lnTo>
                  <a:pt x="0" y="0"/>
                </a:lnTo>
                <a:close/>
              </a:path>
            </a:pathLst>
          </a:custGeom>
          <a:blipFill>
            <a:blip r:embed="rId5"/>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1157994" y="2026066"/>
            <a:ext cx="13891713" cy="2226061"/>
          </a:xfrm>
          <a:prstGeom prst="rect">
            <a:avLst/>
          </a:prstGeom>
        </p:spPr>
        <p:txBody>
          <a:bodyPr anchor="t" rtlCol="false" tIns="0" lIns="0" bIns="0" rIns="0">
            <a:spAutoFit/>
          </a:bodyPr>
          <a:lstStyle/>
          <a:p>
            <a:pPr marL="0" indent="0" lvl="0">
              <a:lnSpc>
                <a:spcPts val="18003"/>
              </a:lnSpc>
            </a:pPr>
            <a:r>
              <a:rPr lang="en-US" sz="12859">
                <a:solidFill>
                  <a:srgbClr val="FFFFFF"/>
                </a:solidFill>
                <a:latin typeface="Hey Gotcha!"/>
              </a:rPr>
              <a:t>CORRECTIONAL FACILITY:</a:t>
            </a:r>
          </a:p>
        </p:txBody>
      </p:sp>
      <p:sp>
        <p:nvSpPr>
          <p:cNvPr name="TextBox 3" id="3"/>
          <p:cNvSpPr txBox="true"/>
          <p:nvPr/>
        </p:nvSpPr>
        <p:spPr>
          <a:xfrm rot="0">
            <a:off x="1157994" y="4214027"/>
            <a:ext cx="16101306" cy="4074142"/>
          </a:xfrm>
          <a:prstGeom prst="rect">
            <a:avLst/>
          </a:prstGeom>
        </p:spPr>
        <p:txBody>
          <a:bodyPr anchor="t" rtlCol="false" tIns="0" lIns="0" bIns="0" rIns="0">
            <a:spAutoFit/>
          </a:bodyPr>
          <a:lstStyle/>
          <a:p>
            <a:pPr>
              <a:lnSpc>
                <a:spcPts val="5995"/>
              </a:lnSpc>
            </a:pPr>
            <a:r>
              <a:rPr lang="en-US" sz="4647">
                <a:solidFill>
                  <a:srgbClr val="FFFFFF"/>
                </a:solidFill>
                <a:latin typeface="Garet Bold"/>
              </a:rPr>
              <a:t>Jail, prison, or other detention facility</a:t>
            </a:r>
            <a:r>
              <a:rPr lang="en-US" sz="4647">
                <a:solidFill>
                  <a:srgbClr val="FFFFFF"/>
                </a:solidFill>
                <a:latin typeface="Garet"/>
              </a:rPr>
              <a:t> used to house people who have been arrested, held, or convicted by a criminal justice agency or court.</a:t>
            </a:r>
          </a:p>
          <a:p>
            <a:pPr>
              <a:lnSpc>
                <a:spcPts val="5995"/>
              </a:lnSpc>
            </a:pPr>
          </a:p>
          <a:p>
            <a:pPr>
              <a:lnSpc>
                <a:spcPts val="4257"/>
              </a:lnSpc>
            </a:pPr>
            <a:r>
              <a:rPr lang="en-US" sz="3300">
                <a:solidFill>
                  <a:srgbClr val="FFFFFF"/>
                </a:solidFill>
                <a:latin typeface="Garet"/>
              </a:rPr>
              <a:t>“Correctional Facilities” will be used throughout this presentation when referring to all facility types that house people who are incarcerated.</a:t>
            </a:r>
          </a:p>
        </p:txBody>
      </p:sp>
      <p:sp>
        <p:nvSpPr>
          <p:cNvPr name="AutoShape 4" id="4"/>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5" id="5"/>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6" id="6"/>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7" id="7"/>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13</a:t>
            </a:r>
          </a:p>
        </p:txBody>
      </p:sp>
      <p:sp>
        <p:nvSpPr>
          <p:cNvPr name="TextBox 8" id="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1:  Period Poverty and Correctional Facilities</a:t>
            </a:r>
          </a:p>
        </p:txBody>
      </p:sp>
      <p:sp>
        <p:nvSpPr>
          <p:cNvPr name="TextBox 9" id="9"/>
          <p:cNvSpPr txBox="true"/>
          <p:nvPr/>
        </p:nvSpPr>
        <p:spPr>
          <a:xfrm rot="0">
            <a:off x="15503914" y="6095523"/>
            <a:ext cx="138038"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10</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3" id="3"/>
          <p:cNvSpPr/>
          <p:nvPr/>
        </p:nvSpPr>
        <p:spPr>
          <a:xfrm flipH="false" flipV="false" rot="849024">
            <a:off x="2417551" y="4171194"/>
            <a:ext cx="2364503" cy="1912292"/>
          </a:xfrm>
          <a:custGeom>
            <a:avLst/>
            <a:gdLst/>
            <a:ahLst/>
            <a:cxnLst/>
            <a:rect r="r" b="b" t="t" l="l"/>
            <a:pathLst>
              <a:path h="1912292" w="2364503">
                <a:moveTo>
                  <a:pt x="0" y="0"/>
                </a:moveTo>
                <a:lnTo>
                  <a:pt x="2364503" y="0"/>
                </a:lnTo>
                <a:lnTo>
                  <a:pt x="2364503" y="1912292"/>
                </a:lnTo>
                <a:lnTo>
                  <a:pt x="0" y="191229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4126655" y="2265337"/>
            <a:ext cx="2458594" cy="1941061"/>
          </a:xfrm>
          <a:custGeom>
            <a:avLst/>
            <a:gdLst/>
            <a:ahLst/>
            <a:cxnLst/>
            <a:rect r="r" b="b" t="t" l="l"/>
            <a:pathLst>
              <a:path h="1941061" w="2458594">
                <a:moveTo>
                  <a:pt x="0" y="0"/>
                </a:moveTo>
                <a:lnTo>
                  <a:pt x="2458594" y="0"/>
                </a:lnTo>
                <a:lnTo>
                  <a:pt x="2458594" y="1941061"/>
                </a:lnTo>
                <a:lnTo>
                  <a:pt x="0" y="19410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028700" y="2535732"/>
            <a:ext cx="12186231" cy="1670666"/>
          </a:xfrm>
          <a:prstGeom prst="rect">
            <a:avLst/>
          </a:prstGeom>
        </p:spPr>
        <p:txBody>
          <a:bodyPr anchor="t" rtlCol="false" tIns="0" lIns="0" bIns="0" rIns="0">
            <a:spAutoFit/>
          </a:bodyPr>
          <a:lstStyle/>
          <a:p>
            <a:pPr>
              <a:lnSpc>
                <a:spcPts val="4486"/>
              </a:lnSpc>
              <a:spcBef>
                <a:spcPct val="0"/>
              </a:spcBef>
            </a:pPr>
            <a:r>
              <a:rPr lang="en-US" sz="3451" spc="-138">
                <a:solidFill>
                  <a:srgbClr val="FFFFFF"/>
                </a:solidFill>
                <a:latin typeface="Garet"/>
              </a:rPr>
              <a:t>The United States has the highest incarceration rate of any country in the world with </a:t>
            </a:r>
            <a:r>
              <a:rPr lang="en-US" sz="3451" spc="-138">
                <a:solidFill>
                  <a:srgbClr val="FFFFFF"/>
                </a:solidFill>
                <a:latin typeface="Garet Bold"/>
              </a:rPr>
              <a:t>nearly two million people</a:t>
            </a:r>
            <a:r>
              <a:rPr lang="en-US" sz="3451" spc="-138">
                <a:solidFill>
                  <a:srgbClr val="FFFFFF"/>
                </a:solidFill>
                <a:latin typeface="Garet"/>
              </a:rPr>
              <a:t> behind bars.</a:t>
            </a:r>
          </a:p>
        </p:txBody>
      </p:sp>
      <p:sp>
        <p:nvSpPr>
          <p:cNvPr name="TextBox 6" id="6"/>
          <p:cNvSpPr txBox="true"/>
          <p:nvPr/>
        </p:nvSpPr>
        <p:spPr>
          <a:xfrm rot="0">
            <a:off x="4273773" y="4196873"/>
            <a:ext cx="10444946" cy="1404295"/>
          </a:xfrm>
          <a:prstGeom prst="rect">
            <a:avLst/>
          </a:prstGeom>
        </p:spPr>
        <p:txBody>
          <a:bodyPr anchor="t" rtlCol="false" tIns="0" lIns="0" bIns="0" rIns="0">
            <a:spAutoFit/>
          </a:bodyPr>
          <a:lstStyle/>
          <a:p>
            <a:pPr algn="r">
              <a:lnSpc>
                <a:spcPts val="2469"/>
              </a:lnSpc>
              <a:spcBef>
                <a:spcPct val="0"/>
              </a:spcBef>
            </a:pPr>
          </a:p>
          <a:p>
            <a:pPr algn="r">
              <a:lnSpc>
                <a:spcPts val="4486"/>
              </a:lnSpc>
              <a:spcBef>
                <a:spcPct val="0"/>
              </a:spcBef>
            </a:pPr>
            <a:r>
              <a:rPr lang="en-US" sz="3451" spc="-138">
                <a:solidFill>
                  <a:srgbClr val="FFFFFF"/>
                </a:solidFill>
                <a:latin typeface="Garet Bold"/>
              </a:rPr>
              <a:t>Women are the fastest growing group of incarcerated people in the United States.</a:t>
            </a:r>
          </a:p>
        </p:txBody>
      </p:sp>
      <p:sp>
        <p:nvSpPr>
          <p:cNvPr name="TextBox 7" id="7"/>
          <p:cNvSpPr txBox="true"/>
          <p:nvPr/>
        </p:nvSpPr>
        <p:spPr>
          <a:xfrm rot="0">
            <a:off x="1028700" y="5840845"/>
            <a:ext cx="11766625" cy="1404295"/>
          </a:xfrm>
          <a:prstGeom prst="rect">
            <a:avLst/>
          </a:prstGeom>
        </p:spPr>
        <p:txBody>
          <a:bodyPr anchor="t" rtlCol="false" tIns="0" lIns="0" bIns="0" rIns="0">
            <a:spAutoFit/>
          </a:bodyPr>
          <a:lstStyle/>
          <a:p>
            <a:pPr>
              <a:lnSpc>
                <a:spcPts val="2469"/>
              </a:lnSpc>
              <a:spcBef>
                <a:spcPct val="0"/>
              </a:spcBef>
            </a:pPr>
          </a:p>
          <a:p>
            <a:pPr>
              <a:lnSpc>
                <a:spcPts val="4486"/>
              </a:lnSpc>
              <a:spcBef>
                <a:spcPct val="0"/>
              </a:spcBef>
            </a:pPr>
            <a:r>
              <a:rPr lang="en-US" sz="3451" spc="-138">
                <a:solidFill>
                  <a:srgbClr val="FFFFFF"/>
                </a:solidFill>
                <a:latin typeface="Garet"/>
              </a:rPr>
              <a:t>Between 1980 and 2021, the number of incarcerated women in the United States </a:t>
            </a:r>
            <a:r>
              <a:rPr lang="en-US" sz="3451" spc="-138">
                <a:solidFill>
                  <a:srgbClr val="FFFFFF"/>
                </a:solidFill>
                <a:latin typeface="Garet Bold"/>
              </a:rPr>
              <a:t>increased by more than </a:t>
            </a:r>
          </a:p>
        </p:txBody>
      </p:sp>
      <p:sp>
        <p:nvSpPr>
          <p:cNvPr name="TextBox 8" id="8"/>
          <p:cNvSpPr txBox="true"/>
          <p:nvPr/>
        </p:nvSpPr>
        <p:spPr>
          <a:xfrm rot="0">
            <a:off x="12343095" y="5477343"/>
            <a:ext cx="4596109" cy="2017000"/>
          </a:xfrm>
          <a:prstGeom prst="rect">
            <a:avLst/>
          </a:prstGeom>
        </p:spPr>
        <p:txBody>
          <a:bodyPr anchor="t" rtlCol="false" tIns="0" lIns="0" bIns="0" rIns="0">
            <a:spAutoFit/>
          </a:bodyPr>
          <a:lstStyle/>
          <a:p>
            <a:pPr>
              <a:lnSpc>
                <a:spcPts val="16157"/>
              </a:lnSpc>
              <a:spcBef>
                <a:spcPct val="0"/>
              </a:spcBef>
            </a:pPr>
            <a:r>
              <a:rPr lang="en-US" sz="12428">
                <a:solidFill>
                  <a:srgbClr val="FFFFFF"/>
                </a:solidFill>
                <a:latin typeface="Garet Bold"/>
              </a:rPr>
              <a:t>525%</a:t>
            </a:r>
          </a:p>
        </p:txBody>
      </p:sp>
      <p:sp>
        <p:nvSpPr>
          <p:cNvPr name="Freeform 9" id="9"/>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6"/>
            <a:stretch>
              <a:fillRect l="0" t="0" r="0" b="0"/>
            </a:stretch>
          </a:blipFill>
        </p:spPr>
      </p:sp>
      <p:sp>
        <p:nvSpPr>
          <p:cNvPr name="Freeform 10" id="10"/>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7"/>
            <a:stretch>
              <a:fillRect l="0" t="0" r="0" b="-43916"/>
            </a:stretch>
          </a:blipFill>
        </p:spPr>
      </p:sp>
      <p:sp>
        <p:nvSpPr>
          <p:cNvPr name="TextBox 11" id="11"/>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14</a:t>
            </a:r>
          </a:p>
        </p:txBody>
      </p:sp>
      <p:sp>
        <p:nvSpPr>
          <p:cNvPr name="TextBox 12" id="12"/>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1:  Period Poverty and  Correctional Facilities</a:t>
            </a:r>
          </a:p>
        </p:txBody>
      </p:sp>
      <p:sp>
        <p:nvSpPr>
          <p:cNvPr name="TextBox 13" id="13"/>
          <p:cNvSpPr txBox="true"/>
          <p:nvPr/>
        </p:nvSpPr>
        <p:spPr>
          <a:xfrm rot="0">
            <a:off x="948174" y="1086532"/>
            <a:ext cx="16391652" cy="1104364"/>
          </a:xfrm>
          <a:prstGeom prst="rect">
            <a:avLst/>
          </a:prstGeom>
        </p:spPr>
        <p:txBody>
          <a:bodyPr anchor="t" rtlCol="false" tIns="0" lIns="0" bIns="0" rIns="0">
            <a:spAutoFit/>
          </a:bodyPr>
          <a:lstStyle/>
          <a:p>
            <a:pPr marL="0" indent="0" lvl="0">
              <a:lnSpc>
                <a:spcPts val="8954"/>
              </a:lnSpc>
            </a:pPr>
            <a:r>
              <a:rPr lang="en-US" sz="6396">
                <a:solidFill>
                  <a:srgbClr val="FFFFFF"/>
                </a:solidFill>
                <a:latin typeface="Hey Gotcha! Bold"/>
              </a:rPr>
              <a:t>DID YOU KNOW? FACTS ABOUT WOMEN AND INCARCERATION</a:t>
            </a:r>
          </a:p>
        </p:txBody>
      </p:sp>
      <p:sp>
        <p:nvSpPr>
          <p:cNvPr name="TextBox 14" id="14"/>
          <p:cNvSpPr txBox="true"/>
          <p:nvPr/>
        </p:nvSpPr>
        <p:spPr>
          <a:xfrm rot="0">
            <a:off x="1767062" y="7729894"/>
            <a:ext cx="14929287" cy="1099820"/>
          </a:xfrm>
          <a:prstGeom prst="rect">
            <a:avLst/>
          </a:prstGeom>
        </p:spPr>
        <p:txBody>
          <a:bodyPr anchor="t" rtlCol="false" tIns="0" lIns="0" bIns="0" rIns="0">
            <a:spAutoFit/>
          </a:bodyPr>
          <a:lstStyle/>
          <a:p>
            <a:pPr algn="r">
              <a:lnSpc>
                <a:spcPts val="4419"/>
              </a:lnSpc>
            </a:pPr>
            <a:r>
              <a:rPr lang="en-US" sz="3399" spc="-135">
                <a:solidFill>
                  <a:srgbClr val="FFFFFF"/>
                </a:solidFill>
                <a:latin typeface="Garet Bold"/>
              </a:rPr>
              <a:t>D</a:t>
            </a:r>
            <a:r>
              <a:rPr lang="en-US" sz="3399" spc="-135">
                <a:solidFill>
                  <a:srgbClr val="FFFFFF"/>
                </a:solidFill>
                <a:latin typeface="Garet Bold"/>
              </a:rPr>
              <a:t>espite this historic rise, correctional facilities have often failed to consider unique needs of people who menstruate while incarcerated.</a:t>
            </a:r>
          </a:p>
        </p:txBody>
      </p:sp>
      <p:sp>
        <p:nvSpPr>
          <p:cNvPr name="TextBox 15" id="15"/>
          <p:cNvSpPr txBox="true"/>
          <p:nvPr/>
        </p:nvSpPr>
        <p:spPr>
          <a:xfrm rot="0">
            <a:off x="3626301" y="3736558"/>
            <a:ext cx="98599"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11</a:t>
            </a:r>
          </a:p>
        </p:txBody>
      </p:sp>
      <p:sp>
        <p:nvSpPr>
          <p:cNvPr name="TextBox 16" id="16"/>
          <p:cNvSpPr txBox="true"/>
          <p:nvPr/>
        </p:nvSpPr>
        <p:spPr>
          <a:xfrm rot="0">
            <a:off x="14729220" y="5074990"/>
            <a:ext cx="49337"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a:t>
            </a:r>
          </a:p>
        </p:txBody>
      </p:sp>
      <p:sp>
        <p:nvSpPr>
          <p:cNvPr name="TextBox 17" id="17"/>
          <p:cNvSpPr txBox="true"/>
          <p:nvPr/>
        </p:nvSpPr>
        <p:spPr>
          <a:xfrm rot="0">
            <a:off x="16631014" y="5821795"/>
            <a:ext cx="130671"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12</a:t>
            </a:r>
          </a:p>
        </p:txBody>
      </p:sp>
      <p:sp>
        <p:nvSpPr>
          <p:cNvPr name="TextBox 18" id="18"/>
          <p:cNvSpPr txBox="true"/>
          <p:nvPr/>
        </p:nvSpPr>
        <p:spPr>
          <a:xfrm rot="0">
            <a:off x="16631014" y="8270279"/>
            <a:ext cx="126132"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13</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EF4036">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1028700" y="1035905"/>
            <a:ext cx="11720215" cy="2728298"/>
          </a:xfrm>
          <a:prstGeom prst="rect">
            <a:avLst/>
          </a:prstGeom>
        </p:spPr>
        <p:txBody>
          <a:bodyPr anchor="t" rtlCol="false" tIns="0" lIns="0" bIns="0" rIns="0">
            <a:spAutoFit/>
          </a:bodyPr>
          <a:lstStyle/>
          <a:p>
            <a:pPr>
              <a:lnSpc>
                <a:spcPts val="10777"/>
              </a:lnSpc>
            </a:pPr>
            <a:r>
              <a:rPr lang="en-US" sz="9133">
                <a:solidFill>
                  <a:srgbClr val="FFFFFF"/>
                </a:solidFill>
                <a:latin typeface="Hey Gotcha!"/>
              </a:rPr>
              <a:t>A Quick Note on Language: </a:t>
            </a:r>
            <a:r>
              <a:rPr lang="en-US" sz="9133">
                <a:solidFill>
                  <a:srgbClr val="190F3F"/>
                </a:solidFill>
                <a:latin typeface="Hey Gotcha!"/>
              </a:rPr>
              <a:t>“WomEn” and “MenstrUAtor”</a:t>
            </a:r>
          </a:p>
        </p:txBody>
      </p:sp>
      <p:sp>
        <p:nvSpPr>
          <p:cNvPr name="TextBox 3" id="3"/>
          <p:cNvSpPr txBox="true"/>
          <p:nvPr/>
        </p:nvSpPr>
        <p:spPr>
          <a:xfrm rot="0">
            <a:off x="1028700" y="3849970"/>
            <a:ext cx="16322991" cy="5139055"/>
          </a:xfrm>
          <a:prstGeom prst="rect">
            <a:avLst/>
          </a:prstGeom>
        </p:spPr>
        <p:txBody>
          <a:bodyPr anchor="t" rtlCol="false" tIns="0" lIns="0" bIns="0" rIns="0">
            <a:spAutoFit/>
          </a:bodyPr>
          <a:lstStyle/>
          <a:p>
            <a:pPr>
              <a:lnSpc>
                <a:spcPts val="3380"/>
              </a:lnSpc>
            </a:pPr>
            <a:r>
              <a:rPr lang="en-US" sz="2600" spc="26">
                <a:solidFill>
                  <a:srgbClr val="FFFFFF"/>
                </a:solidFill>
                <a:latin typeface="Garet Bold"/>
              </a:rPr>
              <a:t>It is common for statistics to be coded as data about ‘women.’ </a:t>
            </a:r>
          </a:p>
          <a:p>
            <a:pPr>
              <a:lnSpc>
                <a:spcPts val="3380"/>
              </a:lnSpc>
            </a:pPr>
          </a:p>
          <a:p>
            <a:pPr>
              <a:lnSpc>
                <a:spcPts val="3380"/>
              </a:lnSpc>
            </a:pPr>
            <a:r>
              <a:rPr lang="en-US" sz="2600" spc="26">
                <a:solidFill>
                  <a:srgbClr val="FFFFFF"/>
                </a:solidFill>
                <a:latin typeface="Garet Bold"/>
              </a:rPr>
              <a:t>When referencing data,</a:t>
            </a:r>
            <a:r>
              <a:rPr lang="en-US" sz="2600" spc="26">
                <a:solidFill>
                  <a:srgbClr val="FFFFFF"/>
                </a:solidFill>
                <a:latin typeface="Garet"/>
              </a:rPr>
              <a:t> the terms used in the </a:t>
            </a:r>
            <a:r>
              <a:rPr lang="en-US" sz="2600" spc="26">
                <a:solidFill>
                  <a:srgbClr val="FFFFFF"/>
                </a:solidFill>
                <a:latin typeface="Garet Italics"/>
              </a:rPr>
              <a:t>original data source</a:t>
            </a:r>
            <a:r>
              <a:rPr lang="en-US" sz="2600" spc="26">
                <a:solidFill>
                  <a:srgbClr val="FFFFFF"/>
                </a:solidFill>
                <a:latin typeface="Garet"/>
              </a:rPr>
              <a:t> will be used to accurately reflect the reference. </a:t>
            </a:r>
          </a:p>
          <a:p>
            <a:pPr>
              <a:lnSpc>
                <a:spcPts val="3380"/>
              </a:lnSpc>
            </a:pPr>
          </a:p>
          <a:p>
            <a:pPr>
              <a:lnSpc>
                <a:spcPts val="3380"/>
              </a:lnSpc>
            </a:pPr>
            <a:r>
              <a:rPr lang="en-US" sz="2600" spc="26">
                <a:solidFill>
                  <a:srgbClr val="FFFFFF"/>
                </a:solidFill>
                <a:latin typeface="Garet Bold"/>
              </a:rPr>
              <a:t>W</a:t>
            </a:r>
            <a:r>
              <a:rPr lang="en-US" sz="2600" spc="26">
                <a:solidFill>
                  <a:srgbClr val="FFFFFF"/>
                </a:solidFill>
                <a:latin typeface="Garet Bold"/>
              </a:rPr>
              <a:t>hen referring to the general needs</a:t>
            </a:r>
            <a:r>
              <a:rPr lang="en-US" sz="2600" spc="26">
                <a:solidFill>
                  <a:srgbClr val="FFFFFF"/>
                </a:solidFill>
                <a:latin typeface="Garet"/>
              </a:rPr>
              <a:t> of people who menstruate, the term ‘</a:t>
            </a:r>
            <a:r>
              <a:rPr lang="en-US" sz="2600" spc="26">
                <a:solidFill>
                  <a:srgbClr val="FFFFFF"/>
                </a:solidFill>
                <a:latin typeface="Garet Bold"/>
              </a:rPr>
              <a:t>menstruator</a:t>
            </a:r>
            <a:r>
              <a:rPr lang="en-US" sz="2600" spc="26">
                <a:solidFill>
                  <a:srgbClr val="FFFFFF"/>
                </a:solidFill>
                <a:latin typeface="Garet"/>
              </a:rPr>
              <a:t>’ may be used as an </a:t>
            </a:r>
            <a:r>
              <a:rPr lang="en-US" sz="2600" spc="26">
                <a:solidFill>
                  <a:srgbClr val="FFFFFF"/>
                </a:solidFill>
                <a:latin typeface="Garet"/>
              </a:rPr>
              <a:t>inclusive term to include women, girls, and all people who menstruate, to include trans, non-binary, and intersex people who can also menstruate while incarcerated.</a:t>
            </a:r>
          </a:p>
          <a:p>
            <a:pPr>
              <a:lnSpc>
                <a:spcPts val="3380"/>
              </a:lnSpc>
            </a:pPr>
          </a:p>
          <a:p>
            <a:pPr>
              <a:lnSpc>
                <a:spcPts val="3380"/>
              </a:lnSpc>
            </a:pPr>
            <a:r>
              <a:rPr lang="en-US" sz="2600" spc="26">
                <a:solidFill>
                  <a:srgbClr val="FFFFFF"/>
                </a:solidFill>
                <a:latin typeface="Garet"/>
              </a:rPr>
              <a:t>Learn more about the term “Menstruator,” along with additional terms used throughout this presentation in PERIOD. and Madami</a:t>
            </a:r>
            <a:r>
              <a:rPr lang="en-US" sz="2600" spc="26">
                <a:solidFill>
                  <a:srgbClr val="FFFFFF"/>
                </a:solidFill>
                <a:latin typeface="Garet"/>
                <a:hlinkClick r:id="rId2" tooltip="https://period.org/uploads/Global-Glossary-for-the-Menstrual-Movement-v1.3.pdf"/>
              </a:rPr>
              <a:t>’</a:t>
            </a:r>
            <a:r>
              <a:rPr lang="en-US" sz="2600" spc="26">
                <a:solidFill>
                  <a:srgbClr val="FFFFFF"/>
                </a:solidFill>
                <a:latin typeface="Garet"/>
              </a:rPr>
              <a:t>s </a:t>
            </a:r>
            <a:r>
              <a:rPr lang="en-US" sz="2600" spc="26" u="sng">
                <a:solidFill>
                  <a:srgbClr val="FFFFFF"/>
                </a:solidFill>
                <a:latin typeface="Garet Italics"/>
                <a:hlinkClick r:id="rId3" tooltip="https://period.org/uploads/Global-Glossary-for-the-Menstrual-Movement-v1.3.pdf"/>
              </a:rPr>
              <a:t>Glossary for the Global Menstrual Movement</a:t>
            </a:r>
            <a:r>
              <a:rPr lang="en-US" sz="2600" spc="26">
                <a:solidFill>
                  <a:srgbClr val="FFFFFF"/>
                </a:solidFill>
                <a:latin typeface="Garet Italics"/>
              </a:rPr>
              <a:t>.</a:t>
            </a:r>
          </a:p>
          <a:p>
            <a:pPr>
              <a:lnSpc>
                <a:spcPts val="3380"/>
              </a:lnSpc>
            </a:pPr>
          </a:p>
        </p:txBody>
      </p:sp>
      <p:sp>
        <p:nvSpPr>
          <p:cNvPr name="AutoShape 4" id="4"/>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5" id="5"/>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6" id="6"/>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sp>
        <p:nvSpPr>
          <p:cNvPr name="TextBox 7" id="7"/>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15</a:t>
            </a:r>
          </a:p>
        </p:txBody>
      </p:sp>
      <p:sp>
        <p:nvSpPr>
          <p:cNvPr name="TextBox 8" id="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1:  Period Poverty and U.S. Correctional Facilities</a:t>
            </a:r>
          </a:p>
        </p:txBody>
      </p:sp>
      <p:sp>
        <p:nvSpPr>
          <p:cNvPr name="Freeform 9" id="9"/>
          <p:cNvSpPr/>
          <p:nvPr/>
        </p:nvSpPr>
        <p:spPr>
          <a:xfrm flipH="false" flipV="false" rot="-2363762">
            <a:off x="14667804" y="189343"/>
            <a:ext cx="5861286" cy="5371069"/>
          </a:xfrm>
          <a:custGeom>
            <a:avLst/>
            <a:gdLst/>
            <a:ahLst/>
            <a:cxnLst/>
            <a:rect r="r" b="b" t="t" l="l"/>
            <a:pathLst>
              <a:path h="5371069" w="5861286">
                <a:moveTo>
                  <a:pt x="0" y="0"/>
                </a:moveTo>
                <a:lnTo>
                  <a:pt x="5861286" y="0"/>
                </a:lnTo>
                <a:lnTo>
                  <a:pt x="5861286" y="5371069"/>
                </a:lnTo>
                <a:lnTo>
                  <a:pt x="0" y="5371069"/>
                </a:lnTo>
                <a:lnTo>
                  <a:pt x="0" y="0"/>
                </a:lnTo>
                <a:close/>
              </a:path>
            </a:pathLst>
          </a:custGeom>
          <a:blipFill>
            <a:blip r:embed="rId6"/>
            <a:stretch>
              <a:fillRect l="0" t="0" r="0" b="0"/>
            </a:stretch>
          </a:blipFill>
        </p:spPr>
      </p:sp>
      <p:sp>
        <p:nvSpPr>
          <p:cNvPr name="TextBox 10" id="10"/>
          <p:cNvSpPr txBox="true"/>
          <p:nvPr/>
        </p:nvSpPr>
        <p:spPr>
          <a:xfrm rot="0">
            <a:off x="15525758" y="8143441"/>
            <a:ext cx="126727"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41</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2700000"/>
        </a:gradFill>
      </p:bgPr>
    </p:bg>
    <p:spTree>
      <p:nvGrpSpPr>
        <p:cNvPr id="1" name=""/>
        <p:cNvGrpSpPr/>
        <p:nvPr/>
      </p:nvGrpSpPr>
      <p:grpSpPr>
        <a:xfrm>
          <a:off x="0" y="0"/>
          <a:ext cx="0" cy="0"/>
          <a:chOff x="0" y="0"/>
          <a:chExt cx="0" cy="0"/>
        </a:xfrm>
      </p:grpSpPr>
      <p:sp>
        <p:nvSpPr>
          <p:cNvPr name="TextBox 2" id="2"/>
          <p:cNvSpPr txBox="true"/>
          <p:nvPr/>
        </p:nvSpPr>
        <p:spPr>
          <a:xfrm rot="0">
            <a:off x="859127" y="885825"/>
            <a:ext cx="16569747" cy="1186914"/>
          </a:xfrm>
          <a:prstGeom prst="rect">
            <a:avLst/>
          </a:prstGeom>
        </p:spPr>
        <p:txBody>
          <a:bodyPr anchor="t" rtlCol="false" tIns="0" lIns="0" bIns="0" rIns="0">
            <a:spAutoFit/>
          </a:bodyPr>
          <a:lstStyle/>
          <a:p>
            <a:pPr algn="l" marL="0" indent="0" lvl="0">
              <a:lnSpc>
                <a:spcPts val="9654"/>
              </a:lnSpc>
            </a:pPr>
            <a:r>
              <a:rPr lang="en-US" sz="6896">
                <a:solidFill>
                  <a:srgbClr val="FFFFFF"/>
                </a:solidFill>
                <a:latin typeface="Hey Gotcha! Bold"/>
              </a:rPr>
              <a:t>WHERE ARE WOMEN INCARCERATED IN THE UNITED STATES?</a:t>
            </a:r>
          </a:p>
        </p:txBody>
      </p:sp>
      <p:grpSp>
        <p:nvGrpSpPr>
          <p:cNvPr name="Group 3" id="3"/>
          <p:cNvGrpSpPr/>
          <p:nvPr/>
        </p:nvGrpSpPr>
        <p:grpSpPr>
          <a:xfrm rot="0">
            <a:off x="546443" y="3072864"/>
            <a:ext cx="17195114" cy="5257084"/>
            <a:chOff x="0" y="0"/>
            <a:chExt cx="22926818" cy="7009445"/>
          </a:xfrm>
        </p:grpSpPr>
        <p:sp>
          <p:nvSpPr>
            <p:cNvPr name="TextBox 4" id="4"/>
            <p:cNvSpPr txBox="true"/>
            <p:nvPr/>
          </p:nvSpPr>
          <p:spPr>
            <a:xfrm rot="0">
              <a:off x="11093411" y="-38100"/>
              <a:ext cx="3806699" cy="488035"/>
            </a:xfrm>
            <a:prstGeom prst="rect">
              <a:avLst/>
            </a:prstGeom>
          </p:spPr>
          <p:txBody>
            <a:bodyPr anchor="t" rtlCol="false" tIns="0" lIns="0" bIns="0" rIns="0">
              <a:spAutoFit/>
            </a:bodyPr>
            <a:lstStyle/>
            <a:p>
              <a:pPr algn="l">
                <a:lnSpc>
                  <a:spcPts val="3165"/>
                </a:lnSpc>
              </a:pPr>
              <a:r>
                <a:rPr lang="en-US" sz="2261">
                  <a:solidFill>
                    <a:srgbClr val="190F3F"/>
                  </a:solidFill>
                  <a:latin typeface="Garet Bold"/>
                </a:rPr>
                <a:t>Number of Women</a:t>
              </a:r>
            </a:p>
          </p:txBody>
        </p:sp>
        <p:grpSp>
          <p:nvGrpSpPr>
            <p:cNvPr name="Group 5" id="5"/>
            <p:cNvGrpSpPr>
              <a:grpSpLocks noChangeAspect="true"/>
            </p:cNvGrpSpPr>
            <p:nvPr/>
          </p:nvGrpSpPr>
          <p:grpSpPr>
            <a:xfrm rot="0">
              <a:off x="10806219" y="153169"/>
              <a:ext cx="143596" cy="143596"/>
              <a:chOff x="7192519" y="-619760"/>
              <a:chExt cx="152400" cy="152400"/>
            </a:xfrm>
          </p:grpSpPr>
          <p:sp>
            <p:nvSpPr>
              <p:cNvPr name="Freeform 6" id="6"/>
              <p:cNvSpPr/>
              <p:nvPr/>
            </p:nvSpPr>
            <p:spPr>
              <a:xfrm flipH="false" flipV="false" rot="0">
                <a:off x="7192519" y="-619760"/>
                <a:ext cx="152400" cy="152400"/>
              </a:xfrm>
              <a:custGeom>
                <a:avLst/>
                <a:gdLst/>
                <a:ahLst/>
                <a:cxnLst/>
                <a:rect r="r" b="b" t="t" l="l"/>
                <a:pathLst>
                  <a:path h="152400" w="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4"/>
                      <a:pt x="5686" y="152400"/>
                      <a:pt x="12700" y="152400"/>
                    </a:cubicBezTo>
                    <a:lnTo>
                      <a:pt x="139700" y="152400"/>
                    </a:lnTo>
                    <a:cubicBezTo>
                      <a:pt x="146714" y="152400"/>
                      <a:pt x="152400" y="146714"/>
                      <a:pt x="152400" y="139700"/>
                    </a:cubicBezTo>
                    <a:close/>
                  </a:path>
                </a:pathLst>
              </a:custGeom>
              <a:solidFill>
                <a:srgbClr val="FFFFFF"/>
              </a:solidFill>
            </p:spPr>
          </p:sp>
        </p:grpSp>
        <p:grpSp>
          <p:nvGrpSpPr>
            <p:cNvPr name="Group 7" id="7"/>
            <p:cNvGrpSpPr>
              <a:grpSpLocks noChangeAspect="true"/>
            </p:cNvGrpSpPr>
            <p:nvPr/>
          </p:nvGrpSpPr>
          <p:grpSpPr>
            <a:xfrm rot="0">
              <a:off x="4029199" y="737127"/>
              <a:ext cx="18078720" cy="5630923"/>
              <a:chOff x="0" y="0"/>
              <a:chExt cx="19187126" cy="5976154"/>
            </a:xfrm>
          </p:grpSpPr>
          <p:sp>
            <p:nvSpPr>
              <p:cNvPr name="Freeform 8" id="8"/>
              <p:cNvSpPr/>
              <p:nvPr/>
            </p:nvSpPr>
            <p:spPr>
              <a:xfrm flipH="false" flipV="false" rot="0">
                <a:off x="-6350" y="0"/>
                <a:ext cx="19199827" cy="5976155"/>
              </a:xfrm>
              <a:custGeom>
                <a:avLst/>
                <a:gdLst/>
                <a:ahLst/>
                <a:cxnLst/>
                <a:rect r="r" b="b" t="t" l="l"/>
                <a:pathLst>
                  <a:path h="5976155" w="19199827">
                    <a:moveTo>
                      <a:pt x="0" y="0"/>
                    </a:moveTo>
                    <a:lnTo>
                      <a:pt x="12700" y="0"/>
                    </a:lnTo>
                    <a:lnTo>
                      <a:pt x="12700" y="5976155"/>
                    </a:lnTo>
                    <a:lnTo>
                      <a:pt x="0" y="5976155"/>
                    </a:lnTo>
                    <a:close/>
                    <a:moveTo>
                      <a:pt x="6395709" y="0"/>
                    </a:moveTo>
                    <a:lnTo>
                      <a:pt x="6408409" y="0"/>
                    </a:lnTo>
                    <a:lnTo>
                      <a:pt x="6408409" y="5976155"/>
                    </a:lnTo>
                    <a:lnTo>
                      <a:pt x="6395709" y="5976155"/>
                    </a:lnTo>
                    <a:close/>
                    <a:moveTo>
                      <a:pt x="12791418" y="0"/>
                    </a:moveTo>
                    <a:lnTo>
                      <a:pt x="12804118" y="0"/>
                    </a:lnTo>
                    <a:lnTo>
                      <a:pt x="12804118" y="5976155"/>
                    </a:lnTo>
                    <a:lnTo>
                      <a:pt x="12791418" y="5976155"/>
                    </a:lnTo>
                    <a:close/>
                    <a:moveTo>
                      <a:pt x="19187127" y="0"/>
                    </a:moveTo>
                    <a:lnTo>
                      <a:pt x="19199827" y="0"/>
                    </a:lnTo>
                    <a:lnTo>
                      <a:pt x="19199827" y="5976155"/>
                    </a:lnTo>
                    <a:lnTo>
                      <a:pt x="19187127" y="5976155"/>
                    </a:lnTo>
                    <a:close/>
                  </a:path>
                </a:pathLst>
              </a:custGeom>
              <a:solidFill>
                <a:srgbClr val="190F3F">
                  <a:alpha val="24706"/>
                </a:srgbClr>
              </a:solidFill>
            </p:spPr>
          </p:sp>
        </p:grpSp>
        <p:sp>
          <p:nvSpPr>
            <p:cNvPr name="TextBox 9" id="9"/>
            <p:cNvSpPr txBox="true"/>
            <p:nvPr/>
          </p:nvSpPr>
          <p:spPr>
            <a:xfrm rot="0">
              <a:off x="3894951" y="6521411"/>
              <a:ext cx="268495" cy="488035"/>
            </a:xfrm>
            <a:prstGeom prst="rect">
              <a:avLst/>
            </a:prstGeom>
          </p:spPr>
          <p:txBody>
            <a:bodyPr anchor="t" rtlCol="false" tIns="0" lIns="0" bIns="0" rIns="0">
              <a:spAutoFit/>
            </a:bodyPr>
            <a:lstStyle/>
            <a:p>
              <a:pPr algn="ctr">
                <a:lnSpc>
                  <a:spcPts val="3165"/>
                </a:lnSpc>
              </a:pPr>
              <a:r>
                <a:rPr lang="en-US" sz="2261">
                  <a:solidFill>
                    <a:srgbClr val="190F3F"/>
                  </a:solidFill>
                  <a:latin typeface="Garet Bold"/>
                </a:rPr>
                <a:t>0</a:t>
              </a:r>
            </a:p>
          </p:txBody>
        </p:sp>
        <p:sp>
          <p:nvSpPr>
            <p:cNvPr name="TextBox 10" id="10"/>
            <p:cNvSpPr txBox="true"/>
            <p:nvPr/>
          </p:nvSpPr>
          <p:spPr>
            <a:xfrm rot="0">
              <a:off x="9221815" y="6521411"/>
              <a:ext cx="1667248" cy="488035"/>
            </a:xfrm>
            <a:prstGeom prst="rect">
              <a:avLst/>
            </a:prstGeom>
          </p:spPr>
          <p:txBody>
            <a:bodyPr anchor="t" rtlCol="false" tIns="0" lIns="0" bIns="0" rIns="0">
              <a:spAutoFit/>
            </a:bodyPr>
            <a:lstStyle/>
            <a:p>
              <a:pPr algn="ctr">
                <a:lnSpc>
                  <a:spcPts val="3165"/>
                </a:lnSpc>
              </a:pPr>
              <a:r>
                <a:rPr lang="en-US" sz="2261">
                  <a:solidFill>
                    <a:srgbClr val="190F3F"/>
                  </a:solidFill>
                  <a:latin typeface="Garet Bold"/>
                </a:rPr>
                <a:t>250,000</a:t>
              </a:r>
            </a:p>
          </p:txBody>
        </p:sp>
        <p:sp>
          <p:nvSpPr>
            <p:cNvPr name="TextBox 11" id="11"/>
            <p:cNvSpPr txBox="true"/>
            <p:nvPr/>
          </p:nvSpPr>
          <p:spPr>
            <a:xfrm rot="0">
              <a:off x="15236929" y="6521411"/>
              <a:ext cx="1689498" cy="488035"/>
            </a:xfrm>
            <a:prstGeom prst="rect">
              <a:avLst/>
            </a:prstGeom>
          </p:spPr>
          <p:txBody>
            <a:bodyPr anchor="t" rtlCol="false" tIns="0" lIns="0" bIns="0" rIns="0">
              <a:spAutoFit/>
            </a:bodyPr>
            <a:lstStyle/>
            <a:p>
              <a:pPr algn="ctr">
                <a:lnSpc>
                  <a:spcPts val="3165"/>
                </a:lnSpc>
              </a:pPr>
              <a:r>
                <a:rPr lang="en-US" sz="2261">
                  <a:solidFill>
                    <a:srgbClr val="190F3F"/>
                  </a:solidFill>
                  <a:latin typeface="Garet Bold"/>
                </a:rPr>
                <a:t>500,000</a:t>
              </a:r>
            </a:p>
          </p:txBody>
        </p:sp>
        <p:sp>
          <p:nvSpPr>
            <p:cNvPr name="TextBox 12" id="12"/>
            <p:cNvSpPr txBox="true"/>
            <p:nvPr/>
          </p:nvSpPr>
          <p:spPr>
            <a:xfrm rot="0">
              <a:off x="21289019" y="6521411"/>
              <a:ext cx="1637800" cy="488035"/>
            </a:xfrm>
            <a:prstGeom prst="rect">
              <a:avLst/>
            </a:prstGeom>
          </p:spPr>
          <p:txBody>
            <a:bodyPr anchor="t" rtlCol="false" tIns="0" lIns="0" bIns="0" rIns="0">
              <a:spAutoFit/>
            </a:bodyPr>
            <a:lstStyle/>
            <a:p>
              <a:pPr algn="ctr">
                <a:lnSpc>
                  <a:spcPts val="3165"/>
                </a:lnSpc>
              </a:pPr>
              <a:r>
                <a:rPr lang="en-US" sz="2261">
                  <a:solidFill>
                    <a:srgbClr val="190F3F"/>
                  </a:solidFill>
                  <a:latin typeface="Garet Bold"/>
                </a:rPr>
                <a:t>750,000</a:t>
              </a:r>
            </a:p>
          </p:txBody>
        </p:sp>
        <p:sp>
          <p:nvSpPr>
            <p:cNvPr name="TextBox 13" id="13"/>
            <p:cNvSpPr txBox="true"/>
            <p:nvPr/>
          </p:nvSpPr>
          <p:spPr>
            <a:xfrm rot="0">
              <a:off x="2453755" y="802530"/>
              <a:ext cx="1383982" cy="488035"/>
            </a:xfrm>
            <a:prstGeom prst="rect">
              <a:avLst/>
            </a:prstGeom>
          </p:spPr>
          <p:txBody>
            <a:bodyPr anchor="t" rtlCol="false" tIns="0" lIns="0" bIns="0" rIns="0">
              <a:spAutoFit/>
            </a:bodyPr>
            <a:lstStyle/>
            <a:p>
              <a:pPr algn="r">
                <a:lnSpc>
                  <a:spcPts val="3165"/>
                </a:lnSpc>
              </a:pPr>
              <a:r>
                <a:rPr lang="en-US" sz="2261">
                  <a:solidFill>
                    <a:srgbClr val="190F3F"/>
                  </a:solidFill>
                  <a:latin typeface="Garet Bold"/>
                </a:rPr>
                <a:t>Parole </a:t>
              </a:r>
            </a:p>
          </p:txBody>
        </p:sp>
        <p:sp>
          <p:nvSpPr>
            <p:cNvPr name="TextBox 14" id="14"/>
            <p:cNvSpPr txBox="true"/>
            <p:nvPr/>
          </p:nvSpPr>
          <p:spPr>
            <a:xfrm rot="0">
              <a:off x="1744562" y="1797326"/>
              <a:ext cx="2093175" cy="488035"/>
            </a:xfrm>
            <a:prstGeom prst="rect">
              <a:avLst/>
            </a:prstGeom>
          </p:spPr>
          <p:txBody>
            <a:bodyPr anchor="t" rtlCol="false" tIns="0" lIns="0" bIns="0" rIns="0">
              <a:spAutoFit/>
            </a:bodyPr>
            <a:lstStyle/>
            <a:p>
              <a:pPr algn="r">
                <a:lnSpc>
                  <a:spcPts val="3165"/>
                </a:lnSpc>
              </a:pPr>
              <a:r>
                <a:rPr lang="en-US" sz="2261">
                  <a:solidFill>
                    <a:srgbClr val="190F3F"/>
                  </a:solidFill>
                  <a:latin typeface="Garet Bold"/>
                </a:rPr>
                <a:t>Probation </a:t>
              </a:r>
            </a:p>
          </p:txBody>
        </p:sp>
        <p:sp>
          <p:nvSpPr>
            <p:cNvPr name="TextBox 15" id="15"/>
            <p:cNvSpPr txBox="true"/>
            <p:nvPr/>
          </p:nvSpPr>
          <p:spPr>
            <a:xfrm rot="0">
              <a:off x="0" y="2792123"/>
              <a:ext cx="3837737" cy="488035"/>
            </a:xfrm>
            <a:prstGeom prst="rect">
              <a:avLst/>
            </a:prstGeom>
          </p:spPr>
          <p:txBody>
            <a:bodyPr anchor="t" rtlCol="false" tIns="0" lIns="0" bIns="0" rIns="0">
              <a:spAutoFit/>
            </a:bodyPr>
            <a:lstStyle/>
            <a:p>
              <a:pPr algn="r">
                <a:lnSpc>
                  <a:spcPts val="3165"/>
                </a:lnSpc>
              </a:pPr>
              <a:r>
                <a:rPr lang="en-US" sz="2261">
                  <a:solidFill>
                    <a:srgbClr val="190F3F"/>
                  </a:solidFill>
                  <a:latin typeface="Garet Bold"/>
                </a:rPr>
                <a:t>Detention Centers </a:t>
              </a:r>
            </a:p>
          </p:txBody>
        </p:sp>
        <p:sp>
          <p:nvSpPr>
            <p:cNvPr name="TextBox 16" id="16"/>
            <p:cNvSpPr txBox="true"/>
            <p:nvPr/>
          </p:nvSpPr>
          <p:spPr>
            <a:xfrm rot="0">
              <a:off x="1698286" y="3786919"/>
              <a:ext cx="2139451" cy="488035"/>
            </a:xfrm>
            <a:prstGeom prst="rect">
              <a:avLst/>
            </a:prstGeom>
          </p:spPr>
          <p:txBody>
            <a:bodyPr anchor="t" rtlCol="false" tIns="0" lIns="0" bIns="0" rIns="0">
              <a:spAutoFit/>
            </a:bodyPr>
            <a:lstStyle/>
            <a:p>
              <a:pPr algn="r">
                <a:lnSpc>
                  <a:spcPts val="3165"/>
                </a:lnSpc>
              </a:pPr>
              <a:r>
                <a:rPr lang="en-US" sz="2261">
                  <a:solidFill>
                    <a:srgbClr val="190F3F"/>
                  </a:solidFill>
                  <a:latin typeface="Garet Bold"/>
                </a:rPr>
                <a:t>Local Jails </a:t>
              </a:r>
            </a:p>
          </p:txBody>
        </p:sp>
        <p:sp>
          <p:nvSpPr>
            <p:cNvPr name="TextBox 17" id="17"/>
            <p:cNvSpPr txBox="true"/>
            <p:nvPr/>
          </p:nvSpPr>
          <p:spPr>
            <a:xfrm rot="0">
              <a:off x="1086694" y="4781715"/>
              <a:ext cx="2751044" cy="488035"/>
            </a:xfrm>
            <a:prstGeom prst="rect">
              <a:avLst/>
            </a:prstGeom>
          </p:spPr>
          <p:txBody>
            <a:bodyPr anchor="t" rtlCol="false" tIns="0" lIns="0" bIns="0" rIns="0">
              <a:spAutoFit/>
            </a:bodyPr>
            <a:lstStyle/>
            <a:p>
              <a:pPr algn="r">
                <a:lnSpc>
                  <a:spcPts val="3165"/>
                </a:lnSpc>
              </a:pPr>
              <a:r>
                <a:rPr lang="en-US" sz="2261">
                  <a:solidFill>
                    <a:srgbClr val="190F3F"/>
                  </a:solidFill>
                  <a:latin typeface="Garet Bold"/>
                </a:rPr>
                <a:t>State Prisons </a:t>
              </a:r>
            </a:p>
          </p:txBody>
        </p:sp>
        <p:sp>
          <p:nvSpPr>
            <p:cNvPr name="TextBox 18" id="18"/>
            <p:cNvSpPr txBox="true"/>
            <p:nvPr/>
          </p:nvSpPr>
          <p:spPr>
            <a:xfrm rot="0">
              <a:off x="663197" y="5776512"/>
              <a:ext cx="3174540" cy="488035"/>
            </a:xfrm>
            <a:prstGeom prst="rect">
              <a:avLst/>
            </a:prstGeom>
          </p:spPr>
          <p:txBody>
            <a:bodyPr anchor="t" rtlCol="false" tIns="0" lIns="0" bIns="0" rIns="0">
              <a:spAutoFit/>
            </a:bodyPr>
            <a:lstStyle/>
            <a:p>
              <a:pPr algn="r">
                <a:lnSpc>
                  <a:spcPts val="3165"/>
                </a:lnSpc>
              </a:pPr>
              <a:r>
                <a:rPr lang="en-US" sz="2261">
                  <a:solidFill>
                    <a:srgbClr val="190F3F"/>
                  </a:solidFill>
                  <a:latin typeface="Garet Bold"/>
                </a:rPr>
                <a:t>Federal Prisons </a:t>
              </a:r>
            </a:p>
          </p:txBody>
        </p:sp>
        <p:grpSp>
          <p:nvGrpSpPr>
            <p:cNvPr name="Group 19" id="19"/>
            <p:cNvGrpSpPr>
              <a:grpSpLocks noChangeAspect="true"/>
            </p:cNvGrpSpPr>
            <p:nvPr/>
          </p:nvGrpSpPr>
          <p:grpSpPr>
            <a:xfrm rot="0">
              <a:off x="4029199" y="737127"/>
              <a:ext cx="17313344" cy="5630923"/>
              <a:chOff x="0" y="0"/>
              <a:chExt cx="18374826" cy="5976154"/>
            </a:xfrm>
          </p:grpSpPr>
          <p:sp>
            <p:nvSpPr>
              <p:cNvPr name="Freeform 20" id="20"/>
              <p:cNvSpPr/>
              <p:nvPr/>
            </p:nvSpPr>
            <p:spPr>
              <a:xfrm flipH="false" flipV="false" rot="0">
                <a:off x="0" y="0"/>
                <a:ext cx="2377879" cy="697218"/>
              </a:xfrm>
              <a:custGeom>
                <a:avLst/>
                <a:gdLst/>
                <a:ahLst/>
                <a:cxnLst/>
                <a:rect r="r" b="b" t="t" l="l"/>
                <a:pathLst>
                  <a:path h="697218" w="2377879">
                    <a:moveTo>
                      <a:pt x="0" y="0"/>
                    </a:moveTo>
                    <a:lnTo>
                      <a:pt x="2207060" y="0"/>
                    </a:lnTo>
                    <a:cubicBezTo>
                      <a:pt x="2252364" y="0"/>
                      <a:pt x="2295813" y="17997"/>
                      <a:pt x="2327847" y="50032"/>
                    </a:cubicBezTo>
                    <a:cubicBezTo>
                      <a:pt x="2359882" y="82066"/>
                      <a:pt x="2377879" y="125515"/>
                      <a:pt x="2377879" y="170818"/>
                    </a:cubicBezTo>
                    <a:lnTo>
                      <a:pt x="2377879" y="526400"/>
                    </a:lnTo>
                    <a:cubicBezTo>
                      <a:pt x="2377879" y="571703"/>
                      <a:pt x="2359882" y="615152"/>
                      <a:pt x="2327847" y="647186"/>
                    </a:cubicBezTo>
                    <a:cubicBezTo>
                      <a:pt x="2295813" y="679221"/>
                      <a:pt x="2252364" y="697218"/>
                      <a:pt x="2207060" y="697218"/>
                    </a:cubicBezTo>
                    <a:lnTo>
                      <a:pt x="0" y="697218"/>
                    </a:lnTo>
                    <a:close/>
                  </a:path>
                </a:pathLst>
              </a:custGeom>
              <a:solidFill>
                <a:srgbClr val="FFFFFF"/>
              </a:solidFill>
            </p:spPr>
          </p:sp>
          <p:sp>
            <p:nvSpPr>
              <p:cNvPr name="Freeform 21" id="21"/>
              <p:cNvSpPr/>
              <p:nvPr/>
            </p:nvSpPr>
            <p:spPr>
              <a:xfrm flipH="false" flipV="false" rot="0">
                <a:off x="0" y="1055787"/>
                <a:ext cx="18374826" cy="697218"/>
              </a:xfrm>
              <a:custGeom>
                <a:avLst/>
                <a:gdLst/>
                <a:ahLst/>
                <a:cxnLst/>
                <a:rect r="r" b="b" t="t" l="l"/>
                <a:pathLst>
                  <a:path h="697218" w="18374826">
                    <a:moveTo>
                      <a:pt x="0" y="0"/>
                    </a:moveTo>
                    <a:lnTo>
                      <a:pt x="18204007" y="0"/>
                    </a:lnTo>
                    <a:cubicBezTo>
                      <a:pt x="18249311" y="0"/>
                      <a:pt x="18292759" y="17997"/>
                      <a:pt x="18324795" y="50032"/>
                    </a:cubicBezTo>
                    <a:cubicBezTo>
                      <a:pt x="18356828" y="82066"/>
                      <a:pt x="18374826" y="125515"/>
                      <a:pt x="18374826" y="170819"/>
                    </a:cubicBezTo>
                    <a:lnTo>
                      <a:pt x="18374826" y="526400"/>
                    </a:lnTo>
                    <a:cubicBezTo>
                      <a:pt x="18374826" y="571704"/>
                      <a:pt x="18356828" y="615152"/>
                      <a:pt x="18324795" y="647187"/>
                    </a:cubicBezTo>
                    <a:cubicBezTo>
                      <a:pt x="18292759" y="679222"/>
                      <a:pt x="18249311" y="697219"/>
                      <a:pt x="18204007" y="697218"/>
                    </a:cubicBezTo>
                    <a:lnTo>
                      <a:pt x="0" y="697218"/>
                    </a:lnTo>
                    <a:close/>
                  </a:path>
                </a:pathLst>
              </a:custGeom>
              <a:solidFill>
                <a:srgbClr val="FFFFFF"/>
              </a:solidFill>
            </p:spPr>
          </p:sp>
          <p:sp>
            <p:nvSpPr>
              <p:cNvPr name="Freeform 22" id="22"/>
              <p:cNvSpPr/>
              <p:nvPr/>
            </p:nvSpPr>
            <p:spPr>
              <a:xfrm flipH="false" flipV="false" rot="0">
                <a:off x="0" y="2111575"/>
                <a:ext cx="268318" cy="697218"/>
              </a:xfrm>
              <a:custGeom>
                <a:avLst/>
                <a:gdLst/>
                <a:ahLst/>
                <a:cxnLst/>
                <a:rect r="r" b="b" t="t" l="l"/>
                <a:pathLst>
                  <a:path h="697218" w="268318">
                    <a:moveTo>
                      <a:pt x="0" y="0"/>
                    </a:moveTo>
                    <a:lnTo>
                      <a:pt x="97500" y="0"/>
                    </a:lnTo>
                    <a:cubicBezTo>
                      <a:pt x="142804" y="0"/>
                      <a:pt x="186252" y="17997"/>
                      <a:pt x="218287" y="50031"/>
                    </a:cubicBezTo>
                    <a:cubicBezTo>
                      <a:pt x="250321" y="82066"/>
                      <a:pt x="268318" y="125514"/>
                      <a:pt x="268318" y="170818"/>
                    </a:cubicBezTo>
                    <a:lnTo>
                      <a:pt x="268318" y="526399"/>
                    </a:lnTo>
                    <a:cubicBezTo>
                      <a:pt x="268318" y="620740"/>
                      <a:pt x="191840" y="697218"/>
                      <a:pt x="97500" y="697218"/>
                    </a:cubicBezTo>
                    <a:lnTo>
                      <a:pt x="0" y="697218"/>
                    </a:lnTo>
                    <a:close/>
                  </a:path>
                </a:pathLst>
              </a:custGeom>
              <a:solidFill>
                <a:srgbClr val="FFFFFF"/>
              </a:solidFill>
            </p:spPr>
          </p:sp>
          <p:sp>
            <p:nvSpPr>
              <p:cNvPr name="Freeform 23" id="23"/>
              <p:cNvSpPr/>
              <p:nvPr/>
            </p:nvSpPr>
            <p:spPr>
              <a:xfrm flipH="false" flipV="false" rot="0">
                <a:off x="0" y="3167362"/>
                <a:ext cx="1950645" cy="697218"/>
              </a:xfrm>
              <a:custGeom>
                <a:avLst/>
                <a:gdLst/>
                <a:ahLst/>
                <a:cxnLst/>
                <a:rect r="r" b="b" t="t" l="l"/>
                <a:pathLst>
                  <a:path h="697218" w="1950645">
                    <a:moveTo>
                      <a:pt x="0" y="0"/>
                    </a:moveTo>
                    <a:lnTo>
                      <a:pt x="1779827" y="0"/>
                    </a:lnTo>
                    <a:cubicBezTo>
                      <a:pt x="1825131" y="0"/>
                      <a:pt x="1868579" y="17997"/>
                      <a:pt x="1900614" y="50032"/>
                    </a:cubicBezTo>
                    <a:cubicBezTo>
                      <a:pt x="1932649" y="82066"/>
                      <a:pt x="1950645" y="125515"/>
                      <a:pt x="1950645" y="170818"/>
                    </a:cubicBezTo>
                    <a:lnTo>
                      <a:pt x="1950645" y="526399"/>
                    </a:lnTo>
                    <a:cubicBezTo>
                      <a:pt x="1950645" y="571703"/>
                      <a:pt x="1932649" y="615152"/>
                      <a:pt x="1900614" y="647187"/>
                    </a:cubicBezTo>
                    <a:cubicBezTo>
                      <a:pt x="1868579" y="679221"/>
                      <a:pt x="1825131" y="697218"/>
                      <a:pt x="1779827" y="697218"/>
                    </a:cubicBezTo>
                    <a:lnTo>
                      <a:pt x="0" y="697218"/>
                    </a:lnTo>
                    <a:close/>
                  </a:path>
                </a:pathLst>
              </a:custGeom>
              <a:solidFill>
                <a:srgbClr val="FFFFFF"/>
              </a:solidFill>
            </p:spPr>
          </p:sp>
          <p:sp>
            <p:nvSpPr>
              <p:cNvPr name="Freeform 24" id="24"/>
              <p:cNvSpPr/>
              <p:nvPr/>
            </p:nvSpPr>
            <p:spPr>
              <a:xfrm flipH="false" flipV="false" rot="0">
                <a:off x="0" y="4223149"/>
                <a:ext cx="1848314" cy="697218"/>
              </a:xfrm>
              <a:custGeom>
                <a:avLst/>
                <a:gdLst/>
                <a:ahLst/>
                <a:cxnLst/>
                <a:rect r="r" b="b" t="t" l="l"/>
                <a:pathLst>
                  <a:path h="697218" w="1848314">
                    <a:moveTo>
                      <a:pt x="0" y="0"/>
                    </a:moveTo>
                    <a:lnTo>
                      <a:pt x="1677496" y="0"/>
                    </a:lnTo>
                    <a:cubicBezTo>
                      <a:pt x="1771836" y="0"/>
                      <a:pt x="1848314" y="76478"/>
                      <a:pt x="1848314" y="170818"/>
                    </a:cubicBezTo>
                    <a:lnTo>
                      <a:pt x="1848314" y="526400"/>
                    </a:lnTo>
                    <a:cubicBezTo>
                      <a:pt x="1848314" y="620740"/>
                      <a:pt x="1771836" y="697218"/>
                      <a:pt x="1677496" y="697218"/>
                    </a:cubicBezTo>
                    <a:lnTo>
                      <a:pt x="0" y="697218"/>
                    </a:lnTo>
                    <a:close/>
                  </a:path>
                </a:pathLst>
              </a:custGeom>
              <a:solidFill>
                <a:srgbClr val="FFFFFF"/>
              </a:solidFill>
            </p:spPr>
          </p:sp>
          <p:sp>
            <p:nvSpPr>
              <p:cNvPr name="Freeform 25" id="25"/>
              <p:cNvSpPr/>
              <p:nvPr/>
            </p:nvSpPr>
            <p:spPr>
              <a:xfrm flipH="false" flipV="false" rot="0">
                <a:off x="0" y="5278936"/>
                <a:ext cx="364510" cy="697218"/>
              </a:xfrm>
              <a:custGeom>
                <a:avLst/>
                <a:gdLst/>
                <a:ahLst/>
                <a:cxnLst/>
                <a:rect r="r" b="b" t="t" l="l"/>
                <a:pathLst>
                  <a:path h="697218" w="364510">
                    <a:moveTo>
                      <a:pt x="0" y="0"/>
                    </a:moveTo>
                    <a:lnTo>
                      <a:pt x="193691" y="0"/>
                    </a:lnTo>
                    <a:cubicBezTo>
                      <a:pt x="238995" y="0"/>
                      <a:pt x="282444" y="17997"/>
                      <a:pt x="314478" y="50032"/>
                    </a:cubicBezTo>
                    <a:cubicBezTo>
                      <a:pt x="346513" y="82067"/>
                      <a:pt x="364510" y="125515"/>
                      <a:pt x="364510" y="170819"/>
                    </a:cubicBezTo>
                    <a:lnTo>
                      <a:pt x="364510" y="526400"/>
                    </a:lnTo>
                    <a:cubicBezTo>
                      <a:pt x="364510" y="571704"/>
                      <a:pt x="346513" y="615152"/>
                      <a:pt x="314478" y="647187"/>
                    </a:cubicBezTo>
                    <a:cubicBezTo>
                      <a:pt x="282444" y="679222"/>
                      <a:pt x="238995" y="697219"/>
                      <a:pt x="193691" y="697219"/>
                    </a:cubicBezTo>
                    <a:lnTo>
                      <a:pt x="0" y="697219"/>
                    </a:lnTo>
                    <a:close/>
                  </a:path>
                </a:pathLst>
              </a:custGeom>
              <a:solidFill>
                <a:srgbClr val="FFFFFF"/>
              </a:solidFill>
            </p:spPr>
          </p:sp>
        </p:grpSp>
      </p:grpSp>
      <p:sp>
        <p:nvSpPr>
          <p:cNvPr name="AutoShape 26" id="26"/>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27" id="27"/>
          <p:cNvSpPr/>
          <p:nvPr/>
        </p:nvSpPr>
        <p:spPr>
          <a:xfrm flipH="false" flipV="true" rot="-139799">
            <a:off x="4920597" y="6005748"/>
            <a:ext cx="2073060" cy="585639"/>
          </a:xfrm>
          <a:custGeom>
            <a:avLst/>
            <a:gdLst/>
            <a:ahLst/>
            <a:cxnLst/>
            <a:rect r="r" b="b" t="t" l="l"/>
            <a:pathLst>
              <a:path h="585639" w="2073060">
                <a:moveTo>
                  <a:pt x="0" y="585640"/>
                </a:moveTo>
                <a:lnTo>
                  <a:pt x="2073060" y="585640"/>
                </a:lnTo>
                <a:lnTo>
                  <a:pt x="2073060" y="0"/>
                </a:lnTo>
                <a:lnTo>
                  <a:pt x="0" y="0"/>
                </a:lnTo>
                <a:lnTo>
                  <a:pt x="0" y="58564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8" id="28"/>
          <p:cNvSpPr txBox="true"/>
          <p:nvPr/>
        </p:nvSpPr>
        <p:spPr>
          <a:xfrm rot="0">
            <a:off x="7168338" y="5625206"/>
            <a:ext cx="10090962" cy="2547791"/>
          </a:xfrm>
          <a:prstGeom prst="rect">
            <a:avLst/>
          </a:prstGeom>
        </p:spPr>
        <p:txBody>
          <a:bodyPr anchor="t" rtlCol="false" tIns="0" lIns="0" bIns="0" rIns="0">
            <a:spAutoFit/>
          </a:bodyPr>
          <a:lstStyle/>
          <a:p>
            <a:pPr>
              <a:lnSpc>
                <a:spcPts val="4680"/>
              </a:lnSpc>
            </a:pPr>
            <a:r>
              <a:rPr lang="en-US" sz="3343">
                <a:solidFill>
                  <a:srgbClr val="FFFFFF"/>
                </a:solidFill>
                <a:latin typeface="Hey Gotcha!"/>
              </a:rPr>
              <a:t>the majority of incarcerated women are in local jails and state prisons, given the nature of convictions for the majority of women are typically nonviolent.</a:t>
            </a:r>
          </a:p>
          <a:p>
            <a:pPr>
              <a:lnSpc>
                <a:spcPts val="6360"/>
              </a:lnSpc>
              <a:spcBef>
                <a:spcPct val="0"/>
              </a:spcBef>
            </a:pPr>
          </a:p>
        </p:txBody>
      </p:sp>
      <p:sp>
        <p:nvSpPr>
          <p:cNvPr name="Freeform 29" id="29"/>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30" id="30"/>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sp>
        <p:nvSpPr>
          <p:cNvPr name="TextBox 31" id="31"/>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16</a:t>
            </a:r>
          </a:p>
        </p:txBody>
      </p:sp>
      <p:sp>
        <p:nvSpPr>
          <p:cNvPr name="TextBox 32" id="32"/>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1:  Period Poverty and U.S. Correctional Facilities</a:t>
            </a:r>
          </a:p>
        </p:txBody>
      </p:sp>
      <p:sp>
        <p:nvSpPr>
          <p:cNvPr name="TextBox 33" id="33"/>
          <p:cNvSpPr txBox="true"/>
          <p:nvPr/>
        </p:nvSpPr>
        <p:spPr>
          <a:xfrm rot="0">
            <a:off x="1028700" y="2044164"/>
            <a:ext cx="15627772" cy="981075"/>
          </a:xfrm>
          <a:prstGeom prst="rect">
            <a:avLst/>
          </a:prstGeom>
        </p:spPr>
        <p:txBody>
          <a:bodyPr anchor="t" rtlCol="false" tIns="0" lIns="0" bIns="0" rIns="0">
            <a:spAutoFit/>
          </a:bodyPr>
          <a:lstStyle/>
          <a:p>
            <a:pPr>
              <a:lnSpc>
                <a:spcPts val="3900"/>
              </a:lnSpc>
              <a:spcBef>
                <a:spcPct val="0"/>
              </a:spcBef>
            </a:pPr>
            <a:r>
              <a:rPr lang="en-US" sz="3000" spc="-120">
                <a:solidFill>
                  <a:srgbClr val="FFFFFF"/>
                </a:solidFill>
                <a:latin typeface="Garet"/>
              </a:rPr>
              <a:t>The United States has created a carceral system that includes multiple forms of  incarceration and surveillance. </a:t>
            </a:r>
          </a:p>
        </p:txBody>
      </p:sp>
      <p:sp>
        <p:nvSpPr>
          <p:cNvPr name="TextBox 34" id="34"/>
          <p:cNvSpPr txBox="true"/>
          <p:nvPr/>
        </p:nvSpPr>
        <p:spPr>
          <a:xfrm rot="0">
            <a:off x="3581903" y="8773102"/>
            <a:ext cx="13357300" cy="916940"/>
          </a:xfrm>
          <a:prstGeom prst="rect">
            <a:avLst/>
          </a:prstGeom>
        </p:spPr>
        <p:txBody>
          <a:bodyPr anchor="t" rtlCol="false" tIns="0" lIns="0" bIns="0" rIns="0">
            <a:spAutoFit/>
          </a:bodyPr>
          <a:lstStyle/>
          <a:p>
            <a:pPr>
              <a:lnSpc>
                <a:spcPts val="3640"/>
              </a:lnSpc>
            </a:pPr>
            <a:r>
              <a:rPr lang="en-US" sz="2800" spc="-112">
                <a:solidFill>
                  <a:srgbClr val="FFFFFF"/>
                </a:solidFill>
                <a:latin typeface="Garet"/>
              </a:rPr>
              <a:t>When considering policies and regulations, it’s important to consider</a:t>
            </a:r>
          </a:p>
          <a:p>
            <a:pPr>
              <a:lnSpc>
                <a:spcPts val="3640"/>
              </a:lnSpc>
              <a:spcBef>
                <a:spcPct val="0"/>
              </a:spcBef>
            </a:pPr>
            <a:r>
              <a:rPr lang="en-US" sz="2800" spc="-112">
                <a:solidFill>
                  <a:srgbClr val="FFFFFF"/>
                </a:solidFill>
                <a:latin typeface="Garet Bold"/>
              </a:rPr>
              <a:t> where people who menstruate are incarcerated. </a:t>
            </a:r>
          </a:p>
        </p:txBody>
      </p:sp>
      <p:sp>
        <p:nvSpPr>
          <p:cNvPr name="TextBox 35" id="35"/>
          <p:cNvSpPr txBox="true"/>
          <p:nvPr/>
        </p:nvSpPr>
        <p:spPr>
          <a:xfrm rot="0">
            <a:off x="6558195" y="2520414"/>
            <a:ext cx="126727"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14</a:t>
            </a:r>
          </a:p>
        </p:txBody>
      </p:sp>
      <p:sp>
        <p:nvSpPr>
          <p:cNvPr name="TextBox 36" id="36"/>
          <p:cNvSpPr txBox="true"/>
          <p:nvPr/>
        </p:nvSpPr>
        <p:spPr>
          <a:xfrm rot="0">
            <a:off x="12151088" y="6835602"/>
            <a:ext cx="125462"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15</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5" id="5"/>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17</a:t>
            </a:r>
          </a:p>
        </p:txBody>
      </p:sp>
      <p:sp>
        <p:nvSpPr>
          <p:cNvPr name="TextBox 6" id="6"/>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1:  Period Poverty and Correctional Facilities</a:t>
            </a:r>
          </a:p>
        </p:txBody>
      </p:sp>
      <p:sp>
        <p:nvSpPr>
          <p:cNvPr name="TextBox 7" id="7"/>
          <p:cNvSpPr txBox="true"/>
          <p:nvPr/>
        </p:nvSpPr>
        <p:spPr>
          <a:xfrm rot="0">
            <a:off x="1232118" y="2132973"/>
            <a:ext cx="5093494" cy="812164"/>
          </a:xfrm>
          <a:prstGeom prst="rect">
            <a:avLst/>
          </a:prstGeom>
        </p:spPr>
        <p:txBody>
          <a:bodyPr anchor="t" rtlCol="false" tIns="0" lIns="0" bIns="0" rIns="0">
            <a:spAutoFit/>
          </a:bodyPr>
          <a:lstStyle/>
          <a:p>
            <a:pPr algn="ctr">
              <a:lnSpc>
                <a:spcPts val="6099"/>
              </a:lnSpc>
              <a:spcBef>
                <a:spcPct val="0"/>
              </a:spcBef>
            </a:pPr>
            <a:r>
              <a:rPr lang="en-US" sz="6099">
                <a:solidFill>
                  <a:srgbClr val="FFFFFF"/>
                </a:solidFill>
                <a:latin typeface="Hey Gotcha!"/>
              </a:rPr>
              <a:t>Detention Centers</a:t>
            </a:r>
          </a:p>
        </p:txBody>
      </p:sp>
      <p:sp>
        <p:nvSpPr>
          <p:cNvPr name="TextBox 8" id="8"/>
          <p:cNvSpPr txBox="true"/>
          <p:nvPr/>
        </p:nvSpPr>
        <p:spPr>
          <a:xfrm rot="0">
            <a:off x="1388382" y="2947677"/>
            <a:ext cx="7862710" cy="5477509"/>
          </a:xfrm>
          <a:prstGeom prst="rect">
            <a:avLst/>
          </a:prstGeom>
        </p:spPr>
        <p:txBody>
          <a:bodyPr anchor="t" rtlCol="false" tIns="0" lIns="0" bIns="0" rIns="0">
            <a:spAutoFit/>
          </a:bodyPr>
          <a:lstStyle/>
          <a:p>
            <a:pPr marL="561352" indent="-280676" lvl="1">
              <a:lnSpc>
                <a:spcPts val="3640"/>
              </a:lnSpc>
              <a:buFont typeface="Arial"/>
              <a:buChar char="•"/>
            </a:pPr>
            <a:r>
              <a:rPr lang="en-US" sz="2600">
                <a:solidFill>
                  <a:srgbClr val="FFFFFF"/>
                </a:solidFill>
                <a:latin typeface="Garet Bold"/>
              </a:rPr>
              <a:t>Temporarily house and rehabilitate people</a:t>
            </a:r>
            <a:r>
              <a:rPr lang="en-US" sz="2600">
                <a:solidFill>
                  <a:srgbClr val="FFFFFF"/>
                </a:solidFill>
                <a:latin typeface="Garet"/>
              </a:rPr>
              <a:t> who have been accused of breaking a law.</a:t>
            </a:r>
          </a:p>
          <a:p>
            <a:pPr marL="561352" indent="-280676" lvl="1">
              <a:lnSpc>
                <a:spcPts val="3640"/>
              </a:lnSpc>
              <a:buFont typeface="Arial"/>
              <a:buChar char="•"/>
            </a:pPr>
            <a:r>
              <a:rPr lang="en-US" sz="2600">
                <a:solidFill>
                  <a:srgbClr val="FFFFFF"/>
                </a:solidFill>
                <a:latin typeface="Garet Bold"/>
              </a:rPr>
              <a:t>Sometimes used to hold individuals awaiting trial</a:t>
            </a:r>
            <a:r>
              <a:rPr lang="en-US" sz="2600">
                <a:solidFill>
                  <a:srgbClr val="FFFFFF"/>
                </a:solidFill>
                <a:latin typeface="Garet"/>
              </a:rPr>
              <a:t> or sentencing.</a:t>
            </a:r>
          </a:p>
          <a:p>
            <a:pPr>
              <a:lnSpc>
                <a:spcPts val="3640"/>
              </a:lnSpc>
            </a:pPr>
          </a:p>
          <a:p>
            <a:pPr>
              <a:lnSpc>
                <a:spcPts val="3640"/>
              </a:lnSpc>
            </a:pPr>
            <a:r>
              <a:rPr lang="en-US" sz="2600">
                <a:solidFill>
                  <a:srgbClr val="FFFFFF"/>
                </a:solidFill>
                <a:latin typeface="Garet"/>
              </a:rPr>
              <a:t>Examples include: </a:t>
            </a:r>
          </a:p>
          <a:p>
            <a:pPr marL="561352" indent="-280676" lvl="1">
              <a:lnSpc>
                <a:spcPts val="3640"/>
              </a:lnSpc>
              <a:buFont typeface="Arial"/>
              <a:buChar char="•"/>
            </a:pPr>
            <a:r>
              <a:rPr lang="en-US" sz="2600">
                <a:solidFill>
                  <a:srgbClr val="FFFFFF"/>
                </a:solidFill>
                <a:latin typeface="Garet"/>
              </a:rPr>
              <a:t>Military Installation Detention</a:t>
            </a:r>
          </a:p>
          <a:p>
            <a:pPr marL="561352" indent="-280676" lvl="1">
              <a:lnSpc>
                <a:spcPts val="3640"/>
              </a:lnSpc>
              <a:buFont typeface="Arial"/>
              <a:buChar char="•"/>
            </a:pPr>
            <a:r>
              <a:rPr lang="en-US" sz="2600">
                <a:solidFill>
                  <a:srgbClr val="FFFFFF"/>
                </a:solidFill>
                <a:latin typeface="Garet"/>
              </a:rPr>
              <a:t>Tribal Detention</a:t>
            </a:r>
          </a:p>
          <a:p>
            <a:pPr marL="561352" indent="-280676" lvl="1">
              <a:lnSpc>
                <a:spcPts val="3640"/>
              </a:lnSpc>
              <a:buFont typeface="Arial"/>
              <a:buChar char="•"/>
            </a:pPr>
            <a:r>
              <a:rPr lang="en-US" sz="2600">
                <a:solidFill>
                  <a:srgbClr val="FFFFFF"/>
                </a:solidFill>
                <a:latin typeface="Garet"/>
              </a:rPr>
              <a:t>Juvenile Detention</a:t>
            </a:r>
          </a:p>
          <a:p>
            <a:pPr marL="561352" indent="-280676" lvl="1">
              <a:lnSpc>
                <a:spcPts val="3640"/>
              </a:lnSpc>
              <a:buFont typeface="Arial"/>
              <a:buChar char="•"/>
            </a:pPr>
            <a:r>
              <a:rPr lang="en-US" sz="2600">
                <a:solidFill>
                  <a:srgbClr val="FFFFFF"/>
                </a:solidFill>
                <a:latin typeface="Garet"/>
              </a:rPr>
              <a:t>Immigration and Customs Enforcement (ICE) Detention</a:t>
            </a:r>
          </a:p>
        </p:txBody>
      </p:sp>
      <p:sp>
        <p:nvSpPr>
          <p:cNvPr name="TextBox 9" id="9"/>
          <p:cNvSpPr txBox="true"/>
          <p:nvPr/>
        </p:nvSpPr>
        <p:spPr>
          <a:xfrm rot="0">
            <a:off x="9425787" y="2123447"/>
            <a:ext cx="2707481" cy="821690"/>
          </a:xfrm>
          <a:prstGeom prst="rect">
            <a:avLst/>
          </a:prstGeom>
        </p:spPr>
        <p:txBody>
          <a:bodyPr anchor="t" rtlCol="false" tIns="0" lIns="0" bIns="0" rIns="0">
            <a:spAutoFit/>
          </a:bodyPr>
          <a:lstStyle/>
          <a:p>
            <a:pPr algn="ctr">
              <a:lnSpc>
                <a:spcPts val="6100"/>
              </a:lnSpc>
              <a:spcBef>
                <a:spcPct val="0"/>
              </a:spcBef>
            </a:pPr>
            <a:r>
              <a:rPr lang="en-US" sz="6100">
                <a:solidFill>
                  <a:srgbClr val="FFFFFF"/>
                </a:solidFill>
                <a:latin typeface="Hey Gotcha!"/>
              </a:rPr>
              <a:t>Local Jail</a:t>
            </a:r>
          </a:p>
        </p:txBody>
      </p:sp>
      <p:sp>
        <p:nvSpPr>
          <p:cNvPr name="TextBox 10" id="10"/>
          <p:cNvSpPr txBox="true"/>
          <p:nvPr/>
        </p:nvSpPr>
        <p:spPr>
          <a:xfrm rot="0">
            <a:off x="9403537" y="2947677"/>
            <a:ext cx="8194910" cy="6391909"/>
          </a:xfrm>
          <a:prstGeom prst="rect">
            <a:avLst/>
          </a:prstGeom>
        </p:spPr>
        <p:txBody>
          <a:bodyPr anchor="t" rtlCol="false" tIns="0" lIns="0" bIns="0" rIns="0">
            <a:spAutoFit/>
          </a:bodyPr>
          <a:lstStyle/>
          <a:p>
            <a:pPr marL="561352" indent="-280676" lvl="1">
              <a:lnSpc>
                <a:spcPts val="3640"/>
              </a:lnSpc>
              <a:buFont typeface="Arial"/>
              <a:buChar char="•"/>
            </a:pPr>
            <a:r>
              <a:rPr lang="en-US" sz="2600">
                <a:solidFill>
                  <a:srgbClr val="FFFFFF"/>
                </a:solidFill>
                <a:latin typeface="Garet Bold"/>
              </a:rPr>
              <a:t>Institutional local facilities </a:t>
            </a:r>
            <a:r>
              <a:rPr lang="en-US" sz="2600">
                <a:solidFill>
                  <a:srgbClr val="FFFFFF"/>
                </a:solidFill>
                <a:latin typeface="Garet"/>
              </a:rPr>
              <a:t>governed by the city, local district, or county</a:t>
            </a:r>
          </a:p>
          <a:p>
            <a:pPr>
              <a:lnSpc>
                <a:spcPts val="3640"/>
              </a:lnSpc>
            </a:pPr>
          </a:p>
          <a:p>
            <a:pPr marL="561352" indent="-280676" lvl="1">
              <a:lnSpc>
                <a:spcPts val="3640"/>
              </a:lnSpc>
              <a:buFont typeface="Arial"/>
              <a:buChar char="•"/>
            </a:pPr>
            <a:r>
              <a:rPr lang="en-US" sz="2600">
                <a:solidFill>
                  <a:srgbClr val="FFFFFF"/>
                </a:solidFill>
                <a:latin typeface="Garet Bold"/>
              </a:rPr>
              <a:t>Jails are typically short-term holding facilities</a:t>
            </a:r>
            <a:r>
              <a:rPr lang="en-US" sz="2600">
                <a:solidFill>
                  <a:srgbClr val="FFFFFF"/>
                </a:solidFill>
                <a:latin typeface="Garet"/>
              </a:rPr>
              <a:t> for the newly arrested and those awaiting trial or sentencing. </a:t>
            </a:r>
          </a:p>
          <a:p>
            <a:pPr>
              <a:lnSpc>
                <a:spcPts val="3640"/>
              </a:lnSpc>
            </a:pPr>
          </a:p>
          <a:p>
            <a:pPr marL="561352" indent="-280676" lvl="1">
              <a:lnSpc>
                <a:spcPts val="3640"/>
              </a:lnSpc>
              <a:buFont typeface="Arial"/>
              <a:buChar char="•"/>
            </a:pPr>
            <a:r>
              <a:rPr lang="en-US" sz="2600">
                <a:solidFill>
                  <a:srgbClr val="FFFFFF"/>
                </a:solidFill>
                <a:latin typeface="Garet Bold"/>
              </a:rPr>
              <a:t>Individuals sentenced to serve a small amount of time</a:t>
            </a:r>
            <a:r>
              <a:rPr lang="en-US" sz="2600">
                <a:solidFill>
                  <a:srgbClr val="FFFFFF"/>
                </a:solidFill>
                <a:latin typeface="Garet"/>
              </a:rPr>
              <a:t>,</a:t>
            </a:r>
            <a:r>
              <a:rPr lang="en-US" sz="2600">
                <a:solidFill>
                  <a:srgbClr val="FFFFFF"/>
                </a:solidFill>
                <a:latin typeface="Garet Bold"/>
              </a:rPr>
              <a:t> typically less than a year</a:t>
            </a:r>
          </a:p>
          <a:p>
            <a:pPr>
              <a:lnSpc>
                <a:spcPts val="3640"/>
              </a:lnSpc>
            </a:pPr>
          </a:p>
          <a:p>
            <a:pPr marL="561352" indent="-280676" lvl="1">
              <a:lnSpc>
                <a:spcPts val="3640"/>
              </a:lnSpc>
              <a:buFont typeface="Arial"/>
              <a:buChar char="•"/>
            </a:pPr>
            <a:r>
              <a:rPr lang="en-US" sz="2600">
                <a:solidFill>
                  <a:srgbClr val="FFFFFF"/>
                </a:solidFill>
                <a:latin typeface="Garet"/>
              </a:rPr>
              <a:t>A</a:t>
            </a:r>
            <a:r>
              <a:rPr lang="en-US" sz="2600">
                <a:solidFill>
                  <a:srgbClr val="FFFFFF"/>
                </a:solidFill>
                <a:latin typeface="Garet"/>
              </a:rPr>
              <a:t>lso referred as “City jail.”</a:t>
            </a:r>
          </a:p>
          <a:p>
            <a:pPr>
              <a:lnSpc>
                <a:spcPts val="3640"/>
              </a:lnSpc>
            </a:pPr>
          </a:p>
          <a:p>
            <a:pPr marL="561352" indent="-280676" lvl="1">
              <a:lnSpc>
                <a:spcPts val="3640"/>
              </a:lnSpc>
              <a:buFont typeface="Arial"/>
              <a:buChar char="•"/>
            </a:pPr>
            <a:r>
              <a:rPr lang="en-US" sz="2600">
                <a:solidFill>
                  <a:srgbClr val="FFFFFF"/>
                </a:solidFill>
                <a:latin typeface="Garet Bold"/>
              </a:rPr>
              <a:t>More than 1 in 6 jail releases</a:t>
            </a:r>
            <a:r>
              <a:rPr lang="en-US" sz="2600">
                <a:solidFill>
                  <a:srgbClr val="FFFFFF"/>
                </a:solidFill>
                <a:latin typeface="Garet"/>
              </a:rPr>
              <a:t> in the United States are women.</a:t>
            </a:r>
          </a:p>
        </p:txBody>
      </p:sp>
      <p:sp>
        <p:nvSpPr>
          <p:cNvPr name="TextBox 11" id="11"/>
          <p:cNvSpPr txBox="true"/>
          <p:nvPr/>
        </p:nvSpPr>
        <p:spPr>
          <a:xfrm rot="0">
            <a:off x="966219" y="942975"/>
            <a:ext cx="16569747" cy="689073"/>
          </a:xfrm>
          <a:prstGeom prst="rect">
            <a:avLst/>
          </a:prstGeom>
        </p:spPr>
        <p:txBody>
          <a:bodyPr anchor="t" rtlCol="false" tIns="0" lIns="0" bIns="0" rIns="0">
            <a:spAutoFit/>
          </a:bodyPr>
          <a:lstStyle/>
          <a:p>
            <a:pPr marL="0" indent="0" lvl="0">
              <a:lnSpc>
                <a:spcPts val="5594"/>
              </a:lnSpc>
            </a:pPr>
            <a:r>
              <a:rPr lang="en-US" sz="3996">
                <a:solidFill>
                  <a:srgbClr val="FFFFFF"/>
                </a:solidFill>
                <a:latin typeface="Hey Gotcha! Bold"/>
              </a:rPr>
              <a:t>WHERE ARE WOMEN INCARCERATED IN THE UNITED STATES?</a:t>
            </a:r>
          </a:p>
        </p:txBody>
      </p:sp>
      <p:sp>
        <p:nvSpPr>
          <p:cNvPr name="TextBox 12" id="12"/>
          <p:cNvSpPr txBox="true"/>
          <p:nvPr/>
        </p:nvSpPr>
        <p:spPr>
          <a:xfrm rot="0">
            <a:off x="6338672" y="1973588"/>
            <a:ext cx="130299"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16</a:t>
            </a:r>
          </a:p>
        </p:txBody>
      </p:sp>
      <p:sp>
        <p:nvSpPr>
          <p:cNvPr name="TextBox 13" id="13"/>
          <p:cNvSpPr txBox="true"/>
          <p:nvPr/>
        </p:nvSpPr>
        <p:spPr>
          <a:xfrm rot="0">
            <a:off x="12074146" y="1917073"/>
            <a:ext cx="118244"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17</a:t>
            </a:r>
          </a:p>
        </p:txBody>
      </p:sp>
      <p:sp>
        <p:nvSpPr>
          <p:cNvPr name="TextBox 14" id="14"/>
          <p:cNvSpPr txBox="true"/>
          <p:nvPr/>
        </p:nvSpPr>
        <p:spPr>
          <a:xfrm rot="0">
            <a:off x="13151670" y="8935241"/>
            <a:ext cx="153665"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45</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EF4036">
                <a:alpha val="100000"/>
              </a:srgbClr>
            </a:gs>
          </a:gsLst>
          <a:lin ang="54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graphicFrame>
        <p:nvGraphicFramePr>
          <p:cNvPr name="Table 5" id="5"/>
          <p:cNvGraphicFramePr>
            <a:graphicFrameLocks noGrp="true"/>
          </p:cNvGraphicFramePr>
          <p:nvPr/>
        </p:nvGraphicFramePr>
        <p:xfrm>
          <a:off x="1321616" y="1256171"/>
          <a:ext cx="15644768" cy="7510734"/>
        </p:xfrm>
        <a:graphic>
          <a:graphicData uri="http://schemas.openxmlformats.org/drawingml/2006/table">
            <a:tbl>
              <a:tblPr/>
              <a:tblGrid>
                <a:gridCol w="2751328"/>
                <a:gridCol w="6248352"/>
                <a:gridCol w="6645088"/>
              </a:tblGrid>
              <a:tr h="1139254">
                <a:tc>
                  <a:txBody>
                    <a:bodyPr anchor="t" rtlCol="false"/>
                    <a:lstStyle/>
                    <a:p>
                      <a:pPr algn="ctr">
                        <a:lnSpc>
                          <a:spcPts val="5599"/>
                        </a:lnSpc>
                        <a:defRPr/>
                      </a:pPr>
                      <a:r>
                        <a:rPr lang="en-US" sz="3999">
                          <a:solidFill>
                            <a:srgbClr val="FFFFFF"/>
                          </a:solidFill>
                          <a:latin typeface="Hey Gotcha!"/>
                        </a:rPr>
                        <a:t>PRISON type</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191040"/>
                    </a:solidFill>
                  </a:tcPr>
                </a:tc>
                <a:tc>
                  <a:txBody>
                    <a:bodyPr anchor="t" rtlCol="false"/>
                    <a:lstStyle/>
                    <a:p>
                      <a:pPr algn="ctr">
                        <a:lnSpc>
                          <a:spcPts val="5599"/>
                        </a:lnSpc>
                        <a:defRPr/>
                      </a:pPr>
                      <a:r>
                        <a:rPr lang="en-US" sz="3999">
                          <a:solidFill>
                            <a:srgbClr val="FFFFFF"/>
                          </a:solidFill>
                          <a:latin typeface="Hey Gotcha!"/>
                        </a:rPr>
                        <a:t>State Prison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191040"/>
                    </a:solidFill>
                  </a:tcPr>
                </a:tc>
                <a:tc>
                  <a:txBody>
                    <a:bodyPr anchor="t" rtlCol="false"/>
                    <a:lstStyle/>
                    <a:p>
                      <a:pPr algn="ctr">
                        <a:lnSpc>
                          <a:spcPts val="5599"/>
                        </a:lnSpc>
                        <a:defRPr/>
                      </a:pPr>
                      <a:r>
                        <a:rPr lang="en-US" sz="3999">
                          <a:solidFill>
                            <a:srgbClr val="FFFFFF"/>
                          </a:solidFill>
                          <a:latin typeface="Hey Gotcha!"/>
                        </a:rPr>
                        <a:t>Federal Prison</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191040"/>
                    </a:solidFill>
                  </a:tcPr>
                </a:tc>
              </a:tr>
              <a:tr h="3528495">
                <a:tc>
                  <a:txBody>
                    <a:bodyPr anchor="t" rtlCol="false"/>
                    <a:lstStyle/>
                    <a:p>
                      <a:pPr algn="ctr">
                        <a:lnSpc>
                          <a:spcPts val="3640"/>
                        </a:lnSpc>
                        <a:defRPr/>
                      </a:pPr>
                      <a:endParaRPr lang="en-US" sz="1100"/>
                    </a:p>
                    <a:p>
                      <a:pPr algn="ctr">
                        <a:lnSpc>
                          <a:spcPts val="3360"/>
                        </a:lnSpc>
                      </a:pPr>
                      <a:r>
                        <a:rPr lang="en-US" sz="2400">
                          <a:solidFill>
                            <a:srgbClr val="000000"/>
                          </a:solidFill>
                          <a:latin typeface="Garet Bold"/>
                        </a:rPr>
                        <a:t>Institutional facilities governed by:</a:t>
                      </a: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FAFCFF"/>
                    </a:solidFill>
                  </a:tcPr>
                </a:tc>
                <a:tc>
                  <a:txBody>
                    <a:bodyPr anchor="t" rtlCol="false"/>
                    <a:lstStyle/>
                    <a:p>
                      <a:pPr algn="ctr">
                        <a:lnSpc>
                          <a:spcPts val="4200"/>
                        </a:lnSpc>
                        <a:defRPr/>
                      </a:pPr>
                      <a:r>
                        <a:rPr lang="en-US" sz="3000">
                          <a:solidFill>
                            <a:srgbClr val="FFFFFF"/>
                          </a:solidFill>
                          <a:latin typeface="Garet Bold"/>
                        </a:rPr>
                        <a:t>State Government</a:t>
                      </a:r>
                      <a:endParaRPr lang="en-US" sz="1100"/>
                    </a:p>
                    <a:p>
                      <a:pPr algn="ctr">
                        <a:lnSpc>
                          <a:spcPts val="3499"/>
                        </a:lnSpc>
                      </a:pPr>
                      <a:r>
                        <a:rPr lang="en-US" sz="2499">
                          <a:solidFill>
                            <a:srgbClr val="FFFFFF"/>
                          </a:solidFill>
                          <a:latin typeface="Garet"/>
                        </a:rPr>
                        <a:t>Decisions made at the state level impact people solely in that state. For example, California, Louisiana, or Texas.</a:t>
                      </a: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4200"/>
                        </a:lnSpc>
                        <a:defRPr/>
                      </a:pPr>
                      <a:r>
                        <a:rPr lang="en-US" sz="3000">
                          <a:solidFill>
                            <a:srgbClr val="FFFFFF"/>
                          </a:solidFill>
                          <a:latin typeface="Garet Bold"/>
                        </a:rPr>
                        <a:t>Federal Government</a:t>
                      </a:r>
                      <a:endParaRPr lang="en-US" sz="1100"/>
                    </a:p>
                    <a:p>
                      <a:pPr algn="ctr">
                        <a:lnSpc>
                          <a:spcPts val="3500"/>
                        </a:lnSpc>
                      </a:pPr>
                      <a:r>
                        <a:rPr lang="en-US" sz="2500">
                          <a:solidFill>
                            <a:srgbClr val="FFFFFF"/>
                          </a:solidFill>
                          <a:latin typeface="Garet"/>
                        </a:rPr>
                        <a:t>The highest level of national governance in the United States. Decisions made at the federal level impact people in the entire country, not just people of the individual state.</a:t>
                      </a:r>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161191">
                <a:tc>
                  <a:txBody>
                    <a:bodyPr anchor="t" rtlCol="false"/>
                    <a:lstStyle/>
                    <a:p>
                      <a:pPr algn="ctr">
                        <a:lnSpc>
                          <a:spcPts val="3360"/>
                        </a:lnSpc>
                        <a:defRPr/>
                      </a:pPr>
                      <a:r>
                        <a:rPr lang="en-US" sz="2400">
                          <a:solidFill>
                            <a:srgbClr val="000000"/>
                          </a:solidFill>
                          <a:latin typeface="Garet Bold"/>
                        </a:rPr>
                        <a:t>Convicted of:</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FAFCFF"/>
                    </a:solidFill>
                  </a:tcPr>
                </a:tc>
                <a:tc>
                  <a:txBody>
                    <a:bodyPr anchor="t" rtlCol="false"/>
                    <a:lstStyle/>
                    <a:p>
                      <a:pPr algn="ctr">
                        <a:lnSpc>
                          <a:spcPts val="3919"/>
                        </a:lnSpc>
                        <a:defRPr/>
                      </a:pPr>
                      <a:r>
                        <a:rPr lang="en-US" sz="2799">
                          <a:solidFill>
                            <a:srgbClr val="FFFFFF"/>
                          </a:solidFill>
                          <a:latin typeface="Garet"/>
                        </a:rPr>
                        <a:t>Violating a </a:t>
                      </a:r>
                      <a:r>
                        <a:rPr lang="en-US" sz="2799">
                          <a:solidFill>
                            <a:srgbClr val="FFFFFF"/>
                          </a:solidFill>
                          <a:latin typeface="Garet Bold"/>
                        </a:rPr>
                        <a:t>state law</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919"/>
                        </a:lnSpc>
                        <a:defRPr/>
                      </a:pPr>
                      <a:r>
                        <a:rPr lang="en-US" sz="2799">
                          <a:solidFill>
                            <a:srgbClr val="FFFFFF"/>
                          </a:solidFill>
                          <a:latin typeface="Garet"/>
                        </a:rPr>
                        <a:t>Violating a </a:t>
                      </a:r>
                      <a:r>
                        <a:rPr lang="en-US" sz="2799">
                          <a:solidFill>
                            <a:srgbClr val="FFFFFF"/>
                          </a:solidFill>
                          <a:latin typeface="Garet Bold"/>
                        </a:rPr>
                        <a:t>federal law</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r h="1681794">
                <a:tc>
                  <a:txBody>
                    <a:bodyPr anchor="t" rtlCol="false"/>
                    <a:lstStyle/>
                    <a:p>
                      <a:pPr algn="ctr">
                        <a:lnSpc>
                          <a:spcPts val="3360"/>
                        </a:lnSpc>
                        <a:defRPr/>
                      </a:pPr>
                      <a:r>
                        <a:rPr lang="en-US" sz="2400">
                          <a:solidFill>
                            <a:srgbClr val="000000"/>
                          </a:solidFill>
                          <a:latin typeface="Garet Bold"/>
                        </a:rPr>
                        <a:t>Typical Sentences: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solidFill>
                      <a:srgbClr val="FAFCFF"/>
                    </a:solidFill>
                  </a:tcPr>
                </a:tc>
                <a:tc>
                  <a:txBody>
                    <a:bodyPr anchor="t" rtlCol="false"/>
                    <a:lstStyle/>
                    <a:p>
                      <a:pPr algn="ctr">
                        <a:lnSpc>
                          <a:spcPts val="3919"/>
                        </a:lnSpc>
                        <a:defRPr/>
                      </a:pPr>
                      <a:r>
                        <a:rPr lang="en-US" sz="2799">
                          <a:solidFill>
                            <a:srgbClr val="FFFFFF"/>
                          </a:solidFill>
                          <a:latin typeface="Garet"/>
                        </a:rPr>
                        <a:t>Typically for serving longer sentences, </a:t>
                      </a:r>
                      <a:r>
                        <a:rPr lang="en-US" sz="2799">
                          <a:solidFill>
                            <a:srgbClr val="FFFFFF"/>
                          </a:solidFill>
                          <a:latin typeface="Garet Bold"/>
                        </a:rPr>
                        <a:t>usually 1+ years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c>
                  <a:txBody>
                    <a:bodyPr anchor="t" rtlCol="false"/>
                    <a:lstStyle/>
                    <a:p>
                      <a:pPr algn="ctr">
                        <a:lnSpc>
                          <a:spcPts val="3919"/>
                        </a:lnSpc>
                        <a:defRPr/>
                      </a:pPr>
                      <a:r>
                        <a:rPr lang="en-US" sz="2799">
                          <a:solidFill>
                            <a:srgbClr val="FFFFFF"/>
                          </a:solidFill>
                          <a:latin typeface="Garet"/>
                        </a:rPr>
                        <a:t>Typically for serving longer sentences, </a:t>
                      </a:r>
                      <a:r>
                        <a:rPr lang="en-US" sz="2799">
                          <a:solidFill>
                            <a:srgbClr val="FFFFFF"/>
                          </a:solidFill>
                          <a:latin typeface="Garet Bold"/>
                        </a:rPr>
                        <a:t>usually 1+ years</a:t>
                      </a:r>
                      <a:endParaRPr lang="en-US" sz="1100"/>
                    </a:p>
                  </a:txBody>
                  <a:tcPr marL="190500" marR="190500" marT="190500" marB="190500" anchor="ctr">
                    <a:lnL cmpd="sng" algn="ctr" cap="flat" w="38100">
                      <a:solidFill>
                        <a:srgbClr val="000000"/>
                      </a:solidFill>
                      <a:prstDash val="solid"/>
                      <a:round/>
                      <a:headEnd type="none" w="med" len="med"/>
                      <a:tailEnd type="none" w="med" len="med"/>
                    </a:lnL>
                    <a:lnR cmpd="sng" algn="ctr" cap="flat" w="38100">
                      <a:solidFill>
                        <a:srgbClr val="000000"/>
                      </a:solidFill>
                      <a:prstDash val="solid"/>
                      <a:round/>
                      <a:headEnd type="none" w="med" len="med"/>
                      <a:tailEnd type="none" w="med" len="med"/>
                    </a:lnR>
                    <a:lnT cmpd="sng" algn="ctr" cap="flat" w="38100">
                      <a:solidFill>
                        <a:srgbClr val="000000"/>
                      </a:solidFill>
                      <a:prstDash val="solid"/>
                      <a:round/>
                      <a:headEnd type="none" w="med" len="med"/>
                      <a:tailEnd type="none" w="med" len="med"/>
                    </a:lnT>
                    <a:lnB cmpd="sng" algn="ctr" cap="flat" w="38100">
                      <a:solidFill>
                        <a:srgbClr val="000000"/>
                      </a:solidFill>
                      <a:prstDash val="solid"/>
                      <a:round/>
                      <a:headEnd type="none" w="med" len="med"/>
                      <a:tailEnd type="none" w="med" len="med"/>
                    </a:lnB>
                  </a:tcPr>
                </a:tc>
              </a:tr>
            </a:tbl>
          </a:graphicData>
        </a:graphic>
      </p:graphicFrame>
      <p:sp>
        <p:nvSpPr>
          <p:cNvPr name="TextBox 6" id="6"/>
          <p:cNvSpPr txBox="true"/>
          <p:nvPr/>
        </p:nvSpPr>
        <p:spPr>
          <a:xfrm rot="0">
            <a:off x="16662538" y="923725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18</a:t>
            </a:r>
          </a:p>
        </p:txBody>
      </p:sp>
      <p:sp>
        <p:nvSpPr>
          <p:cNvPr name="TextBox 7" id="7"/>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1:  Period Poverty and Correctional Facilities</a:t>
            </a:r>
          </a:p>
        </p:txBody>
      </p:sp>
      <p:sp>
        <p:nvSpPr>
          <p:cNvPr name="Freeform 8" id="8"/>
          <p:cNvSpPr/>
          <p:nvPr/>
        </p:nvSpPr>
        <p:spPr>
          <a:xfrm flipH="false" flipV="false" rot="0">
            <a:off x="2490103" y="2641091"/>
            <a:ext cx="541521" cy="825175"/>
          </a:xfrm>
          <a:custGeom>
            <a:avLst/>
            <a:gdLst/>
            <a:ahLst/>
            <a:cxnLst/>
            <a:rect r="r" b="b" t="t" l="l"/>
            <a:pathLst>
              <a:path h="825175" w="541521">
                <a:moveTo>
                  <a:pt x="0" y="0"/>
                </a:moveTo>
                <a:lnTo>
                  <a:pt x="541521" y="0"/>
                </a:lnTo>
                <a:lnTo>
                  <a:pt x="541521" y="825175"/>
                </a:lnTo>
                <a:lnTo>
                  <a:pt x="0" y="8251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7044672" y="1154571"/>
            <a:ext cx="118244"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17</a:t>
            </a:r>
          </a:p>
        </p:txBody>
      </p:sp>
      <p:sp>
        <p:nvSpPr>
          <p:cNvPr name="TextBox 10" id="10"/>
          <p:cNvSpPr txBox="true"/>
          <p:nvPr/>
        </p:nvSpPr>
        <p:spPr>
          <a:xfrm rot="0">
            <a:off x="3626301" y="9122952"/>
            <a:ext cx="13036237" cy="481329"/>
          </a:xfrm>
          <a:prstGeom prst="rect">
            <a:avLst/>
          </a:prstGeom>
        </p:spPr>
        <p:txBody>
          <a:bodyPr anchor="t" rtlCol="false" tIns="0" lIns="0" bIns="0" rIns="0">
            <a:spAutoFit/>
          </a:bodyPr>
          <a:lstStyle/>
          <a:p>
            <a:pPr>
              <a:lnSpc>
                <a:spcPts val="3920"/>
              </a:lnSpc>
            </a:pPr>
            <a:r>
              <a:rPr lang="en-US" sz="2800">
                <a:solidFill>
                  <a:srgbClr val="FFFFFF"/>
                </a:solidFill>
                <a:latin typeface="Garet Bold"/>
              </a:rPr>
              <a:t>About</a:t>
            </a:r>
            <a:r>
              <a:rPr lang="en-US" sz="2800">
                <a:solidFill>
                  <a:srgbClr val="FFFFFF"/>
                </a:solidFill>
                <a:latin typeface="Garet Bold"/>
              </a:rPr>
              <a:t> 1 in 8 individuals </a:t>
            </a:r>
            <a:r>
              <a:rPr lang="en-US" sz="2800">
                <a:solidFill>
                  <a:srgbClr val="FFFFFF"/>
                </a:solidFill>
                <a:latin typeface="Garet"/>
              </a:rPr>
              <a:t>released from U.S. State prisons </a:t>
            </a:r>
            <a:r>
              <a:rPr lang="en-US" sz="2800">
                <a:solidFill>
                  <a:srgbClr val="FFFFFF"/>
                </a:solidFill>
                <a:latin typeface="Garet"/>
              </a:rPr>
              <a:t>are women.</a:t>
            </a:r>
          </a:p>
        </p:txBody>
      </p:sp>
      <p:sp>
        <p:nvSpPr>
          <p:cNvPr name="TextBox 11" id="11"/>
          <p:cNvSpPr txBox="true"/>
          <p:nvPr/>
        </p:nvSpPr>
        <p:spPr>
          <a:xfrm rot="0">
            <a:off x="15979626" y="9156700"/>
            <a:ext cx="153665"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45</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EF4036">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5877089" y="1153384"/>
            <a:ext cx="11382211" cy="8536659"/>
          </a:xfrm>
          <a:custGeom>
            <a:avLst/>
            <a:gdLst/>
            <a:ahLst/>
            <a:cxnLst/>
            <a:rect r="r" b="b" t="t" l="l"/>
            <a:pathLst>
              <a:path h="8536659" w="11382211">
                <a:moveTo>
                  <a:pt x="0" y="0"/>
                </a:moveTo>
                <a:lnTo>
                  <a:pt x="11382211" y="0"/>
                </a:lnTo>
                <a:lnTo>
                  <a:pt x="11382211" y="8536658"/>
                </a:lnTo>
                <a:lnTo>
                  <a:pt x="0" y="8536658"/>
                </a:lnTo>
                <a:lnTo>
                  <a:pt x="0" y="0"/>
                </a:lnTo>
                <a:close/>
              </a:path>
            </a:pathLst>
          </a:custGeom>
          <a:blipFill>
            <a:blip r:embed="rId2"/>
            <a:stretch>
              <a:fillRect l="0" t="0" r="0" b="0"/>
            </a:stretch>
          </a:blipFill>
        </p:spPr>
      </p:sp>
      <p:sp>
        <p:nvSpPr>
          <p:cNvPr name="TextBox 3" id="3"/>
          <p:cNvSpPr txBox="true"/>
          <p:nvPr/>
        </p:nvSpPr>
        <p:spPr>
          <a:xfrm rot="0">
            <a:off x="873920" y="1338004"/>
            <a:ext cx="4519518" cy="7699258"/>
          </a:xfrm>
          <a:prstGeom prst="rect">
            <a:avLst/>
          </a:prstGeom>
        </p:spPr>
        <p:txBody>
          <a:bodyPr anchor="t" rtlCol="false" tIns="0" lIns="0" bIns="0" rIns="0">
            <a:spAutoFit/>
          </a:bodyPr>
          <a:lstStyle/>
          <a:p>
            <a:pPr algn="r">
              <a:lnSpc>
                <a:spcPts val="7986"/>
              </a:lnSpc>
            </a:pPr>
            <a:r>
              <a:rPr lang="en-US" sz="5704">
                <a:solidFill>
                  <a:srgbClr val="FFFFFF"/>
                </a:solidFill>
                <a:latin typeface="Hey Gotcha!"/>
              </a:rPr>
              <a:t>THERE ARE ABOUT </a:t>
            </a:r>
            <a:r>
              <a:rPr lang="en-US" sz="5704">
                <a:solidFill>
                  <a:srgbClr val="190F3F"/>
                </a:solidFill>
                <a:latin typeface="Hey Gotcha!"/>
              </a:rPr>
              <a:t>173,000 WOMEN</a:t>
            </a:r>
            <a:r>
              <a:rPr lang="en-US" sz="5704">
                <a:solidFill>
                  <a:srgbClr val="FFFFFF"/>
                </a:solidFill>
                <a:latin typeface="Hey Gotcha!"/>
              </a:rPr>
              <a:t> INCARCERATED IN THE UNITED STATES </a:t>
            </a:r>
          </a:p>
          <a:p>
            <a:pPr algn="r">
              <a:lnSpc>
                <a:spcPts val="7006"/>
              </a:lnSpc>
            </a:pPr>
            <a:r>
              <a:rPr lang="en-US" sz="5004">
                <a:solidFill>
                  <a:srgbClr val="FFFFFF"/>
                </a:solidFill>
                <a:latin typeface="Hey Gotcha!"/>
              </a:rPr>
              <a:t>RIGHT NOW. </a:t>
            </a:r>
          </a:p>
          <a:p>
            <a:pPr algn="r">
              <a:lnSpc>
                <a:spcPts val="3329"/>
              </a:lnSpc>
            </a:pPr>
          </a:p>
          <a:p>
            <a:pPr algn="r" marL="0" indent="0" lvl="0">
              <a:lnSpc>
                <a:spcPts val="5326"/>
              </a:lnSpc>
            </a:pPr>
            <a:r>
              <a:rPr lang="en-US" sz="3804">
                <a:solidFill>
                  <a:srgbClr val="FFFFFF"/>
                </a:solidFill>
                <a:latin typeface="Hey Gotcha!"/>
              </a:rPr>
              <a:t>WHY AND WHERE ARE THEY INCARCERATED?</a:t>
            </a:r>
          </a:p>
        </p:txBody>
      </p:sp>
      <p:sp>
        <p:nvSpPr>
          <p:cNvPr name="TextBox 4" id="4"/>
          <p:cNvSpPr txBox="true"/>
          <p:nvPr/>
        </p:nvSpPr>
        <p:spPr>
          <a:xfrm rot="0">
            <a:off x="617615" y="9275612"/>
            <a:ext cx="5032127" cy="414430"/>
          </a:xfrm>
          <a:prstGeom prst="rect">
            <a:avLst/>
          </a:prstGeom>
        </p:spPr>
        <p:txBody>
          <a:bodyPr anchor="t" rtlCol="false" tIns="0" lIns="0" bIns="0" rIns="0">
            <a:spAutoFit/>
          </a:bodyPr>
          <a:lstStyle/>
          <a:p>
            <a:pPr algn="r">
              <a:lnSpc>
                <a:spcPts val="1680"/>
              </a:lnSpc>
            </a:pPr>
            <a:r>
              <a:rPr lang="en-US" sz="1245">
                <a:solidFill>
                  <a:srgbClr val="FFFFFF"/>
                </a:solidFill>
                <a:latin typeface="Garet Italics"/>
              </a:rPr>
              <a:t>Image Source:</a:t>
            </a:r>
          </a:p>
          <a:p>
            <a:pPr algn="r" marL="0" indent="0" lvl="0">
              <a:lnSpc>
                <a:spcPts val="1680"/>
              </a:lnSpc>
            </a:pPr>
            <a:r>
              <a:rPr lang="en-US" sz="1245">
                <a:solidFill>
                  <a:srgbClr val="FFFFFF"/>
                </a:solidFill>
                <a:latin typeface="Garet Italics"/>
              </a:rPr>
              <a:t> Prison Policy Initiative, 2023 </a:t>
            </a:r>
          </a:p>
        </p:txBody>
      </p:sp>
      <p:sp>
        <p:nvSpPr>
          <p:cNvPr name="Freeform 5" id="5"/>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3"/>
            <a:stretch>
              <a:fillRect l="0" t="0" r="0" b="0"/>
            </a:stretch>
          </a:blipFill>
        </p:spPr>
      </p:sp>
      <p:sp>
        <p:nvSpPr>
          <p:cNvPr name="Freeform 6" id="6"/>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4"/>
            <a:stretch>
              <a:fillRect l="0" t="0" r="0" b="-43916"/>
            </a:stretch>
          </a:blipFill>
        </p:spPr>
      </p:sp>
      <p:sp>
        <p:nvSpPr>
          <p:cNvPr name="AutoShape 7" id="7"/>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8" id="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1:  Period Poverty and U.S. Correctional Facilities</a:t>
            </a:r>
          </a:p>
        </p:txBody>
      </p:sp>
      <p:sp>
        <p:nvSpPr>
          <p:cNvPr name="TextBox 9" id="9"/>
          <p:cNvSpPr txBox="true"/>
          <p:nvPr/>
        </p:nvSpPr>
        <p:spPr>
          <a:xfrm rot="0">
            <a:off x="5330706" y="6494933"/>
            <a:ext cx="125462"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15</a:t>
            </a:r>
          </a:p>
        </p:txBody>
      </p:sp>
      <p:sp>
        <p:nvSpPr>
          <p:cNvPr name="Freeform 10" id="10"/>
          <p:cNvSpPr/>
          <p:nvPr/>
        </p:nvSpPr>
        <p:spPr>
          <a:xfrm flipH="false" flipV="false" rot="-781843">
            <a:off x="5496505" y="8130635"/>
            <a:ext cx="880121" cy="248634"/>
          </a:xfrm>
          <a:custGeom>
            <a:avLst/>
            <a:gdLst/>
            <a:ahLst/>
            <a:cxnLst/>
            <a:rect r="r" b="b" t="t" l="l"/>
            <a:pathLst>
              <a:path h="248634" w="880121">
                <a:moveTo>
                  <a:pt x="0" y="0"/>
                </a:moveTo>
                <a:lnTo>
                  <a:pt x="880121" y="0"/>
                </a:lnTo>
                <a:lnTo>
                  <a:pt x="880121" y="248634"/>
                </a:lnTo>
                <a:lnTo>
                  <a:pt x="0" y="2486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17259300" y="9311581"/>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19</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EF4036">
                <a:alpha val="100000"/>
              </a:srgbClr>
            </a:gs>
          </a:gsLst>
          <a:lin ang="2700000"/>
        </a:gradFill>
      </p:bgPr>
    </p:bg>
    <p:spTree>
      <p:nvGrpSpPr>
        <p:cNvPr id="1" name=""/>
        <p:cNvGrpSpPr/>
        <p:nvPr/>
      </p:nvGrpSpPr>
      <p:grpSpPr>
        <a:xfrm>
          <a:off x="0" y="0"/>
          <a:ext cx="0" cy="0"/>
          <a:chOff x="0" y="0"/>
          <a:chExt cx="0" cy="0"/>
        </a:xfrm>
      </p:grpSpPr>
      <p:sp>
        <p:nvSpPr>
          <p:cNvPr name="TextBox 2" id="2"/>
          <p:cNvSpPr txBox="true"/>
          <p:nvPr/>
        </p:nvSpPr>
        <p:spPr>
          <a:xfrm rot="0">
            <a:off x="1028700" y="3164286"/>
            <a:ext cx="15910503" cy="3196997"/>
          </a:xfrm>
          <a:prstGeom prst="rect">
            <a:avLst/>
          </a:prstGeom>
        </p:spPr>
        <p:txBody>
          <a:bodyPr anchor="t" rtlCol="false" tIns="0" lIns="0" bIns="0" rIns="0">
            <a:spAutoFit/>
          </a:bodyPr>
          <a:lstStyle/>
          <a:p>
            <a:pPr>
              <a:lnSpc>
                <a:spcPts val="4248"/>
              </a:lnSpc>
            </a:pPr>
            <a:r>
              <a:rPr lang="en-US" sz="3267">
                <a:solidFill>
                  <a:srgbClr val="FFFFFF"/>
                </a:solidFill>
                <a:latin typeface="Garet"/>
              </a:rPr>
              <a:t>PERIOD. annually distributes millions of menstrual products to grassroots organizations serving their communities in need, authors stigma-busting menstrual health curriculum, and equips young leaders to advocate for menstrual equity policies such as the repeal of the tampon tax and mandating period products in public places.</a:t>
            </a:r>
          </a:p>
          <a:p>
            <a:pPr marL="0" indent="0" lvl="0">
              <a:lnSpc>
                <a:spcPts val="4248"/>
              </a:lnSpc>
            </a:pPr>
          </a:p>
        </p:txBody>
      </p:sp>
      <p:sp>
        <p:nvSpPr>
          <p:cNvPr name="Freeform 3" id="3"/>
          <p:cNvSpPr/>
          <p:nvPr/>
        </p:nvSpPr>
        <p:spPr>
          <a:xfrm flipH="false" flipV="false" rot="0">
            <a:off x="727760" y="-1108235"/>
            <a:ext cx="5750608" cy="5750608"/>
          </a:xfrm>
          <a:custGeom>
            <a:avLst/>
            <a:gdLst/>
            <a:ahLst/>
            <a:cxnLst/>
            <a:rect r="r" b="b" t="t" l="l"/>
            <a:pathLst>
              <a:path h="5750608" w="5750608">
                <a:moveTo>
                  <a:pt x="0" y="0"/>
                </a:moveTo>
                <a:lnTo>
                  <a:pt x="5750607" y="0"/>
                </a:lnTo>
                <a:lnTo>
                  <a:pt x="5750607" y="5750608"/>
                </a:lnTo>
                <a:lnTo>
                  <a:pt x="0" y="5750608"/>
                </a:lnTo>
                <a:lnTo>
                  <a:pt x="0" y="0"/>
                </a:lnTo>
                <a:close/>
              </a:path>
            </a:pathLst>
          </a:custGeom>
          <a:blipFill>
            <a:blip r:embed="rId2"/>
            <a:stretch>
              <a:fillRect l="0" t="0" r="0" b="0"/>
            </a:stretch>
          </a:blipFill>
        </p:spPr>
      </p:sp>
      <p:sp>
        <p:nvSpPr>
          <p:cNvPr name="Freeform 4" id="4"/>
          <p:cNvSpPr/>
          <p:nvPr/>
        </p:nvSpPr>
        <p:spPr>
          <a:xfrm flipH="false" flipV="false" rot="0">
            <a:off x="-157951" y="6768075"/>
            <a:ext cx="18445951" cy="4124205"/>
          </a:xfrm>
          <a:custGeom>
            <a:avLst/>
            <a:gdLst/>
            <a:ahLst/>
            <a:cxnLst/>
            <a:rect r="r" b="b" t="t" l="l"/>
            <a:pathLst>
              <a:path h="4124205" w="18445951">
                <a:moveTo>
                  <a:pt x="0" y="0"/>
                </a:moveTo>
                <a:lnTo>
                  <a:pt x="18445951" y="0"/>
                </a:lnTo>
                <a:lnTo>
                  <a:pt x="18445951" y="4124204"/>
                </a:lnTo>
                <a:lnTo>
                  <a:pt x="0" y="4124204"/>
                </a:lnTo>
                <a:lnTo>
                  <a:pt x="0" y="0"/>
                </a:lnTo>
                <a:close/>
              </a:path>
            </a:pathLst>
          </a:custGeom>
          <a:blipFill>
            <a:blip r:embed="rId3"/>
            <a:stretch>
              <a:fillRect l="0" t="-123630" r="0" b="0"/>
            </a:stretch>
          </a:blipFill>
        </p:spPr>
      </p:sp>
      <p:sp>
        <p:nvSpPr>
          <p:cNvPr name="TextBox 5" id="5"/>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2</a:t>
            </a:r>
          </a:p>
        </p:txBody>
      </p:sp>
      <p:sp>
        <p:nvSpPr>
          <p:cNvPr name="TextBox 6" id="6"/>
          <p:cNvSpPr txBox="true"/>
          <p:nvPr/>
        </p:nvSpPr>
        <p:spPr>
          <a:xfrm rot="0">
            <a:off x="7080576" y="752320"/>
            <a:ext cx="10517870" cy="2607620"/>
          </a:xfrm>
          <a:prstGeom prst="rect">
            <a:avLst/>
          </a:prstGeom>
        </p:spPr>
        <p:txBody>
          <a:bodyPr anchor="t" rtlCol="false" tIns="0" lIns="0" bIns="0" rIns="0">
            <a:spAutoFit/>
          </a:bodyPr>
          <a:lstStyle/>
          <a:p>
            <a:pPr algn="ctr">
              <a:lnSpc>
                <a:spcPts val="4128"/>
              </a:lnSpc>
            </a:pPr>
            <a:r>
              <a:rPr lang="en-US" sz="3175">
                <a:solidFill>
                  <a:srgbClr val="FFFFFF"/>
                </a:solidFill>
                <a:latin typeface="Garet Bold"/>
              </a:rPr>
              <a:t>PERIOD. is a global youth-fueled nonprofit with over 400 youth led chapters working to eradicate period poverty and stigma through service, education, and advocacy. </a:t>
            </a:r>
          </a:p>
          <a:p>
            <a:pPr algn="ctr" marL="0" indent="0" lvl="0">
              <a:lnSpc>
                <a:spcPts val="4128"/>
              </a:lnSpc>
            </a:pPr>
          </a:p>
        </p:txBody>
      </p:sp>
      <p:sp>
        <p:nvSpPr>
          <p:cNvPr name="TextBox 7" id="7"/>
          <p:cNvSpPr txBox="true"/>
          <p:nvPr/>
        </p:nvSpPr>
        <p:spPr>
          <a:xfrm rot="0">
            <a:off x="1028700" y="6099980"/>
            <a:ext cx="14059893" cy="494030"/>
          </a:xfrm>
          <a:prstGeom prst="rect">
            <a:avLst/>
          </a:prstGeom>
        </p:spPr>
        <p:txBody>
          <a:bodyPr anchor="t" rtlCol="false" tIns="0" lIns="0" bIns="0" rIns="0">
            <a:spAutoFit/>
          </a:bodyPr>
          <a:lstStyle/>
          <a:p>
            <a:pPr marL="0" indent="0" lvl="0">
              <a:lnSpc>
                <a:spcPts val="4029"/>
              </a:lnSpc>
            </a:pPr>
            <a:r>
              <a:rPr lang="en-US" sz="3099" u="sng">
                <a:solidFill>
                  <a:srgbClr val="FFFFFF"/>
                </a:solidFill>
                <a:latin typeface="Garet Bold"/>
                <a:hlinkClick r:id="rId4" tooltip="http://period.org"/>
              </a:rPr>
              <a:t>www.period.org</a:t>
            </a:r>
            <a:r>
              <a:rPr lang="en-US" sz="3099">
                <a:solidFill>
                  <a:srgbClr val="FFFFFF"/>
                </a:solidFill>
                <a:latin typeface="Garet Bold"/>
              </a:rPr>
              <a:t> | @periodmovement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EF403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7772828" y="3416192"/>
            <a:ext cx="1811749" cy="3001391"/>
          </a:xfrm>
          <a:custGeom>
            <a:avLst/>
            <a:gdLst/>
            <a:ahLst/>
            <a:cxnLst/>
            <a:rect r="r" b="b" t="t" l="l"/>
            <a:pathLst>
              <a:path h="3001391" w="1811749">
                <a:moveTo>
                  <a:pt x="0" y="0"/>
                </a:moveTo>
                <a:lnTo>
                  <a:pt x="1811749" y="0"/>
                </a:lnTo>
                <a:lnTo>
                  <a:pt x="1811749" y="3001391"/>
                </a:lnTo>
                <a:lnTo>
                  <a:pt x="0" y="30013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946747" y="828675"/>
            <a:ext cx="10394505" cy="1717676"/>
          </a:xfrm>
          <a:prstGeom prst="rect">
            <a:avLst/>
          </a:prstGeom>
        </p:spPr>
        <p:txBody>
          <a:bodyPr anchor="t" rtlCol="false" tIns="0" lIns="0" bIns="0" rIns="0">
            <a:spAutoFit/>
          </a:bodyPr>
          <a:lstStyle/>
          <a:p>
            <a:pPr algn="ctr">
              <a:lnSpc>
                <a:spcPts val="13999"/>
              </a:lnSpc>
              <a:spcBef>
                <a:spcPct val="0"/>
              </a:spcBef>
            </a:pPr>
            <a:r>
              <a:rPr lang="en-US" sz="9999" spc="199">
                <a:solidFill>
                  <a:srgbClr val="FFFFFF"/>
                </a:solidFill>
                <a:latin typeface="Hey Gotcha!"/>
              </a:rPr>
              <a:t>REFLECTION QUESTIONS</a:t>
            </a:r>
          </a:p>
        </p:txBody>
      </p:sp>
      <p:sp>
        <p:nvSpPr>
          <p:cNvPr name="TextBox 4" id="4"/>
          <p:cNvSpPr txBox="true"/>
          <p:nvPr/>
        </p:nvSpPr>
        <p:spPr>
          <a:xfrm rot="0">
            <a:off x="10384677" y="4515917"/>
            <a:ext cx="6280577" cy="3717608"/>
          </a:xfrm>
          <a:prstGeom prst="rect">
            <a:avLst/>
          </a:prstGeom>
        </p:spPr>
        <p:txBody>
          <a:bodyPr anchor="t" rtlCol="false" tIns="0" lIns="0" bIns="0" rIns="0">
            <a:spAutoFit/>
          </a:bodyPr>
          <a:lstStyle/>
          <a:p>
            <a:pPr>
              <a:lnSpc>
                <a:spcPts val="5880"/>
              </a:lnSpc>
              <a:spcBef>
                <a:spcPct val="0"/>
              </a:spcBef>
            </a:pPr>
            <a:r>
              <a:rPr lang="en-US" sz="4200">
                <a:solidFill>
                  <a:srgbClr val="FFFFFF"/>
                </a:solidFill>
                <a:latin typeface="Garet Bold"/>
              </a:rPr>
              <a:t> What are some differences between detention centers, local jails and prisons?</a:t>
            </a:r>
          </a:p>
        </p:txBody>
      </p:sp>
      <p:sp>
        <p:nvSpPr>
          <p:cNvPr name="Freeform 5" id="5"/>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6" id="6"/>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sp>
        <p:nvSpPr>
          <p:cNvPr name="TextBox 7" id="7"/>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20</a:t>
            </a:r>
          </a:p>
        </p:txBody>
      </p:sp>
      <p:sp>
        <p:nvSpPr>
          <p:cNvPr name="TextBox 8" id="8"/>
          <p:cNvSpPr txBox="true"/>
          <p:nvPr/>
        </p:nvSpPr>
        <p:spPr>
          <a:xfrm rot="0">
            <a:off x="1321616" y="3568546"/>
            <a:ext cx="5651113" cy="2969895"/>
          </a:xfrm>
          <a:prstGeom prst="rect">
            <a:avLst/>
          </a:prstGeom>
        </p:spPr>
        <p:txBody>
          <a:bodyPr anchor="t" rtlCol="false" tIns="0" lIns="0" bIns="0" rIns="0">
            <a:spAutoFit/>
          </a:bodyPr>
          <a:lstStyle/>
          <a:p>
            <a:pPr algn="r">
              <a:lnSpc>
                <a:spcPts val="5880"/>
              </a:lnSpc>
              <a:spcBef>
                <a:spcPct val="0"/>
              </a:spcBef>
            </a:pPr>
            <a:r>
              <a:rPr lang="en-US" sz="4200">
                <a:solidFill>
                  <a:srgbClr val="FFFFFF"/>
                </a:solidFill>
                <a:latin typeface="Garet Bold"/>
              </a:rPr>
              <a:t>What, if anything, stood out to you from our discussion so far? </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888018" y="3829225"/>
            <a:ext cx="15619456" cy="5162177"/>
          </a:xfrm>
          <a:prstGeom prst="rect">
            <a:avLst/>
          </a:prstGeom>
        </p:spPr>
        <p:txBody>
          <a:bodyPr anchor="t" rtlCol="false" tIns="0" lIns="0" bIns="0" rIns="0">
            <a:spAutoFit/>
          </a:bodyPr>
          <a:lstStyle/>
          <a:p>
            <a:pPr>
              <a:lnSpc>
                <a:spcPts val="13688"/>
              </a:lnSpc>
            </a:pPr>
            <a:r>
              <a:rPr lang="en-US" sz="10529" spc="210">
                <a:solidFill>
                  <a:srgbClr val="190F3F"/>
                </a:solidFill>
                <a:latin typeface="Hey Gotcha!"/>
              </a:rPr>
              <a:t>GEneral LIMITATIONS that impact incarcerated people who menstruate</a:t>
            </a:r>
          </a:p>
        </p:txBody>
      </p:sp>
      <p:sp>
        <p:nvSpPr>
          <p:cNvPr name="Freeform 3" id="3"/>
          <p:cNvSpPr/>
          <p:nvPr/>
        </p:nvSpPr>
        <p:spPr>
          <a:xfrm flipH="false" flipV="false" rot="-6559876">
            <a:off x="14705653" y="2063161"/>
            <a:ext cx="5513891" cy="5052729"/>
          </a:xfrm>
          <a:custGeom>
            <a:avLst/>
            <a:gdLst/>
            <a:ahLst/>
            <a:cxnLst/>
            <a:rect r="r" b="b" t="t" l="l"/>
            <a:pathLst>
              <a:path h="5052729" w="5513891">
                <a:moveTo>
                  <a:pt x="0" y="0"/>
                </a:moveTo>
                <a:lnTo>
                  <a:pt x="5513890" y="0"/>
                </a:lnTo>
                <a:lnTo>
                  <a:pt x="5513890" y="5052729"/>
                </a:lnTo>
                <a:lnTo>
                  <a:pt x="0" y="5052729"/>
                </a:lnTo>
                <a:lnTo>
                  <a:pt x="0" y="0"/>
                </a:lnTo>
                <a:close/>
              </a:path>
            </a:pathLst>
          </a:custGeom>
          <a:blipFill>
            <a:blip r:embed="rId2"/>
            <a:stretch>
              <a:fillRect l="0" t="0" r="0" b="0"/>
            </a:stretch>
          </a:blipFill>
        </p:spPr>
      </p:sp>
      <p:sp>
        <p:nvSpPr>
          <p:cNvPr name="Freeform 4" id="4"/>
          <p:cNvSpPr/>
          <p:nvPr/>
        </p:nvSpPr>
        <p:spPr>
          <a:xfrm flipH="false" flipV="false" rot="-5899484">
            <a:off x="15945946" y="732727"/>
            <a:ext cx="4591735" cy="4416414"/>
          </a:xfrm>
          <a:custGeom>
            <a:avLst/>
            <a:gdLst/>
            <a:ahLst/>
            <a:cxnLst/>
            <a:rect r="r" b="b" t="t" l="l"/>
            <a:pathLst>
              <a:path h="4416414" w="4591735">
                <a:moveTo>
                  <a:pt x="0" y="0"/>
                </a:moveTo>
                <a:lnTo>
                  <a:pt x="4591735" y="0"/>
                </a:lnTo>
                <a:lnTo>
                  <a:pt x="4591735" y="4416414"/>
                </a:lnTo>
                <a:lnTo>
                  <a:pt x="0" y="44164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21</a:t>
            </a:r>
          </a:p>
        </p:txBody>
      </p:sp>
      <p:sp>
        <p:nvSpPr>
          <p:cNvPr name="TextBox 6" id="6"/>
          <p:cNvSpPr txBox="true"/>
          <p:nvPr/>
        </p:nvSpPr>
        <p:spPr>
          <a:xfrm rot="0">
            <a:off x="888018" y="3102859"/>
            <a:ext cx="16051186" cy="593726"/>
          </a:xfrm>
          <a:prstGeom prst="rect">
            <a:avLst/>
          </a:prstGeom>
        </p:spPr>
        <p:txBody>
          <a:bodyPr anchor="t" rtlCol="false" tIns="0" lIns="0" bIns="0" rIns="0">
            <a:spAutoFit/>
          </a:bodyPr>
          <a:lstStyle/>
          <a:p>
            <a:pPr>
              <a:lnSpc>
                <a:spcPts val="4250"/>
              </a:lnSpc>
            </a:pPr>
            <a:r>
              <a:rPr lang="en-US" sz="5000" spc="-250">
                <a:solidFill>
                  <a:srgbClr val="FFFFFF"/>
                </a:solidFill>
                <a:latin typeface="Garet"/>
              </a:rPr>
              <a:t>Part 2:  Managing a Period While Incarcerated</a:t>
            </a:r>
          </a:p>
        </p:txBody>
      </p:sp>
      <p:sp>
        <p:nvSpPr>
          <p:cNvPr name="Freeform 7" id="7"/>
          <p:cNvSpPr/>
          <p:nvPr/>
        </p:nvSpPr>
        <p:spPr>
          <a:xfrm flipH="false" flipV="false" rot="0">
            <a:off x="4219042" y="1028700"/>
            <a:ext cx="1921044" cy="1301187"/>
          </a:xfrm>
          <a:custGeom>
            <a:avLst/>
            <a:gdLst/>
            <a:ahLst/>
            <a:cxnLst/>
            <a:rect r="r" b="b" t="t" l="l"/>
            <a:pathLst>
              <a:path h="1301187" w="1921044">
                <a:moveTo>
                  <a:pt x="0" y="0"/>
                </a:moveTo>
                <a:lnTo>
                  <a:pt x="1921044" y="0"/>
                </a:lnTo>
                <a:lnTo>
                  <a:pt x="1921044" y="1301187"/>
                </a:lnTo>
                <a:lnTo>
                  <a:pt x="0" y="1301187"/>
                </a:lnTo>
                <a:lnTo>
                  <a:pt x="0" y="0"/>
                </a:lnTo>
                <a:close/>
              </a:path>
            </a:pathLst>
          </a:custGeom>
          <a:blipFill>
            <a:blip r:embed="rId5"/>
            <a:stretch>
              <a:fillRect l="0" t="0" r="0" b="0"/>
            </a:stretch>
          </a:blipFill>
        </p:spPr>
      </p:sp>
      <p:sp>
        <p:nvSpPr>
          <p:cNvPr name="Freeform 8" id="8"/>
          <p:cNvSpPr/>
          <p:nvPr/>
        </p:nvSpPr>
        <p:spPr>
          <a:xfrm flipH="false" flipV="false" rot="0">
            <a:off x="1028700" y="1151451"/>
            <a:ext cx="2928055" cy="1071585"/>
          </a:xfrm>
          <a:custGeom>
            <a:avLst/>
            <a:gdLst/>
            <a:ahLst/>
            <a:cxnLst/>
            <a:rect r="r" b="b" t="t" l="l"/>
            <a:pathLst>
              <a:path h="1071585" w="2928055">
                <a:moveTo>
                  <a:pt x="0" y="0"/>
                </a:moveTo>
                <a:lnTo>
                  <a:pt x="2928055" y="0"/>
                </a:lnTo>
                <a:lnTo>
                  <a:pt x="2928055" y="1071584"/>
                </a:lnTo>
                <a:lnTo>
                  <a:pt x="0" y="1071584"/>
                </a:lnTo>
                <a:lnTo>
                  <a:pt x="0" y="0"/>
                </a:lnTo>
                <a:close/>
              </a:path>
            </a:pathLst>
          </a:custGeom>
          <a:blipFill>
            <a:blip r:embed="rId6"/>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31972" y="2137604"/>
            <a:ext cx="3247018" cy="2950727"/>
          </a:xfrm>
          <a:custGeom>
            <a:avLst/>
            <a:gdLst/>
            <a:ahLst/>
            <a:cxnLst/>
            <a:rect r="r" b="b" t="t" l="l"/>
            <a:pathLst>
              <a:path h="2950727" w="3247018">
                <a:moveTo>
                  <a:pt x="0" y="0"/>
                </a:moveTo>
                <a:lnTo>
                  <a:pt x="3247018" y="0"/>
                </a:lnTo>
                <a:lnTo>
                  <a:pt x="3247018" y="2950728"/>
                </a:lnTo>
                <a:lnTo>
                  <a:pt x="0" y="29507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613317" y="2004254"/>
            <a:ext cx="13061365" cy="5968505"/>
          </a:xfrm>
          <a:prstGeom prst="rect">
            <a:avLst/>
          </a:prstGeom>
        </p:spPr>
        <p:txBody>
          <a:bodyPr anchor="t" rtlCol="false" tIns="0" lIns="0" bIns="0" rIns="0">
            <a:spAutoFit/>
          </a:bodyPr>
          <a:lstStyle/>
          <a:p>
            <a:pPr>
              <a:lnSpc>
                <a:spcPts val="7274"/>
              </a:lnSpc>
            </a:pPr>
          </a:p>
          <a:p>
            <a:pPr>
              <a:lnSpc>
                <a:spcPts val="7274"/>
              </a:lnSpc>
            </a:pPr>
          </a:p>
          <a:p>
            <a:pPr>
              <a:lnSpc>
                <a:spcPts val="6720"/>
              </a:lnSpc>
            </a:pPr>
            <a:r>
              <a:rPr lang="en-US" sz="4200">
                <a:solidFill>
                  <a:srgbClr val="190F3F"/>
                </a:solidFill>
                <a:latin typeface="Garet Italics"/>
              </a:rPr>
              <a:t>“The carceral system was not developed with women in mind.” </a:t>
            </a:r>
          </a:p>
          <a:p>
            <a:pPr>
              <a:lnSpc>
                <a:spcPts val="6258"/>
              </a:lnSpc>
            </a:pPr>
          </a:p>
          <a:p>
            <a:pPr>
              <a:lnSpc>
                <a:spcPts val="6258"/>
              </a:lnSpc>
            </a:pPr>
            <a:r>
              <a:rPr lang="en-US" sz="4200">
                <a:solidFill>
                  <a:srgbClr val="190F3F"/>
                </a:solidFill>
                <a:latin typeface="Garet"/>
              </a:rPr>
              <a:t>-</a:t>
            </a:r>
            <a:r>
              <a:rPr lang="en-US" sz="4200">
                <a:solidFill>
                  <a:srgbClr val="190F3F"/>
                </a:solidFill>
                <a:latin typeface="Garet Bold"/>
                <a:hlinkClick r:id="rId4" tooltip="https://19thnews.org/2023/03/prison-policy-report-incarceration-women-disparities/"/>
              </a:rPr>
              <a:t> </a:t>
            </a:r>
            <a:r>
              <a:rPr lang="en-US" sz="4200">
                <a:solidFill>
                  <a:srgbClr val="190F3F"/>
                </a:solidFill>
                <a:latin typeface="Garet Bold"/>
              </a:rPr>
              <a:t>Cynthia Roseberry</a:t>
            </a:r>
          </a:p>
          <a:p>
            <a:pPr>
              <a:lnSpc>
                <a:spcPts val="3427"/>
              </a:lnSpc>
            </a:pPr>
            <a:r>
              <a:rPr lang="en-US" sz="2300">
                <a:solidFill>
                  <a:srgbClr val="190F3F"/>
                </a:solidFill>
                <a:latin typeface="Garet"/>
              </a:rPr>
              <a:t>Acting Director, ACLU Justice Division</a:t>
            </a:r>
          </a:p>
          <a:p>
            <a:pPr>
              <a:lnSpc>
                <a:spcPts val="3427"/>
              </a:lnSpc>
            </a:pPr>
            <a:r>
              <a:rPr lang="en-US" sz="2300">
                <a:solidFill>
                  <a:srgbClr val="190F3F"/>
                </a:solidFill>
                <a:latin typeface="Garet"/>
              </a:rPr>
              <a:t>American Civil Liberties Union</a:t>
            </a:r>
          </a:p>
        </p:txBody>
      </p:sp>
      <p:sp>
        <p:nvSpPr>
          <p:cNvPr name="AutoShape 4" id="4"/>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5" id="5"/>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6" id="6"/>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5"/>
            <a:stretch>
              <a:fillRect l="0" t="0" r="0" b="0"/>
            </a:stretch>
          </a:blipFill>
        </p:spPr>
      </p:sp>
      <p:sp>
        <p:nvSpPr>
          <p:cNvPr name="Freeform 7" id="7"/>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6"/>
            <a:stretch>
              <a:fillRect l="0" t="0" r="0" b="-43916"/>
            </a:stretch>
          </a:blipFill>
        </p:spPr>
      </p:sp>
      <p:sp>
        <p:nvSpPr>
          <p:cNvPr name="TextBox 8" id="8"/>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22</a:t>
            </a:r>
          </a:p>
        </p:txBody>
      </p:sp>
      <p:sp>
        <p:nvSpPr>
          <p:cNvPr name="TextBox 9" id="9"/>
          <p:cNvSpPr txBox="true"/>
          <p:nvPr/>
        </p:nvSpPr>
        <p:spPr>
          <a:xfrm rot="0">
            <a:off x="7067726" y="7576388"/>
            <a:ext cx="127546" cy="165100"/>
          </a:xfrm>
          <a:prstGeom prst="rect">
            <a:avLst/>
          </a:prstGeom>
        </p:spPr>
        <p:txBody>
          <a:bodyPr anchor="t" rtlCol="false" tIns="0" lIns="0" bIns="0" rIns="0">
            <a:spAutoFit/>
          </a:bodyPr>
          <a:lstStyle/>
          <a:p>
            <a:pPr algn="ctr">
              <a:lnSpc>
                <a:spcPts val="1399"/>
              </a:lnSpc>
            </a:pPr>
            <a:r>
              <a:rPr lang="en-US" sz="999">
                <a:solidFill>
                  <a:srgbClr val="190F3F"/>
                </a:solidFill>
                <a:latin typeface="Garet"/>
              </a:rPr>
              <a:t>18</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grpSp>
        <p:nvGrpSpPr>
          <p:cNvPr name="Group 3" id="3"/>
          <p:cNvGrpSpPr/>
          <p:nvPr/>
        </p:nvGrpSpPr>
        <p:grpSpPr>
          <a:xfrm rot="0">
            <a:off x="9287721" y="3933451"/>
            <a:ext cx="4638352" cy="1825555"/>
            <a:chOff x="0" y="0"/>
            <a:chExt cx="6184469" cy="2434074"/>
          </a:xfrm>
        </p:grpSpPr>
        <p:grpSp>
          <p:nvGrpSpPr>
            <p:cNvPr name="Group 4" id="4"/>
            <p:cNvGrpSpPr/>
            <p:nvPr/>
          </p:nvGrpSpPr>
          <p:grpSpPr>
            <a:xfrm rot="0">
              <a:off x="0" y="0"/>
              <a:ext cx="6184469" cy="2434074"/>
              <a:chOff x="0" y="0"/>
              <a:chExt cx="2169312" cy="853794"/>
            </a:xfrm>
          </p:grpSpPr>
          <p:sp>
            <p:nvSpPr>
              <p:cNvPr name="Freeform 5" id="5"/>
              <p:cNvSpPr/>
              <p:nvPr/>
            </p:nvSpPr>
            <p:spPr>
              <a:xfrm flipH="false" flipV="false" rot="0">
                <a:off x="31750" y="31750"/>
                <a:ext cx="2105812" cy="790294"/>
              </a:xfrm>
              <a:custGeom>
                <a:avLst/>
                <a:gdLst/>
                <a:ahLst/>
                <a:cxnLst/>
                <a:rect r="r" b="b" t="t" l="l"/>
                <a:pathLst>
                  <a:path h="790294" w="2105812">
                    <a:moveTo>
                      <a:pt x="2013102" y="790294"/>
                    </a:moveTo>
                    <a:lnTo>
                      <a:pt x="92710" y="790294"/>
                    </a:lnTo>
                    <a:cubicBezTo>
                      <a:pt x="41910" y="790294"/>
                      <a:pt x="0" y="748384"/>
                      <a:pt x="0" y="697584"/>
                    </a:cubicBezTo>
                    <a:lnTo>
                      <a:pt x="0" y="92710"/>
                    </a:lnTo>
                    <a:cubicBezTo>
                      <a:pt x="0" y="41910"/>
                      <a:pt x="41910" y="0"/>
                      <a:pt x="92710" y="0"/>
                    </a:cubicBezTo>
                    <a:lnTo>
                      <a:pt x="2011832" y="0"/>
                    </a:lnTo>
                    <a:cubicBezTo>
                      <a:pt x="2062632" y="0"/>
                      <a:pt x="2104542" y="41910"/>
                      <a:pt x="2104542" y="92710"/>
                    </a:cubicBezTo>
                    <a:lnTo>
                      <a:pt x="2104542" y="696314"/>
                    </a:lnTo>
                    <a:cubicBezTo>
                      <a:pt x="2105812" y="748384"/>
                      <a:pt x="2063902" y="790294"/>
                      <a:pt x="2013102" y="790294"/>
                    </a:cubicBezTo>
                    <a:close/>
                  </a:path>
                </a:pathLst>
              </a:custGeom>
              <a:solidFill>
                <a:srgbClr val="FFFFFF"/>
              </a:solidFill>
            </p:spPr>
          </p:sp>
          <p:sp>
            <p:nvSpPr>
              <p:cNvPr name="Freeform 6" id="6"/>
              <p:cNvSpPr/>
              <p:nvPr/>
            </p:nvSpPr>
            <p:spPr>
              <a:xfrm flipH="false" flipV="false" rot="0">
                <a:off x="0" y="0"/>
                <a:ext cx="2169312" cy="853794"/>
              </a:xfrm>
              <a:custGeom>
                <a:avLst/>
                <a:gdLst/>
                <a:ahLst/>
                <a:cxnLst/>
                <a:rect r="r" b="b" t="t" l="l"/>
                <a:pathLst>
                  <a:path h="853794" w="2169312">
                    <a:moveTo>
                      <a:pt x="2044852" y="59690"/>
                    </a:moveTo>
                    <a:cubicBezTo>
                      <a:pt x="2080412" y="59690"/>
                      <a:pt x="2109622" y="88900"/>
                      <a:pt x="2109622" y="124460"/>
                    </a:cubicBezTo>
                    <a:lnTo>
                      <a:pt x="2109622" y="729334"/>
                    </a:lnTo>
                    <a:cubicBezTo>
                      <a:pt x="2109622" y="764894"/>
                      <a:pt x="2080412" y="794104"/>
                      <a:pt x="2044852" y="794104"/>
                    </a:cubicBezTo>
                    <a:lnTo>
                      <a:pt x="124460" y="794104"/>
                    </a:lnTo>
                    <a:cubicBezTo>
                      <a:pt x="88900" y="794104"/>
                      <a:pt x="59690" y="764894"/>
                      <a:pt x="59690" y="729334"/>
                    </a:cubicBezTo>
                    <a:lnTo>
                      <a:pt x="59690" y="124460"/>
                    </a:lnTo>
                    <a:cubicBezTo>
                      <a:pt x="59690" y="88900"/>
                      <a:pt x="88900" y="59690"/>
                      <a:pt x="124460" y="59690"/>
                    </a:cubicBezTo>
                    <a:lnTo>
                      <a:pt x="2044852" y="59690"/>
                    </a:lnTo>
                    <a:moveTo>
                      <a:pt x="2044852" y="0"/>
                    </a:moveTo>
                    <a:lnTo>
                      <a:pt x="124460" y="0"/>
                    </a:lnTo>
                    <a:cubicBezTo>
                      <a:pt x="55880" y="0"/>
                      <a:pt x="0" y="55880"/>
                      <a:pt x="0" y="124460"/>
                    </a:cubicBezTo>
                    <a:lnTo>
                      <a:pt x="0" y="729334"/>
                    </a:lnTo>
                    <a:cubicBezTo>
                      <a:pt x="0" y="797914"/>
                      <a:pt x="55880" y="853794"/>
                      <a:pt x="124460" y="853794"/>
                    </a:cubicBezTo>
                    <a:lnTo>
                      <a:pt x="2044852" y="853794"/>
                    </a:lnTo>
                    <a:cubicBezTo>
                      <a:pt x="2113432" y="853794"/>
                      <a:pt x="2169312" y="797914"/>
                      <a:pt x="2169312" y="729334"/>
                    </a:cubicBezTo>
                    <a:lnTo>
                      <a:pt x="2169312" y="124460"/>
                    </a:lnTo>
                    <a:cubicBezTo>
                      <a:pt x="2169312" y="55880"/>
                      <a:pt x="2113432" y="0"/>
                      <a:pt x="2044852" y="0"/>
                    </a:cubicBezTo>
                    <a:close/>
                  </a:path>
                </a:pathLst>
              </a:custGeom>
              <a:solidFill>
                <a:srgbClr val="FFFFFF"/>
              </a:solidFill>
            </p:spPr>
          </p:sp>
        </p:grpSp>
        <p:sp>
          <p:nvSpPr>
            <p:cNvPr name="Freeform 7" id="7"/>
            <p:cNvSpPr/>
            <p:nvPr/>
          </p:nvSpPr>
          <p:spPr>
            <a:xfrm flipH="false" flipV="false" rot="0">
              <a:off x="4522584" y="391001"/>
              <a:ext cx="944965" cy="1484569"/>
            </a:xfrm>
            <a:custGeom>
              <a:avLst/>
              <a:gdLst/>
              <a:ahLst/>
              <a:cxnLst/>
              <a:rect r="r" b="b" t="t" l="l"/>
              <a:pathLst>
                <a:path h="1484569" w="944965">
                  <a:moveTo>
                    <a:pt x="0" y="0"/>
                  </a:moveTo>
                  <a:lnTo>
                    <a:pt x="944965" y="0"/>
                  </a:lnTo>
                  <a:lnTo>
                    <a:pt x="944965" y="1484569"/>
                  </a:lnTo>
                  <a:lnTo>
                    <a:pt x="0" y="14845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382248" y="677319"/>
              <a:ext cx="3873073" cy="1097643"/>
            </a:xfrm>
            <a:prstGeom prst="rect">
              <a:avLst/>
            </a:prstGeom>
          </p:spPr>
          <p:txBody>
            <a:bodyPr anchor="t" rtlCol="false" tIns="0" lIns="0" bIns="0" rIns="0">
              <a:spAutoFit/>
            </a:bodyPr>
            <a:lstStyle/>
            <a:p>
              <a:pPr>
                <a:lnSpc>
                  <a:spcPts val="3269"/>
                </a:lnSpc>
              </a:pPr>
              <a:r>
                <a:rPr lang="en-US" sz="2724">
                  <a:solidFill>
                    <a:srgbClr val="190F3F"/>
                  </a:solidFill>
                  <a:latin typeface="Garet Bold"/>
                </a:rPr>
                <a:t>Period Stigma</a:t>
              </a:r>
            </a:p>
            <a:p>
              <a:pPr>
                <a:lnSpc>
                  <a:spcPts val="3269"/>
                </a:lnSpc>
              </a:pPr>
              <a:r>
                <a:rPr lang="en-US" sz="2724">
                  <a:solidFill>
                    <a:srgbClr val="190F3F"/>
                  </a:solidFill>
                  <a:latin typeface="Garet Bold"/>
                </a:rPr>
                <a:t>and Shame</a:t>
              </a:r>
            </a:p>
          </p:txBody>
        </p:sp>
      </p:grpSp>
      <p:grpSp>
        <p:nvGrpSpPr>
          <p:cNvPr name="Group 9" id="9"/>
          <p:cNvGrpSpPr/>
          <p:nvPr/>
        </p:nvGrpSpPr>
        <p:grpSpPr>
          <a:xfrm rot="0">
            <a:off x="2792786" y="5923945"/>
            <a:ext cx="6207493" cy="2296884"/>
            <a:chOff x="0" y="0"/>
            <a:chExt cx="8276657" cy="3062512"/>
          </a:xfrm>
        </p:grpSpPr>
        <p:grpSp>
          <p:nvGrpSpPr>
            <p:cNvPr name="Group 10" id="10"/>
            <p:cNvGrpSpPr/>
            <p:nvPr/>
          </p:nvGrpSpPr>
          <p:grpSpPr>
            <a:xfrm rot="0">
              <a:off x="0" y="0"/>
              <a:ext cx="8276657" cy="3062512"/>
              <a:chOff x="0" y="0"/>
              <a:chExt cx="3017124" cy="1116390"/>
            </a:xfrm>
          </p:grpSpPr>
          <p:sp>
            <p:nvSpPr>
              <p:cNvPr name="Freeform 11" id="11"/>
              <p:cNvSpPr/>
              <p:nvPr/>
            </p:nvSpPr>
            <p:spPr>
              <a:xfrm flipH="false" flipV="false" rot="0">
                <a:off x="31750" y="31750"/>
                <a:ext cx="2953624" cy="1052890"/>
              </a:xfrm>
              <a:custGeom>
                <a:avLst/>
                <a:gdLst/>
                <a:ahLst/>
                <a:cxnLst/>
                <a:rect r="r" b="b" t="t" l="l"/>
                <a:pathLst>
                  <a:path h="1052890" w="2953624">
                    <a:moveTo>
                      <a:pt x="2860914" y="1052890"/>
                    </a:moveTo>
                    <a:lnTo>
                      <a:pt x="92710" y="1052890"/>
                    </a:lnTo>
                    <a:cubicBezTo>
                      <a:pt x="41910" y="1052890"/>
                      <a:pt x="0" y="1010980"/>
                      <a:pt x="0" y="960180"/>
                    </a:cubicBezTo>
                    <a:lnTo>
                      <a:pt x="0" y="92710"/>
                    </a:lnTo>
                    <a:cubicBezTo>
                      <a:pt x="0" y="41910"/>
                      <a:pt x="41910" y="0"/>
                      <a:pt x="92710" y="0"/>
                    </a:cubicBezTo>
                    <a:lnTo>
                      <a:pt x="2859644" y="0"/>
                    </a:lnTo>
                    <a:cubicBezTo>
                      <a:pt x="2910444" y="0"/>
                      <a:pt x="2952354" y="41910"/>
                      <a:pt x="2952354" y="92710"/>
                    </a:cubicBezTo>
                    <a:lnTo>
                      <a:pt x="2952354" y="958910"/>
                    </a:lnTo>
                    <a:cubicBezTo>
                      <a:pt x="2953624" y="1010980"/>
                      <a:pt x="2911714" y="1052890"/>
                      <a:pt x="2860914" y="1052890"/>
                    </a:cubicBezTo>
                    <a:close/>
                  </a:path>
                </a:pathLst>
              </a:custGeom>
              <a:solidFill>
                <a:srgbClr val="FFFFFF"/>
              </a:solidFill>
            </p:spPr>
          </p:sp>
          <p:sp>
            <p:nvSpPr>
              <p:cNvPr name="Freeform 12" id="12"/>
              <p:cNvSpPr/>
              <p:nvPr/>
            </p:nvSpPr>
            <p:spPr>
              <a:xfrm flipH="false" flipV="false" rot="0">
                <a:off x="0" y="0"/>
                <a:ext cx="3017124" cy="1116390"/>
              </a:xfrm>
              <a:custGeom>
                <a:avLst/>
                <a:gdLst/>
                <a:ahLst/>
                <a:cxnLst/>
                <a:rect r="r" b="b" t="t" l="l"/>
                <a:pathLst>
                  <a:path h="1116390" w="3017124">
                    <a:moveTo>
                      <a:pt x="2892664" y="59690"/>
                    </a:moveTo>
                    <a:cubicBezTo>
                      <a:pt x="2928224" y="59690"/>
                      <a:pt x="2957434" y="88900"/>
                      <a:pt x="2957434" y="124460"/>
                    </a:cubicBezTo>
                    <a:lnTo>
                      <a:pt x="2957434" y="991930"/>
                    </a:lnTo>
                    <a:cubicBezTo>
                      <a:pt x="2957434" y="1027490"/>
                      <a:pt x="2928224" y="1056700"/>
                      <a:pt x="2892664" y="1056700"/>
                    </a:cubicBezTo>
                    <a:lnTo>
                      <a:pt x="124460" y="1056700"/>
                    </a:lnTo>
                    <a:cubicBezTo>
                      <a:pt x="88900" y="1056700"/>
                      <a:pt x="59690" y="1027490"/>
                      <a:pt x="59690" y="991930"/>
                    </a:cubicBezTo>
                    <a:lnTo>
                      <a:pt x="59690" y="124460"/>
                    </a:lnTo>
                    <a:cubicBezTo>
                      <a:pt x="59690" y="88900"/>
                      <a:pt x="88900" y="59690"/>
                      <a:pt x="124460" y="59690"/>
                    </a:cubicBezTo>
                    <a:lnTo>
                      <a:pt x="2892664" y="59690"/>
                    </a:lnTo>
                    <a:moveTo>
                      <a:pt x="2892664" y="0"/>
                    </a:moveTo>
                    <a:lnTo>
                      <a:pt x="124460" y="0"/>
                    </a:lnTo>
                    <a:cubicBezTo>
                      <a:pt x="55880" y="0"/>
                      <a:pt x="0" y="55880"/>
                      <a:pt x="0" y="124460"/>
                    </a:cubicBezTo>
                    <a:lnTo>
                      <a:pt x="0" y="991930"/>
                    </a:lnTo>
                    <a:cubicBezTo>
                      <a:pt x="0" y="1060510"/>
                      <a:pt x="55880" y="1116390"/>
                      <a:pt x="124460" y="1116390"/>
                    </a:cubicBezTo>
                    <a:lnTo>
                      <a:pt x="2892664" y="1116390"/>
                    </a:lnTo>
                    <a:cubicBezTo>
                      <a:pt x="2961244" y="1116390"/>
                      <a:pt x="3017124" y="1060510"/>
                      <a:pt x="3017124" y="991930"/>
                    </a:cubicBezTo>
                    <a:lnTo>
                      <a:pt x="3017124" y="124460"/>
                    </a:lnTo>
                    <a:cubicBezTo>
                      <a:pt x="3017124" y="55880"/>
                      <a:pt x="2961244" y="0"/>
                      <a:pt x="2892664" y="0"/>
                    </a:cubicBezTo>
                    <a:close/>
                  </a:path>
                </a:pathLst>
              </a:custGeom>
              <a:solidFill>
                <a:srgbClr val="FFFFFF"/>
              </a:solidFill>
            </p:spPr>
          </p:sp>
        </p:grpSp>
        <p:sp>
          <p:nvSpPr>
            <p:cNvPr name="Freeform 13" id="13"/>
            <p:cNvSpPr/>
            <p:nvPr/>
          </p:nvSpPr>
          <p:spPr>
            <a:xfrm flipH="false" flipV="false" rot="0">
              <a:off x="6233656" y="640527"/>
              <a:ext cx="1660752" cy="1660752"/>
            </a:xfrm>
            <a:custGeom>
              <a:avLst/>
              <a:gdLst/>
              <a:ahLst/>
              <a:cxnLst/>
              <a:rect r="r" b="b" t="t" l="l"/>
              <a:pathLst>
                <a:path h="1660752" w="1660752">
                  <a:moveTo>
                    <a:pt x="0" y="0"/>
                  </a:moveTo>
                  <a:lnTo>
                    <a:pt x="1660753" y="0"/>
                  </a:lnTo>
                  <a:lnTo>
                    <a:pt x="1660753" y="1660753"/>
                  </a:lnTo>
                  <a:lnTo>
                    <a:pt x="0" y="16607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382248" y="640527"/>
              <a:ext cx="5462481" cy="1660752"/>
            </a:xfrm>
            <a:prstGeom prst="rect">
              <a:avLst/>
            </a:prstGeom>
          </p:spPr>
          <p:txBody>
            <a:bodyPr anchor="t" rtlCol="false" tIns="0" lIns="0" bIns="0" rIns="0">
              <a:spAutoFit/>
            </a:bodyPr>
            <a:lstStyle/>
            <a:p>
              <a:pPr>
                <a:lnSpc>
                  <a:spcPts val="3303"/>
                </a:lnSpc>
              </a:pPr>
              <a:r>
                <a:rPr lang="en-US" sz="2752">
                  <a:solidFill>
                    <a:srgbClr val="190F3F"/>
                  </a:solidFill>
                  <a:latin typeface="Garet Bold"/>
                </a:rPr>
                <a:t>Limited, or no access,</a:t>
              </a:r>
            </a:p>
            <a:p>
              <a:pPr>
                <a:lnSpc>
                  <a:spcPts val="3303"/>
                </a:lnSpc>
              </a:pPr>
              <a:r>
                <a:rPr lang="en-US" sz="2752">
                  <a:solidFill>
                    <a:srgbClr val="190F3F"/>
                  </a:solidFill>
                  <a:latin typeface="Garet Bold"/>
                </a:rPr>
                <a:t>to preventative health care</a:t>
              </a:r>
            </a:p>
          </p:txBody>
        </p:sp>
      </p:grpSp>
      <p:sp>
        <p:nvSpPr>
          <p:cNvPr name="TextBox 15" id="15"/>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16" id="16"/>
          <p:cNvSpPr txBox="true"/>
          <p:nvPr/>
        </p:nvSpPr>
        <p:spPr>
          <a:xfrm rot="0">
            <a:off x="1089999" y="2087231"/>
            <a:ext cx="16790992" cy="1011172"/>
          </a:xfrm>
          <a:prstGeom prst="rect">
            <a:avLst/>
          </a:prstGeom>
        </p:spPr>
        <p:txBody>
          <a:bodyPr anchor="t" rtlCol="false" tIns="0" lIns="0" bIns="0" rIns="0">
            <a:spAutoFit/>
          </a:bodyPr>
          <a:lstStyle/>
          <a:p>
            <a:pPr marL="0" indent="0" lvl="0">
              <a:lnSpc>
                <a:spcPts val="7638"/>
              </a:lnSpc>
              <a:spcBef>
                <a:spcPct val="0"/>
              </a:spcBef>
            </a:pPr>
            <a:r>
              <a:rPr lang="en-US" sz="7563" spc="151">
                <a:solidFill>
                  <a:srgbClr val="190F3F"/>
                </a:solidFill>
                <a:latin typeface="Hey Gotcha! Heavy"/>
              </a:rPr>
              <a:t>limitations for people who are incarcerated</a:t>
            </a:r>
          </a:p>
        </p:txBody>
      </p:sp>
      <p:sp>
        <p:nvSpPr>
          <p:cNvPr name="TextBox 17" id="17"/>
          <p:cNvSpPr txBox="true"/>
          <p:nvPr/>
        </p:nvSpPr>
        <p:spPr>
          <a:xfrm rot="0">
            <a:off x="1089999" y="1250936"/>
            <a:ext cx="6835614" cy="512445"/>
          </a:xfrm>
          <a:prstGeom prst="rect">
            <a:avLst/>
          </a:prstGeom>
        </p:spPr>
        <p:txBody>
          <a:bodyPr anchor="t" rtlCol="false" tIns="0" lIns="0" bIns="0" rIns="0">
            <a:spAutoFit/>
          </a:bodyPr>
          <a:lstStyle/>
          <a:p>
            <a:pPr algn="just">
              <a:lnSpc>
                <a:spcPts val="3960"/>
              </a:lnSpc>
            </a:pPr>
            <a:r>
              <a:rPr lang="en-US" sz="3600">
                <a:solidFill>
                  <a:srgbClr val="190F3F"/>
                </a:solidFill>
                <a:latin typeface="Garet"/>
              </a:rPr>
              <a:t>There are multiple </a:t>
            </a:r>
          </a:p>
        </p:txBody>
      </p:sp>
      <p:sp>
        <p:nvSpPr>
          <p:cNvPr name="TextBox 18" id="18"/>
          <p:cNvSpPr txBox="true"/>
          <p:nvPr/>
        </p:nvSpPr>
        <p:spPr>
          <a:xfrm rot="0">
            <a:off x="1089999" y="3103352"/>
            <a:ext cx="17198001" cy="502920"/>
          </a:xfrm>
          <a:prstGeom prst="rect">
            <a:avLst/>
          </a:prstGeom>
        </p:spPr>
        <p:txBody>
          <a:bodyPr anchor="t" rtlCol="false" tIns="0" lIns="0" bIns="0" rIns="0">
            <a:spAutoFit/>
          </a:bodyPr>
          <a:lstStyle/>
          <a:p>
            <a:pPr>
              <a:lnSpc>
                <a:spcPts val="3960"/>
              </a:lnSpc>
            </a:pPr>
            <a:r>
              <a:rPr lang="en-US" sz="3600">
                <a:solidFill>
                  <a:srgbClr val="190F3F"/>
                </a:solidFill>
                <a:latin typeface="Garet"/>
              </a:rPr>
              <a:t>that impact the experiences of people who menstruate, including:</a:t>
            </a:r>
          </a:p>
        </p:txBody>
      </p:sp>
      <p:grpSp>
        <p:nvGrpSpPr>
          <p:cNvPr name="Group 19" id="19"/>
          <p:cNvGrpSpPr/>
          <p:nvPr/>
        </p:nvGrpSpPr>
        <p:grpSpPr>
          <a:xfrm rot="0">
            <a:off x="9287721" y="5923945"/>
            <a:ext cx="6207493" cy="2296884"/>
            <a:chOff x="0" y="0"/>
            <a:chExt cx="8276657" cy="3062512"/>
          </a:xfrm>
        </p:grpSpPr>
        <p:grpSp>
          <p:nvGrpSpPr>
            <p:cNvPr name="Group 20" id="20"/>
            <p:cNvGrpSpPr/>
            <p:nvPr/>
          </p:nvGrpSpPr>
          <p:grpSpPr>
            <a:xfrm rot="0">
              <a:off x="0" y="0"/>
              <a:ext cx="8276657" cy="3062512"/>
              <a:chOff x="0" y="0"/>
              <a:chExt cx="2625329" cy="971419"/>
            </a:xfrm>
          </p:grpSpPr>
          <p:sp>
            <p:nvSpPr>
              <p:cNvPr name="Freeform 21" id="21"/>
              <p:cNvSpPr/>
              <p:nvPr/>
            </p:nvSpPr>
            <p:spPr>
              <a:xfrm flipH="false" flipV="false" rot="0">
                <a:off x="31750" y="31750"/>
                <a:ext cx="2561829" cy="907919"/>
              </a:xfrm>
              <a:custGeom>
                <a:avLst/>
                <a:gdLst/>
                <a:ahLst/>
                <a:cxnLst/>
                <a:rect r="r" b="b" t="t" l="l"/>
                <a:pathLst>
                  <a:path h="907919" w="2561829">
                    <a:moveTo>
                      <a:pt x="2469119" y="907919"/>
                    </a:moveTo>
                    <a:lnTo>
                      <a:pt x="92710" y="907919"/>
                    </a:lnTo>
                    <a:cubicBezTo>
                      <a:pt x="41910" y="907919"/>
                      <a:pt x="0" y="866009"/>
                      <a:pt x="0" y="815209"/>
                    </a:cubicBezTo>
                    <a:lnTo>
                      <a:pt x="0" y="92710"/>
                    </a:lnTo>
                    <a:cubicBezTo>
                      <a:pt x="0" y="41910"/>
                      <a:pt x="41910" y="0"/>
                      <a:pt x="92710" y="0"/>
                    </a:cubicBezTo>
                    <a:lnTo>
                      <a:pt x="2467849" y="0"/>
                    </a:lnTo>
                    <a:cubicBezTo>
                      <a:pt x="2518649" y="0"/>
                      <a:pt x="2560559" y="41910"/>
                      <a:pt x="2560559" y="92710"/>
                    </a:cubicBezTo>
                    <a:lnTo>
                      <a:pt x="2560559" y="813939"/>
                    </a:lnTo>
                    <a:cubicBezTo>
                      <a:pt x="2561829" y="866009"/>
                      <a:pt x="2519919" y="907919"/>
                      <a:pt x="2469119" y="907919"/>
                    </a:cubicBezTo>
                    <a:close/>
                  </a:path>
                </a:pathLst>
              </a:custGeom>
              <a:solidFill>
                <a:srgbClr val="FFFFFF"/>
              </a:solidFill>
            </p:spPr>
          </p:sp>
          <p:sp>
            <p:nvSpPr>
              <p:cNvPr name="Freeform 22" id="22"/>
              <p:cNvSpPr/>
              <p:nvPr/>
            </p:nvSpPr>
            <p:spPr>
              <a:xfrm flipH="false" flipV="false" rot="0">
                <a:off x="0" y="0"/>
                <a:ext cx="2625329" cy="971419"/>
              </a:xfrm>
              <a:custGeom>
                <a:avLst/>
                <a:gdLst/>
                <a:ahLst/>
                <a:cxnLst/>
                <a:rect r="r" b="b" t="t" l="l"/>
                <a:pathLst>
                  <a:path h="971419" w="2625329">
                    <a:moveTo>
                      <a:pt x="2500869" y="59690"/>
                    </a:moveTo>
                    <a:cubicBezTo>
                      <a:pt x="2536429" y="59690"/>
                      <a:pt x="2565639" y="88900"/>
                      <a:pt x="2565639" y="124460"/>
                    </a:cubicBezTo>
                    <a:lnTo>
                      <a:pt x="2565639" y="846959"/>
                    </a:lnTo>
                    <a:cubicBezTo>
                      <a:pt x="2565639" y="882519"/>
                      <a:pt x="2536429" y="911729"/>
                      <a:pt x="2500869" y="911729"/>
                    </a:cubicBezTo>
                    <a:lnTo>
                      <a:pt x="124460" y="911729"/>
                    </a:lnTo>
                    <a:cubicBezTo>
                      <a:pt x="88900" y="911729"/>
                      <a:pt x="59690" y="882519"/>
                      <a:pt x="59690" y="846959"/>
                    </a:cubicBezTo>
                    <a:lnTo>
                      <a:pt x="59690" y="124460"/>
                    </a:lnTo>
                    <a:cubicBezTo>
                      <a:pt x="59690" y="88900"/>
                      <a:pt x="88900" y="59690"/>
                      <a:pt x="124460" y="59690"/>
                    </a:cubicBezTo>
                    <a:lnTo>
                      <a:pt x="2500869" y="59690"/>
                    </a:lnTo>
                    <a:moveTo>
                      <a:pt x="2500869" y="0"/>
                    </a:moveTo>
                    <a:lnTo>
                      <a:pt x="124460" y="0"/>
                    </a:lnTo>
                    <a:cubicBezTo>
                      <a:pt x="55880" y="0"/>
                      <a:pt x="0" y="55880"/>
                      <a:pt x="0" y="124460"/>
                    </a:cubicBezTo>
                    <a:lnTo>
                      <a:pt x="0" y="846959"/>
                    </a:lnTo>
                    <a:cubicBezTo>
                      <a:pt x="0" y="915539"/>
                      <a:pt x="55880" y="971419"/>
                      <a:pt x="124460" y="971419"/>
                    </a:cubicBezTo>
                    <a:lnTo>
                      <a:pt x="2500869" y="971419"/>
                    </a:lnTo>
                    <a:cubicBezTo>
                      <a:pt x="2569449" y="971419"/>
                      <a:pt x="2625329" y="915539"/>
                      <a:pt x="2625329" y="846959"/>
                    </a:cubicBezTo>
                    <a:lnTo>
                      <a:pt x="2625329" y="124460"/>
                    </a:lnTo>
                    <a:cubicBezTo>
                      <a:pt x="2625329" y="55880"/>
                      <a:pt x="2569449" y="0"/>
                      <a:pt x="2500869" y="0"/>
                    </a:cubicBezTo>
                    <a:close/>
                  </a:path>
                </a:pathLst>
              </a:custGeom>
              <a:solidFill>
                <a:srgbClr val="FFFFFF"/>
              </a:solidFill>
            </p:spPr>
          </p:sp>
        </p:grpSp>
        <p:sp>
          <p:nvSpPr>
            <p:cNvPr name="Freeform 23" id="23"/>
            <p:cNvSpPr/>
            <p:nvPr/>
          </p:nvSpPr>
          <p:spPr>
            <a:xfrm flipH="false" flipV="false" rot="4188323">
              <a:off x="5252636" y="58498"/>
              <a:ext cx="2142863" cy="2945516"/>
            </a:xfrm>
            <a:custGeom>
              <a:avLst/>
              <a:gdLst/>
              <a:ahLst/>
              <a:cxnLst/>
              <a:rect r="r" b="b" t="t" l="l"/>
              <a:pathLst>
                <a:path h="2945516" w="2142863">
                  <a:moveTo>
                    <a:pt x="0" y="0"/>
                  </a:moveTo>
                  <a:lnTo>
                    <a:pt x="2142863" y="0"/>
                  </a:lnTo>
                  <a:lnTo>
                    <a:pt x="2142863" y="2945516"/>
                  </a:lnTo>
                  <a:lnTo>
                    <a:pt x="0" y="294551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4" id="24"/>
            <p:cNvSpPr txBox="true"/>
            <p:nvPr/>
          </p:nvSpPr>
          <p:spPr>
            <a:xfrm rot="-19141">
              <a:off x="401477" y="373260"/>
              <a:ext cx="4506412" cy="2204812"/>
            </a:xfrm>
            <a:prstGeom prst="rect">
              <a:avLst/>
            </a:prstGeom>
          </p:spPr>
          <p:txBody>
            <a:bodyPr anchor="t" rtlCol="false" tIns="0" lIns="0" bIns="0" rIns="0">
              <a:spAutoFit/>
            </a:bodyPr>
            <a:lstStyle/>
            <a:p>
              <a:pPr>
                <a:lnSpc>
                  <a:spcPts val="3269"/>
                </a:lnSpc>
              </a:pPr>
              <a:r>
                <a:rPr lang="en-US" sz="2724">
                  <a:solidFill>
                    <a:srgbClr val="190F3F"/>
                  </a:solidFill>
                  <a:latin typeface="Garet Bold"/>
                </a:rPr>
                <a:t>Limited or no access to quality and sufficient period products </a:t>
              </a:r>
            </a:p>
          </p:txBody>
        </p:sp>
      </p:grpSp>
      <p:grpSp>
        <p:nvGrpSpPr>
          <p:cNvPr name="Group 25" id="25"/>
          <p:cNvGrpSpPr/>
          <p:nvPr/>
        </p:nvGrpSpPr>
        <p:grpSpPr>
          <a:xfrm rot="0">
            <a:off x="4521107" y="3933451"/>
            <a:ext cx="4479172" cy="1819044"/>
            <a:chOff x="0" y="0"/>
            <a:chExt cx="5972229" cy="2425392"/>
          </a:xfrm>
        </p:grpSpPr>
        <p:grpSp>
          <p:nvGrpSpPr>
            <p:cNvPr name="Group 26" id="26"/>
            <p:cNvGrpSpPr/>
            <p:nvPr/>
          </p:nvGrpSpPr>
          <p:grpSpPr>
            <a:xfrm rot="-19141">
              <a:off x="6614" y="16571"/>
              <a:ext cx="5959002" cy="2392250"/>
              <a:chOff x="0" y="0"/>
              <a:chExt cx="1890176" cy="758814"/>
            </a:xfrm>
          </p:grpSpPr>
          <p:sp>
            <p:nvSpPr>
              <p:cNvPr name="Freeform 27" id="27"/>
              <p:cNvSpPr/>
              <p:nvPr/>
            </p:nvSpPr>
            <p:spPr>
              <a:xfrm flipH="false" flipV="false" rot="0">
                <a:off x="31750" y="31750"/>
                <a:ext cx="1826676" cy="695314"/>
              </a:xfrm>
              <a:custGeom>
                <a:avLst/>
                <a:gdLst/>
                <a:ahLst/>
                <a:cxnLst/>
                <a:rect r="r" b="b" t="t" l="l"/>
                <a:pathLst>
                  <a:path h="695314" w="1826676">
                    <a:moveTo>
                      <a:pt x="1733966" y="695314"/>
                    </a:moveTo>
                    <a:lnTo>
                      <a:pt x="92710" y="695314"/>
                    </a:lnTo>
                    <a:cubicBezTo>
                      <a:pt x="41910" y="695314"/>
                      <a:pt x="0" y="653404"/>
                      <a:pt x="0" y="602604"/>
                    </a:cubicBezTo>
                    <a:lnTo>
                      <a:pt x="0" y="92710"/>
                    </a:lnTo>
                    <a:cubicBezTo>
                      <a:pt x="0" y="41910"/>
                      <a:pt x="41910" y="0"/>
                      <a:pt x="92710" y="0"/>
                    </a:cubicBezTo>
                    <a:lnTo>
                      <a:pt x="1732697" y="0"/>
                    </a:lnTo>
                    <a:cubicBezTo>
                      <a:pt x="1783497" y="0"/>
                      <a:pt x="1825407" y="41910"/>
                      <a:pt x="1825407" y="92710"/>
                    </a:cubicBezTo>
                    <a:lnTo>
                      <a:pt x="1825407" y="601334"/>
                    </a:lnTo>
                    <a:cubicBezTo>
                      <a:pt x="1826676" y="653404"/>
                      <a:pt x="1784766" y="695314"/>
                      <a:pt x="1733966" y="695314"/>
                    </a:cubicBezTo>
                    <a:close/>
                  </a:path>
                </a:pathLst>
              </a:custGeom>
              <a:solidFill>
                <a:srgbClr val="FFFFFF"/>
              </a:solidFill>
            </p:spPr>
          </p:sp>
          <p:sp>
            <p:nvSpPr>
              <p:cNvPr name="Freeform 28" id="28"/>
              <p:cNvSpPr/>
              <p:nvPr/>
            </p:nvSpPr>
            <p:spPr>
              <a:xfrm flipH="false" flipV="false" rot="0">
                <a:off x="0" y="0"/>
                <a:ext cx="1890177" cy="758814"/>
              </a:xfrm>
              <a:custGeom>
                <a:avLst/>
                <a:gdLst/>
                <a:ahLst/>
                <a:cxnLst/>
                <a:rect r="r" b="b" t="t" l="l"/>
                <a:pathLst>
                  <a:path h="758814" w="1890177">
                    <a:moveTo>
                      <a:pt x="1765716" y="59690"/>
                    </a:moveTo>
                    <a:cubicBezTo>
                      <a:pt x="1801276" y="59690"/>
                      <a:pt x="1830487" y="88900"/>
                      <a:pt x="1830487" y="124460"/>
                    </a:cubicBezTo>
                    <a:lnTo>
                      <a:pt x="1830487" y="634354"/>
                    </a:lnTo>
                    <a:cubicBezTo>
                      <a:pt x="1830487" y="669914"/>
                      <a:pt x="1801276" y="699124"/>
                      <a:pt x="1765716" y="699124"/>
                    </a:cubicBezTo>
                    <a:lnTo>
                      <a:pt x="124460" y="699124"/>
                    </a:lnTo>
                    <a:cubicBezTo>
                      <a:pt x="88900" y="699124"/>
                      <a:pt x="59690" y="669914"/>
                      <a:pt x="59690" y="634354"/>
                    </a:cubicBezTo>
                    <a:lnTo>
                      <a:pt x="59690" y="124460"/>
                    </a:lnTo>
                    <a:cubicBezTo>
                      <a:pt x="59690" y="88900"/>
                      <a:pt x="88900" y="59690"/>
                      <a:pt x="124460" y="59690"/>
                    </a:cubicBezTo>
                    <a:lnTo>
                      <a:pt x="1765717" y="59690"/>
                    </a:lnTo>
                    <a:moveTo>
                      <a:pt x="1765717" y="0"/>
                    </a:moveTo>
                    <a:lnTo>
                      <a:pt x="124460" y="0"/>
                    </a:lnTo>
                    <a:cubicBezTo>
                      <a:pt x="55880" y="0"/>
                      <a:pt x="0" y="55880"/>
                      <a:pt x="0" y="124460"/>
                    </a:cubicBezTo>
                    <a:lnTo>
                      <a:pt x="0" y="634354"/>
                    </a:lnTo>
                    <a:cubicBezTo>
                      <a:pt x="0" y="702934"/>
                      <a:pt x="55880" y="758814"/>
                      <a:pt x="124460" y="758814"/>
                    </a:cubicBezTo>
                    <a:lnTo>
                      <a:pt x="1765717" y="758814"/>
                    </a:lnTo>
                    <a:cubicBezTo>
                      <a:pt x="1834297" y="758814"/>
                      <a:pt x="1890177" y="702934"/>
                      <a:pt x="1890177" y="634354"/>
                    </a:cubicBezTo>
                    <a:lnTo>
                      <a:pt x="1890177" y="124460"/>
                    </a:lnTo>
                    <a:cubicBezTo>
                      <a:pt x="1890177" y="55880"/>
                      <a:pt x="1834297" y="0"/>
                      <a:pt x="1765717" y="0"/>
                    </a:cubicBezTo>
                    <a:close/>
                  </a:path>
                </a:pathLst>
              </a:custGeom>
              <a:solidFill>
                <a:srgbClr val="FFFFFF"/>
              </a:solidFill>
            </p:spPr>
          </p:sp>
        </p:grpSp>
        <p:sp>
          <p:nvSpPr>
            <p:cNvPr name="Freeform 29" id="29"/>
            <p:cNvSpPr/>
            <p:nvPr/>
          </p:nvSpPr>
          <p:spPr>
            <a:xfrm flipH="false" flipV="false" rot="0">
              <a:off x="3982411" y="382320"/>
              <a:ext cx="1179134" cy="1660752"/>
            </a:xfrm>
            <a:custGeom>
              <a:avLst/>
              <a:gdLst/>
              <a:ahLst/>
              <a:cxnLst/>
              <a:rect r="r" b="b" t="t" l="l"/>
              <a:pathLst>
                <a:path h="1660752" w="1179134">
                  <a:moveTo>
                    <a:pt x="0" y="0"/>
                  </a:moveTo>
                  <a:lnTo>
                    <a:pt x="1179134" y="0"/>
                  </a:lnTo>
                  <a:lnTo>
                    <a:pt x="1179134" y="1660752"/>
                  </a:lnTo>
                  <a:lnTo>
                    <a:pt x="0" y="166075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0" id="30"/>
            <p:cNvSpPr txBox="true"/>
            <p:nvPr/>
          </p:nvSpPr>
          <p:spPr>
            <a:xfrm rot="0">
              <a:off x="395347" y="391845"/>
              <a:ext cx="3953665" cy="1651227"/>
            </a:xfrm>
            <a:prstGeom prst="rect">
              <a:avLst/>
            </a:prstGeom>
          </p:spPr>
          <p:txBody>
            <a:bodyPr anchor="t" rtlCol="false" tIns="0" lIns="0" bIns="0" rIns="0">
              <a:spAutoFit/>
            </a:bodyPr>
            <a:lstStyle/>
            <a:p>
              <a:pPr>
                <a:lnSpc>
                  <a:spcPts val="3269"/>
                </a:lnSpc>
              </a:pPr>
              <a:r>
                <a:rPr lang="en-US" sz="2724">
                  <a:solidFill>
                    <a:srgbClr val="190F3F"/>
                  </a:solidFill>
                  <a:latin typeface="Garet Bold"/>
                </a:rPr>
                <a:t>General Security Regulations</a:t>
              </a:r>
            </a:p>
          </p:txBody>
        </p:sp>
      </p:grpSp>
      <p:sp>
        <p:nvSpPr>
          <p:cNvPr name="Freeform 31" id="31"/>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10"/>
            <a:stretch>
              <a:fillRect l="0" t="0" r="0" b="0"/>
            </a:stretch>
          </a:blipFill>
        </p:spPr>
      </p:sp>
      <p:sp>
        <p:nvSpPr>
          <p:cNvPr name="Freeform 32" id="32"/>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11"/>
            <a:stretch>
              <a:fillRect l="0" t="0" r="0" b="-43916"/>
            </a:stretch>
          </a:blipFill>
        </p:spPr>
      </p:sp>
      <p:sp>
        <p:nvSpPr>
          <p:cNvPr name="TextBox 33" id="33"/>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23</a:t>
            </a:r>
          </a:p>
        </p:txBody>
      </p:sp>
      <p:sp>
        <p:nvSpPr>
          <p:cNvPr name="TextBox 34" id="34"/>
          <p:cNvSpPr txBox="true"/>
          <p:nvPr/>
        </p:nvSpPr>
        <p:spPr>
          <a:xfrm rot="0">
            <a:off x="3517316" y="8455602"/>
            <a:ext cx="11253369" cy="1234440"/>
          </a:xfrm>
          <a:prstGeom prst="rect">
            <a:avLst/>
          </a:prstGeom>
        </p:spPr>
        <p:txBody>
          <a:bodyPr anchor="t" rtlCol="false" tIns="0" lIns="0" bIns="0" rIns="0">
            <a:spAutoFit/>
          </a:bodyPr>
          <a:lstStyle/>
          <a:p>
            <a:pPr algn="ctr">
              <a:lnSpc>
                <a:spcPts val="3359"/>
              </a:lnSpc>
            </a:pPr>
            <a:r>
              <a:rPr lang="en-US" sz="2400">
                <a:solidFill>
                  <a:srgbClr val="190F3F"/>
                </a:solidFill>
                <a:latin typeface="Garet Bold"/>
              </a:rPr>
              <a:t>Limitations and regulations vary by correctional facility, and impact people’s individual experience differently with managing their period while incarcerated.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3" id="3"/>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4" id="4"/>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5" id="5"/>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6" id="6"/>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24</a:t>
            </a:r>
          </a:p>
        </p:txBody>
      </p:sp>
      <p:sp>
        <p:nvSpPr>
          <p:cNvPr name="Freeform 7" id="7"/>
          <p:cNvSpPr/>
          <p:nvPr/>
        </p:nvSpPr>
        <p:spPr>
          <a:xfrm flipH="false" flipV="false" rot="0">
            <a:off x="705001" y="3436493"/>
            <a:ext cx="714692" cy="711119"/>
          </a:xfrm>
          <a:custGeom>
            <a:avLst/>
            <a:gdLst/>
            <a:ahLst/>
            <a:cxnLst/>
            <a:rect r="r" b="b" t="t" l="l"/>
            <a:pathLst>
              <a:path h="711119" w="714692">
                <a:moveTo>
                  <a:pt x="0" y="0"/>
                </a:moveTo>
                <a:lnTo>
                  <a:pt x="714692" y="0"/>
                </a:lnTo>
                <a:lnTo>
                  <a:pt x="714692" y="711119"/>
                </a:lnTo>
                <a:lnTo>
                  <a:pt x="0" y="711119"/>
                </a:lnTo>
                <a:lnTo>
                  <a:pt x="0" y="0"/>
                </a:lnTo>
                <a:close/>
              </a:path>
            </a:pathLst>
          </a:custGeom>
          <a:blipFill>
            <a:blip r:embed="rId4"/>
            <a:stretch>
              <a:fillRect l="0" t="0" r="0" b="0"/>
            </a:stretch>
          </a:blipFill>
        </p:spPr>
      </p:sp>
      <p:sp>
        <p:nvSpPr>
          <p:cNvPr name="TextBox 8" id="8"/>
          <p:cNvSpPr txBox="true"/>
          <p:nvPr/>
        </p:nvSpPr>
        <p:spPr>
          <a:xfrm rot="0">
            <a:off x="1648168" y="3436493"/>
            <a:ext cx="15673614" cy="5821807"/>
          </a:xfrm>
          <a:prstGeom prst="rect">
            <a:avLst/>
          </a:prstGeom>
        </p:spPr>
        <p:txBody>
          <a:bodyPr anchor="t" rtlCol="false" tIns="0" lIns="0" bIns="0" rIns="0">
            <a:spAutoFit/>
          </a:bodyPr>
          <a:lstStyle/>
          <a:p>
            <a:pPr>
              <a:lnSpc>
                <a:spcPts val="3537"/>
              </a:lnSpc>
            </a:pPr>
            <a:r>
              <a:rPr lang="en-US" sz="2899">
                <a:solidFill>
                  <a:srgbClr val="190F3F"/>
                </a:solidFill>
                <a:latin typeface="Garet Bold"/>
              </a:rPr>
              <a:t>No Sharing of Menstrual Products </a:t>
            </a:r>
          </a:p>
          <a:p>
            <a:pPr marL="626107" indent="-313054" lvl="1">
              <a:lnSpc>
                <a:spcPts val="3537"/>
              </a:lnSpc>
              <a:buFont typeface="Arial"/>
              <a:buChar char="•"/>
            </a:pPr>
            <a:r>
              <a:rPr lang="en-US" sz="2899">
                <a:solidFill>
                  <a:srgbClr val="190F3F"/>
                </a:solidFill>
                <a:latin typeface="Garet"/>
              </a:rPr>
              <a:t>In some cases, sharing menstrual products purchased from the commissary can be considered “bartering” </a:t>
            </a:r>
          </a:p>
          <a:p>
            <a:pPr marL="626107" indent="-313054" lvl="1">
              <a:lnSpc>
                <a:spcPts val="3537"/>
              </a:lnSpc>
              <a:buFont typeface="Arial"/>
              <a:buChar char="•"/>
            </a:pPr>
            <a:r>
              <a:rPr lang="en-US" sz="2899">
                <a:solidFill>
                  <a:srgbClr val="190F3F"/>
                </a:solidFill>
                <a:latin typeface="Garet Bold"/>
              </a:rPr>
              <a:t>Bartering is illegal behind bars</a:t>
            </a:r>
            <a:r>
              <a:rPr lang="en-US" sz="2899">
                <a:solidFill>
                  <a:srgbClr val="190F3F"/>
                </a:solidFill>
                <a:latin typeface="Garet"/>
              </a:rPr>
              <a:t> and can result in additional time added to a sentence. </a:t>
            </a:r>
          </a:p>
          <a:p>
            <a:pPr>
              <a:lnSpc>
                <a:spcPts val="3537"/>
              </a:lnSpc>
            </a:pPr>
          </a:p>
          <a:p>
            <a:pPr>
              <a:lnSpc>
                <a:spcPts val="3537"/>
              </a:lnSpc>
            </a:pPr>
            <a:r>
              <a:rPr lang="en-US" sz="2899">
                <a:solidFill>
                  <a:srgbClr val="190F3F"/>
                </a:solidFill>
                <a:latin typeface="Garet Bold"/>
              </a:rPr>
              <a:t>No Free Bleeding </a:t>
            </a:r>
          </a:p>
          <a:p>
            <a:pPr marL="626107" indent="-313054" lvl="1">
              <a:lnSpc>
                <a:spcPts val="3537"/>
              </a:lnSpc>
              <a:buFont typeface="Arial"/>
              <a:buChar char="•"/>
            </a:pPr>
            <a:r>
              <a:rPr lang="en-US" sz="2899">
                <a:solidFill>
                  <a:srgbClr val="190F3F"/>
                </a:solidFill>
                <a:latin typeface="Garet"/>
              </a:rPr>
              <a:t>In some cases, “Free bleeding” onto prison issued clothing repeatedly due to lack of menstrual products can be considered “destruction of prison property.” </a:t>
            </a:r>
          </a:p>
          <a:p>
            <a:pPr marL="626107" indent="-313054" lvl="1">
              <a:lnSpc>
                <a:spcPts val="3537"/>
              </a:lnSpc>
              <a:buFont typeface="Arial"/>
              <a:buChar char="•"/>
            </a:pPr>
            <a:r>
              <a:rPr lang="en-US" sz="2899">
                <a:solidFill>
                  <a:srgbClr val="190F3F"/>
                </a:solidFill>
                <a:latin typeface="Garet Bold"/>
              </a:rPr>
              <a:t>Destruction of prison property is illegal behind bars</a:t>
            </a:r>
            <a:r>
              <a:rPr lang="en-US" sz="2899">
                <a:solidFill>
                  <a:srgbClr val="190F3F"/>
                </a:solidFill>
                <a:latin typeface="Garet"/>
              </a:rPr>
              <a:t> and can result in additional time added onto a sentence. </a:t>
            </a:r>
          </a:p>
          <a:p>
            <a:pPr>
              <a:lnSpc>
                <a:spcPts val="3659"/>
              </a:lnSpc>
            </a:pPr>
          </a:p>
        </p:txBody>
      </p:sp>
      <p:sp>
        <p:nvSpPr>
          <p:cNvPr name="Freeform 9" id="9"/>
          <p:cNvSpPr/>
          <p:nvPr/>
        </p:nvSpPr>
        <p:spPr>
          <a:xfrm flipH="false" flipV="false" rot="0">
            <a:off x="671354" y="5991837"/>
            <a:ext cx="714692" cy="711119"/>
          </a:xfrm>
          <a:custGeom>
            <a:avLst/>
            <a:gdLst/>
            <a:ahLst/>
            <a:cxnLst/>
            <a:rect r="r" b="b" t="t" l="l"/>
            <a:pathLst>
              <a:path h="711119" w="714692">
                <a:moveTo>
                  <a:pt x="0" y="0"/>
                </a:moveTo>
                <a:lnTo>
                  <a:pt x="714692" y="0"/>
                </a:lnTo>
                <a:lnTo>
                  <a:pt x="714692" y="711119"/>
                </a:lnTo>
                <a:lnTo>
                  <a:pt x="0" y="711119"/>
                </a:lnTo>
                <a:lnTo>
                  <a:pt x="0" y="0"/>
                </a:lnTo>
                <a:close/>
              </a:path>
            </a:pathLst>
          </a:custGeom>
          <a:blipFill>
            <a:blip r:embed="rId4"/>
            <a:stretch>
              <a:fillRect l="0" t="0" r="0" b="0"/>
            </a:stretch>
          </a:blipFill>
        </p:spPr>
      </p:sp>
      <p:sp>
        <p:nvSpPr>
          <p:cNvPr name="TextBox 10" id="10"/>
          <p:cNvSpPr txBox="true"/>
          <p:nvPr/>
        </p:nvSpPr>
        <p:spPr>
          <a:xfrm rot="0">
            <a:off x="3390411" y="1013873"/>
            <a:ext cx="14689672" cy="1943962"/>
          </a:xfrm>
          <a:prstGeom prst="rect">
            <a:avLst/>
          </a:prstGeom>
        </p:spPr>
        <p:txBody>
          <a:bodyPr anchor="t" rtlCol="false" tIns="0" lIns="0" bIns="0" rIns="0">
            <a:spAutoFit/>
          </a:bodyPr>
          <a:lstStyle/>
          <a:p>
            <a:pPr>
              <a:lnSpc>
                <a:spcPts val="7711"/>
              </a:lnSpc>
            </a:pPr>
            <a:r>
              <a:rPr lang="en-US" sz="5932" spc="118">
                <a:solidFill>
                  <a:srgbClr val="190F3F"/>
                </a:solidFill>
                <a:latin typeface="Hey Gotcha! Semi-Bold"/>
              </a:rPr>
              <a:t>General Security Regulations that impact incarcerated people who menstruate</a:t>
            </a:r>
          </a:p>
        </p:txBody>
      </p:sp>
      <p:grpSp>
        <p:nvGrpSpPr>
          <p:cNvPr name="Group 11" id="11"/>
          <p:cNvGrpSpPr/>
          <p:nvPr/>
        </p:nvGrpSpPr>
        <p:grpSpPr>
          <a:xfrm rot="-19141">
            <a:off x="1038851" y="1034446"/>
            <a:ext cx="2069186" cy="1923169"/>
            <a:chOff x="0" y="0"/>
            <a:chExt cx="816427" cy="758814"/>
          </a:xfrm>
        </p:grpSpPr>
        <p:sp>
          <p:nvSpPr>
            <p:cNvPr name="Freeform 12" id="12"/>
            <p:cNvSpPr/>
            <p:nvPr/>
          </p:nvSpPr>
          <p:spPr>
            <a:xfrm flipH="false" flipV="false" rot="0">
              <a:off x="31750" y="31750"/>
              <a:ext cx="752927" cy="695314"/>
            </a:xfrm>
            <a:custGeom>
              <a:avLst/>
              <a:gdLst/>
              <a:ahLst/>
              <a:cxnLst/>
              <a:rect r="r" b="b" t="t" l="l"/>
              <a:pathLst>
                <a:path h="695314" w="752927">
                  <a:moveTo>
                    <a:pt x="660217" y="695314"/>
                  </a:moveTo>
                  <a:lnTo>
                    <a:pt x="92710" y="695314"/>
                  </a:lnTo>
                  <a:cubicBezTo>
                    <a:pt x="41910" y="695314"/>
                    <a:pt x="0" y="653404"/>
                    <a:pt x="0" y="602604"/>
                  </a:cubicBezTo>
                  <a:lnTo>
                    <a:pt x="0" y="92710"/>
                  </a:lnTo>
                  <a:cubicBezTo>
                    <a:pt x="0" y="41910"/>
                    <a:pt x="41910" y="0"/>
                    <a:pt x="92710" y="0"/>
                  </a:cubicBezTo>
                  <a:lnTo>
                    <a:pt x="658947" y="0"/>
                  </a:lnTo>
                  <a:cubicBezTo>
                    <a:pt x="709747" y="0"/>
                    <a:pt x="751657" y="41910"/>
                    <a:pt x="751657" y="92710"/>
                  </a:cubicBezTo>
                  <a:lnTo>
                    <a:pt x="751657" y="601334"/>
                  </a:lnTo>
                  <a:cubicBezTo>
                    <a:pt x="752927" y="653404"/>
                    <a:pt x="711017" y="695314"/>
                    <a:pt x="660217" y="695314"/>
                  </a:cubicBezTo>
                  <a:close/>
                </a:path>
              </a:pathLst>
            </a:custGeom>
            <a:solidFill>
              <a:srgbClr val="FFFFFF"/>
            </a:solidFill>
          </p:spPr>
        </p:sp>
        <p:sp>
          <p:nvSpPr>
            <p:cNvPr name="Freeform 13" id="13"/>
            <p:cNvSpPr/>
            <p:nvPr/>
          </p:nvSpPr>
          <p:spPr>
            <a:xfrm flipH="false" flipV="false" rot="0">
              <a:off x="0" y="0"/>
              <a:ext cx="816428" cy="758814"/>
            </a:xfrm>
            <a:custGeom>
              <a:avLst/>
              <a:gdLst/>
              <a:ahLst/>
              <a:cxnLst/>
              <a:rect r="r" b="b" t="t" l="l"/>
              <a:pathLst>
                <a:path h="758814" w="816428">
                  <a:moveTo>
                    <a:pt x="691967" y="59690"/>
                  </a:moveTo>
                  <a:cubicBezTo>
                    <a:pt x="727527" y="59690"/>
                    <a:pt x="756737" y="88900"/>
                    <a:pt x="756737" y="124460"/>
                  </a:cubicBezTo>
                  <a:lnTo>
                    <a:pt x="756737" y="634354"/>
                  </a:lnTo>
                  <a:cubicBezTo>
                    <a:pt x="756737" y="669914"/>
                    <a:pt x="727527" y="699124"/>
                    <a:pt x="691967" y="699124"/>
                  </a:cubicBezTo>
                  <a:lnTo>
                    <a:pt x="124460" y="699124"/>
                  </a:lnTo>
                  <a:cubicBezTo>
                    <a:pt x="88900" y="699124"/>
                    <a:pt x="59690" y="669914"/>
                    <a:pt x="59690" y="634354"/>
                  </a:cubicBezTo>
                  <a:lnTo>
                    <a:pt x="59690" y="124460"/>
                  </a:lnTo>
                  <a:cubicBezTo>
                    <a:pt x="59690" y="88900"/>
                    <a:pt x="88900" y="59690"/>
                    <a:pt x="124460" y="59690"/>
                  </a:cubicBezTo>
                  <a:lnTo>
                    <a:pt x="691968" y="59690"/>
                  </a:lnTo>
                  <a:moveTo>
                    <a:pt x="691968" y="0"/>
                  </a:moveTo>
                  <a:lnTo>
                    <a:pt x="124460" y="0"/>
                  </a:lnTo>
                  <a:cubicBezTo>
                    <a:pt x="55880" y="0"/>
                    <a:pt x="0" y="55880"/>
                    <a:pt x="0" y="124460"/>
                  </a:cubicBezTo>
                  <a:lnTo>
                    <a:pt x="0" y="634354"/>
                  </a:lnTo>
                  <a:cubicBezTo>
                    <a:pt x="0" y="702934"/>
                    <a:pt x="55880" y="758814"/>
                    <a:pt x="124460" y="758814"/>
                  </a:cubicBezTo>
                  <a:lnTo>
                    <a:pt x="691968" y="758814"/>
                  </a:lnTo>
                  <a:cubicBezTo>
                    <a:pt x="760547" y="758814"/>
                    <a:pt x="816428" y="702934"/>
                    <a:pt x="816428" y="634354"/>
                  </a:cubicBezTo>
                  <a:lnTo>
                    <a:pt x="816428" y="124460"/>
                  </a:lnTo>
                  <a:cubicBezTo>
                    <a:pt x="816428" y="55880"/>
                    <a:pt x="760547" y="0"/>
                    <a:pt x="691968" y="0"/>
                  </a:cubicBezTo>
                  <a:close/>
                </a:path>
              </a:pathLst>
            </a:custGeom>
            <a:solidFill>
              <a:srgbClr val="FFFFFF"/>
            </a:solidFill>
          </p:spPr>
        </p:sp>
      </p:grpSp>
      <p:sp>
        <p:nvSpPr>
          <p:cNvPr name="Freeform 14" id="14"/>
          <p:cNvSpPr/>
          <p:nvPr/>
        </p:nvSpPr>
        <p:spPr>
          <a:xfrm flipH="false" flipV="false" rot="0">
            <a:off x="1586526" y="1310230"/>
            <a:ext cx="973836" cy="1371600"/>
          </a:xfrm>
          <a:custGeom>
            <a:avLst/>
            <a:gdLst/>
            <a:ahLst/>
            <a:cxnLst/>
            <a:rect r="r" b="b" t="t" l="l"/>
            <a:pathLst>
              <a:path h="1371600" w="973836">
                <a:moveTo>
                  <a:pt x="0" y="0"/>
                </a:moveTo>
                <a:lnTo>
                  <a:pt x="973836" y="0"/>
                </a:lnTo>
                <a:lnTo>
                  <a:pt x="973836" y="1371600"/>
                </a:lnTo>
                <a:lnTo>
                  <a:pt x="0" y="13716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5" id="5"/>
          <p:cNvSpPr txBox="true"/>
          <p:nvPr/>
        </p:nvSpPr>
        <p:spPr>
          <a:xfrm rot="0">
            <a:off x="1586526" y="3325310"/>
            <a:ext cx="14683595" cy="5152708"/>
          </a:xfrm>
          <a:prstGeom prst="rect">
            <a:avLst/>
          </a:prstGeom>
        </p:spPr>
        <p:txBody>
          <a:bodyPr anchor="t" rtlCol="false" tIns="0" lIns="0" bIns="0" rIns="0">
            <a:spAutoFit/>
          </a:bodyPr>
          <a:lstStyle/>
          <a:p>
            <a:pPr>
              <a:lnSpc>
                <a:spcPts val="3685"/>
              </a:lnSpc>
            </a:pPr>
            <a:r>
              <a:rPr lang="en-US" sz="3350">
                <a:solidFill>
                  <a:srgbClr val="190F3F"/>
                </a:solidFill>
                <a:latin typeface="Garet Bold"/>
              </a:rPr>
              <a:t>Showers and Laundry Limitations </a:t>
            </a:r>
          </a:p>
          <a:p>
            <a:pPr>
              <a:lnSpc>
                <a:spcPts val="3685"/>
              </a:lnSpc>
            </a:pPr>
          </a:p>
          <a:p>
            <a:pPr marL="723266" indent="-361633" lvl="1">
              <a:lnSpc>
                <a:spcPts val="3685"/>
              </a:lnSpc>
              <a:buFont typeface="Arial"/>
              <a:buChar char="•"/>
            </a:pPr>
            <a:r>
              <a:rPr lang="en-US" sz="3350">
                <a:solidFill>
                  <a:srgbClr val="190F3F"/>
                </a:solidFill>
                <a:latin typeface="Garet"/>
              </a:rPr>
              <a:t>Certain facilities do not allow incarcerated people to bathe with regularity. Showers are often limited to less than 5 mins </a:t>
            </a:r>
          </a:p>
          <a:p>
            <a:pPr>
              <a:lnSpc>
                <a:spcPts val="3685"/>
              </a:lnSpc>
            </a:pPr>
          </a:p>
          <a:p>
            <a:pPr marL="723266" indent="-361633" lvl="1">
              <a:lnSpc>
                <a:spcPts val="3685"/>
              </a:lnSpc>
              <a:buFont typeface="Arial"/>
              <a:buChar char="•"/>
            </a:pPr>
            <a:r>
              <a:rPr lang="en-US" sz="3350">
                <a:solidFill>
                  <a:srgbClr val="190F3F"/>
                </a:solidFill>
                <a:latin typeface="Garet"/>
              </a:rPr>
              <a:t>L</a:t>
            </a:r>
            <a:r>
              <a:rPr lang="en-US" sz="3350">
                <a:solidFill>
                  <a:srgbClr val="190F3F"/>
                </a:solidFill>
                <a:latin typeface="Garet"/>
              </a:rPr>
              <a:t>imited access to laundry facilities, leading to difficulties in washing period-stained uniforms, bedding, or underwear</a:t>
            </a:r>
          </a:p>
          <a:p>
            <a:pPr>
              <a:lnSpc>
                <a:spcPts val="3685"/>
              </a:lnSpc>
            </a:pPr>
          </a:p>
          <a:p>
            <a:pPr marL="723266" indent="-361633" lvl="1">
              <a:lnSpc>
                <a:spcPts val="3685"/>
              </a:lnSpc>
              <a:buFont typeface="Arial"/>
              <a:buChar char="•"/>
            </a:pPr>
            <a:r>
              <a:rPr lang="en-US" sz="3350">
                <a:solidFill>
                  <a:srgbClr val="190F3F"/>
                </a:solidFill>
                <a:latin typeface="Garet"/>
              </a:rPr>
              <a:t>Individuals may be forced to carry period-stained uniforms or underwear in a clear bag, which causes humiliation and shame.  </a:t>
            </a:r>
          </a:p>
          <a:p>
            <a:pPr>
              <a:lnSpc>
                <a:spcPts val="3685"/>
              </a:lnSpc>
            </a:pPr>
          </a:p>
        </p:txBody>
      </p:sp>
      <p:sp>
        <p:nvSpPr>
          <p:cNvPr name="Freeform 6" id="6"/>
          <p:cNvSpPr/>
          <p:nvPr/>
        </p:nvSpPr>
        <p:spPr>
          <a:xfrm flipH="false" flipV="false" rot="-9259876">
            <a:off x="15795149" y="1454909"/>
            <a:ext cx="5513891" cy="5052729"/>
          </a:xfrm>
          <a:custGeom>
            <a:avLst/>
            <a:gdLst/>
            <a:ahLst/>
            <a:cxnLst/>
            <a:rect r="r" b="b" t="t" l="l"/>
            <a:pathLst>
              <a:path h="5052729" w="5513891">
                <a:moveTo>
                  <a:pt x="0" y="0"/>
                </a:moveTo>
                <a:lnTo>
                  <a:pt x="5513891" y="0"/>
                </a:lnTo>
                <a:lnTo>
                  <a:pt x="5513891" y="5052729"/>
                </a:lnTo>
                <a:lnTo>
                  <a:pt x="0" y="5052729"/>
                </a:lnTo>
                <a:lnTo>
                  <a:pt x="0" y="0"/>
                </a:lnTo>
                <a:close/>
              </a:path>
            </a:pathLst>
          </a:custGeom>
          <a:blipFill>
            <a:blip r:embed="rId4"/>
            <a:stretch>
              <a:fillRect l="0" t="0" r="0" b="0"/>
            </a:stretch>
          </a:blipFill>
        </p:spPr>
      </p:sp>
      <p:sp>
        <p:nvSpPr>
          <p:cNvPr name="TextBox 7" id="7"/>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8" id="8"/>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25</a:t>
            </a:r>
          </a:p>
        </p:txBody>
      </p:sp>
      <p:grpSp>
        <p:nvGrpSpPr>
          <p:cNvPr name="Group 9" id="9"/>
          <p:cNvGrpSpPr/>
          <p:nvPr/>
        </p:nvGrpSpPr>
        <p:grpSpPr>
          <a:xfrm rot="-19141">
            <a:off x="1038851" y="1034446"/>
            <a:ext cx="2069186" cy="1923169"/>
            <a:chOff x="0" y="0"/>
            <a:chExt cx="816427" cy="758814"/>
          </a:xfrm>
        </p:grpSpPr>
        <p:sp>
          <p:nvSpPr>
            <p:cNvPr name="Freeform 10" id="10"/>
            <p:cNvSpPr/>
            <p:nvPr/>
          </p:nvSpPr>
          <p:spPr>
            <a:xfrm flipH="false" flipV="false" rot="0">
              <a:off x="31750" y="31750"/>
              <a:ext cx="752927" cy="695314"/>
            </a:xfrm>
            <a:custGeom>
              <a:avLst/>
              <a:gdLst/>
              <a:ahLst/>
              <a:cxnLst/>
              <a:rect r="r" b="b" t="t" l="l"/>
              <a:pathLst>
                <a:path h="695314" w="752927">
                  <a:moveTo>
                    <a:pt x="660217" y="695314"/>
                  </a:moveTo>
                  <a:lnTo>
                    <a:pt x="92710" y="695314"/>
                  </a:lnTo>
                  <a:cubicBezTo>
                    <a:pt x="41910" y="695314"/>
                    <a:pt x="0" y="653404"/>
                    <a:pt x="0" y="602604"/>
                  </a:cubicBezTo>
                  <a:lnTo>
                    <a:pt x="0" y="92710"/>
                  </a:lnTo>
                  <a:cubicBezTo>
                    <a:pt x="0" y="41910"/>
                    <a:pt x="41910" y="0"/>
                    <a:pt x="92710" y="0"/>
                  </a:cubicBezTo>
                  <a:lnTo>
                    <a:pt x="658947" y="0"/>
                  </a:lnTo>
                  <a:cubicBezTo>
                    <a:pt x="709747" y="0"/>
                    <a:pt x="751657" y="41910"/>
                    <a:pt x="751657" y="92710"/>
                  </a:cubicBezTo>
                  <a:lnTo>
                    <a:pt x="751657" y="601334"/>
                  </a:lnTo>
                  <a:cubicBezTo>
                    <a:pt x="752927" y="653404"/>
                    <a:pt x="711017" y="695314"/>
                    <a:pt x="660217" y="695314"/>
                  </a:cubicBezTo>
                  <a:close/>
                </a:path>
              </a:pathLst>
            </a:custGeom>
            <a:solidFill>
              <a:srgbClr val="FFFFFF"/>
            </a:solidFill>
          </p:spPr>
        </p:sp>
        <p:sp>
          <p:nvSpPr>
            <p:cNvPr name="Freeform 11" id="11"/>
            <p:cNvSpPr/>
            <p:nvPr/>
          </p:nvSpPr>
          <p:spPr>
            <a:xfrm flipH="false" flipV="false" rot="0">
              <a:off x="0" y="0"/>
              <a:ext cx="816428" cy="758814"/>
            </a:xfrm>
            <a:custGeom>
              <a:avLst/>
              <a:gdLst/>
              <a:ahLst/>
              <a:cxnLst/>
              <a:rect r="r" b="b" t="t" l="l"/>
              <a:pathLst>
                <a:path h="758814" w="816428">
                  <a:moveTo>
                    <a:pt x="691967" y="59690"/>
                  </a:moveTo>
                  <a:cubicBezTo>
                    <a:pt x="727527" y="59690"/>
                    <a:pt x="756737" y="88900"/>
                    <a:pt x="756737" y="124460"/>
                  </a:cubicBezTo>
                  <a:lnTo>
                    <a:pt x="756737" y="634354"/>
                  </a:lnTo>
                  <a:cubicBezTo>
                    <a:pt x="756737" y="669914"/>
                    <a:pt x="727527" y="699124"/>
                    <a:pt x="691967" y="699124"/>
                  </a:cubicBezTo>
                  <a:lnTo>
                    <a:pt x="124460" y="699124"/>
                  </a:lnTo>
                  <a:cubicBezTo>
                    <a:pt x="88900" y="699124"/>
                    <a:pt x="59690" y="669914"/>
                    <a:pt x="59690" y="634354"/>
                  </a:cubicBezTo>
                  <a:lnTo>
                    <a:pt x="59690" y="124460"/>
                  </a:lnTo>
                  <a:cubicBezTo>
                    <a:pt x="59690" y="88900"/>
                    <a:pt x="88900" y="59690"/>
                    <a:pt x="124460" y="59690"/>
                  </a:cubicBezTo>
                  <a:lnTo>
                    <a:pt x="691968" y="59690"/>
                  </a:lnTo>
                  <a:moveTo>
                    <a:pt x="691968" y="0"/>
                  </a:moveTo>
                  <a:lnTo>
                    <a:pt x="124460" y="0"/>
                  </a:lnTo>
                  <a:cubicBezTo>
                    <a:pt x="55880" y="0"/>
                    <a:pt x="0" y="55880"/>
                    <a:pt x="0" y="124460"/>
                  </a:cubicBezTo>
                  <a:lnTo>
                    <a:pt x="0" y="634354"/>
                  </a:lnTo>
                  <a:cubicBezTo>
                    <a:pt x="0" y="702934"/>
                    <a:pt x="55880" y="758814"/>
                    <a:pt x="124460" y="758814"/>
                  </a:cubicBezTo>
                  <a:lnTo>
                    <a:pt x="691968" y="758814"/>
                  </a:lnTo>
                  <a:cubicBezTo>
                    <a:pt x="760547" y="758814"/>
                    <a:pt x="816428" y="702934"/>
                    <a:pt x="816428" y="634354"/>
                  </a:cubicBezTo>
                  <a:lnTo>
                    <a:pt x="816428" y="124460"/>
                  </a:lnTo>
                  <a:cubicBezTo>
                    <a:pt x="816428" y="55880"/>
                    <a:pt x="760547" y="0"/>
                    <a:pt x="691968" y="0"/>
                  </a:cubicBezTo>
                  <a:close/>
                </a:path>
              </a:pathLst>
            </a:custGeom>
            <a:solidFill>
              <a:srgbClr val="FFFFFF"/>
            </a:solidFill>
          </p:spPr>
        </p:sp>
      </p:grpSp>
      <p:sp>
        <p:nvSpPr>
          <p:cNvPr name="Freeform 12" id="12"/>
          <p:cNvSpPr/>
          <p:nvPr/>
        </p:nvSpPr>
        <p:spPr>
          <a:xfrm flipH="false" flipV="false" rot="0">
            <a:off x="1586526" y="1310230"/>
            <a:ext cx="973836" cy="1371600"/>
          </a:xfrm>
          <a:custGeom>
            <a:avLst/>
            <a:gdLst/>
            <a:ahLst/>
            <a:cxnLst/>
            <a:rect r="r" b="b" t="t" l="l"/>
            <a:pathLst>
              <a:path h="1371600" w="973836">
                <a:moveTo>
                  <a:pt x="0" y="0"/>
                </a:moveTo>
                <a:lnTo>
                  <a:pt x="973836" y="0"/>
                </a:lnTo>
                <a:lnTo>
                  <a:pt x="973836" y="1371600"/>
                </a:lnTo>
                <a:lnTo>
                  <a:pt x="0" y="13716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3" id="13"/>
          <p:cNvSpPr txBox="true"/>
          <p:nvPr/>
        </p:nvSpPr>
        <p:spPr>
          <a:xfrm rot="0">
            <a:off x="16139821" y="7533091"/>
            <a:ext cx="130299" cy="165100"/>
          </a:xfrm>
          <a:prstGeom prst="rect">
            <a:avLst/>
          </a:prstGeom>
        </p:spPr>
        <p:txBody>
          <a:bodyPr anchor="t" rtlCol="false" tIns="0" lIns="0" bIns="0" rIns="0">
            <a:spAutoFit/>
          </a:bodyPr>
          <a:lstStyle/>
          <a:p>
            <a:pPr algn="ctr">
              <a:lnSpc>
                <a:spcPts val="1399"/>
              </a:lnSpc>
            </a:pPr>
            <a:r>
              <a:rPr lang="en-US" sz="999">
                <a:solidFill>
                  <a:srgbClr val="190F3F"/>
                </a:solidFill>
                <a:latin typeface="Garet"/>
              </a:rPr>
              <a:t>19</a:t>
            </a:r>
          </a:p>
        </p:txBody>
      </p:sp>
      <p:sp>
        <p:nvSpPr>
          <p:cNvPr name="TextBox 14" id="14"/>
          <p:cNvSpPr txBox="true"/>
          <p:nvPr/>
        </p:nvSpPr>
        <p:spPr>
          <a:xfrm rot="0">
            <a:off x="3390411" y="1013873"/>
            <a:ext cx="14689672" cy="1943962"/>
          </a:xfrm>
          <a:prstGeom prst="rect">
            <a:avLst/>
          </a:prstGeom>
        </p:spPr>
        <p:txBody>
          <a:bodyPr anchor="t" rtlCol="false" tIns="0" lIns="0" bIns="0" rIns="0">
            <a:spAutoFit/>
          </a:bodyPr>
          <a:lstStyle/>
          <a:p>
            <a:pPr>
              <a:lnSpc>
                <a:spcPts val="7711"/>
              </a:lnSpc>
            </a:pPr>
            <a:r>
              <a:rPr lang="en-US" sz="5932" spc="118">
                <a:solidFill>
                  <a:srgbClr val="190F3F"/>
                </a:solidFill>
                <a:latin typeface="Hey Gotcha! Semi-Bold"/>
              </a:rPr>
              <a:t>General Security Regulations that impact incarcerated people who menstruate</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50000">
              <a:srgbClr val="F8AD9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1164490" y="3058799"/>
            <a:ext cx="15774713" cy="6302249"/>
          </a:xfrm>
          <a:prstGeom prst="rect">
            <a:avLst/>
          </a:prstGeom>
        </p:spPr>
        <p:txBody>
          <a:bodyPr anchor="t" rtlCol="false" tIns="0" lIns="0" bIns="0" rIns="0">
            <a:spAutoFit/>
          </a:bodyPr>
          <a:lstStyle/>
          <a:p>
            <a:pPr>
              <a:lnSpc>
                <a:spcPts val="4183"/>
              </a:lnSpc>
            </a:pPr>
            <a:r>
              <a:rPr lang="en-US" sz="2846">
                <a:solidFill>
                  <a:srgbClr val="190F3F"/>
                </a:solidFill>
                <a:latin typeface="Garet Bold"/>
              </a:rPr>
              <a:t>As with the general population, period stigma and lack of </a:t>
            </a:r>
          </a:p>
          <a:p>
            <a:pPr>
              <a:lnSpc>
                <a:spcPts val="4183"/>
              </a:lnSpc>
            </a:pPr>
            <a:r>
              <a:rPr lang="en-US" sz="2846">
                <a:solidFill>
                  <a:srgbClr val="190F3F"/>
                </a:solidFill>
                <a:latin typeface="Garet Bold"/>
              </a:rPr>
              <a:t>menstrual health education is also pervasive i</a:t>
            </a:r>
            <a:r>
              <a:rPr lang="en-US" sz="2846">
                <a:solidFill>
                  <a:srgbClr val="190F3F"/>
                </a:solidFill>
                <a:latin typeface="Garet Bold"/>
              </a:rPr>
              <a:t>n correctional facilities.</a:t>
            </a:r>
          </a:p>
          <a:p>
            <a:pPr>
              <a:lnSpc>
                <a:spcPts val="4183"/>
              </a:lnSpc>
            </a:pPr>
            <a:r>
              <a:rPr lang="en-US" sz="2846">
                <a:solidFill>
                  <a:srgbClr val="190F3F"/>
                </a:solidFill>
                <a:latin typeface="Garet Bold"/>
              </a:rPr>
              <a:t> </a:t>
            </a:r>
          </a:p>
          <a:p>
            <a:pPr algn="r">
              <a:lnSpc>
                <a:spcPts val="4183"/>
              </a:lnSpc>
            </a:pPr>
            <a:r>
              <a:rPr lang="en-US" sz="2846">
                <a:solidFill>
                  <a:srgbClr val="190F3F"/>
                </a:solidFill>
                <a:latin typeface="Garet"/>
              </a:rPr>
              <a:t>O</a:t>
            </a:r>
            <a:r>
              <a:rPr lang="en-US" sz="2846">
                <a:solidFill>
                  <a:srgbClr val="190F3F"/>
                </a:solidFill>
                <a:latin typeface="Garet"/>
              </a:rPr>
              <a:t>ften raised by fo</a:t>
            </a:r>
            <a:r>
              <a:rPr lang="en-US" sz="2846">
                <a:solidFill>
                  <a:srgbClr val="190F3F"/>
                </a:solidFill>
                <a:latin typeface="Garet"/>
              </a:rPr>
              <a:t>r</a:t>
            </a:r>
            <a:r>
              <a:rPr lang="en-US" sz="2846">
                <a:solidFill>
                  <a:srgbClr val="190F3F"/>
                </a:solidFill>
                <a:latin typeface="Garet"/>
              </a:rPr>
              <a:t>m</a:t>
            </a:r>
            <a:r>
              <a:rPr lang="en-US" sz="2846">
                <a:solidFill>
                  <a:srgbClr val="190F3F"/>
                </a:solidFill>
                <a:latin typeface="Garet"/>
              </a:rPr>
              <a:t>e</a:t>
            </a:r>
            <a:r>
              <a:rPr lang="en-US" sz="2846">
                <a:solidFill>
                  <a:srgbClr val="190F3F"/>
                </a:solidFill>
                <a:latin typeface="Garet"/>
              </a:rPr>
              <a:t>r i</a:t>
            </a:r>
            <a:r>
              <a:rPr lang="en-US" sz="2846">
                <a:solidFill>
                  <a:srgbClr val="190F3F"/>
                </a:solidFill>
                <a:latin typeface="Garet"/>
              </a:rPr>
              <a:t>n</a:t>
            </a:r>
            <a:r>
              <a:rPr lang="en-US" sz="2846">
                <a:solidFill>
                  <a:srgbClr val="190F3F"/>
                </a:solidFill>
                <a:latin typeface="Garet"/>
              </a:rPr>
              <a:t>m</a:t>
            </a:r>
            <a:r>
              <a:rPr lang="en-US" sz="2846">
                <a:solidFill>
                  <a:srgbClr val="190F3F"/>
                </a:solidFill>
                <a:latin typeface="Garet"/>
              </a:rPr>
              <a:t>ate</a:t>
            </a:r>
            <a:r>
              <a:rPr lang="en-US" sz="2846">
                <a:solidFill>
                  <a:srgbClr val="190F3F"/>
                </a:solidFill>
                <a:latin typeface="Garet"/>
              </a:rPr>
              <a:t>s, incarcerated</a:t>
            </a:r>
          </a:p>
          <a:p>
            <a:pPr algn="r">
              <a:lnSpc>
                <a:spcPts val="4183"/>
              </a:lnSpc>
            </a:pPr>
            <a:r>
              <a:rPr lang="en-US" sz="2846">
                <a:solidFill>
                  <a:srgbClr val="190F3F"/>
                </a:solidFill>
                <a:latin typeface="Garet"/>
              </a:rPr>
              <a:t>menstruators m</a:t>
            </a:r>
            <a:r>
              <a:rPr lang="en-US" sz="2846">
                <a:solidFill>
                  <a:srgbClr val="190F3F"/>
                </a:solidFill>
                <a:latin typeface="Garet"/>
              </a:rPr>
              <a:t>a</a:t>
            </a:r>
            <a:r>
              <a:rPr lang="en-US" sz="2846">
                <a:solidFill>
                  <a:srgbClr val="190F3F"/>
                </a:solidFill>
                <a:latin typeface="Garet"/>
              </a:rPr>
              <a:t>y p</a:t>
            </a:r>
            <a:r>
              <a:rPr lang="en-US" sz="2846">
                <a:solidFill>
                  <a:srgbClr val="190F3F"/>
                </a:solidFill>
                <a:latin typeface="Garet"/>
              </a:rPr>
              <a:t>ass</a:t>
            </a:r>
            <a:r>
              <a:rPr lang="en-US" sz="2846">
                <a:solidFill>
                  <a:srgbClr val="190F3F"/>
                </a:solidFill>
                <a:latin typeface="Garet"/>
              </a:rPr>
              <a:t> dow</a:t>
            </a:r>
            <a:r>
              <a:rPr lang="en-US" sz="2846">
                <a:solidFill>
                  <a:srgbClr val="190F3F"/>
                </a:solidFill>
                <a:latin typeface="Garet"/>
              </a:rPr>
              <a:t>n</a:t>
            </a:r>
            <a:r>
              <a:rPr lang="en-US" sz="2846">
                <a:solidFill>
                  <a:srgbClr val="190F3F"/>
                </a:solidFill>
                <a:latin typeface="Garet"/>
              </a:rPr>
              <a:t> o</a:t>
            </a:r>
            <a:r>
              <a:rPr lang="en-US" sz="2846">
                <a:solidFill>
                  <a:srgbClr val="190F3F"/>
                </a:solidFill>
                <a:latin typeface="Garet"/>
              </a:rPr>
              <a:t>u</a:t>
            </a:r>
            <a:r>
              <a:rPr lang="en-US" sz="2846">
                <a:solidFill>
                  <a:srgbClr val="190F3F"/>
                </a:solidFill>
                <a:latin typeface="Garet"/>
              </a:rPr>
              <a:t>tdated old w</a:t>
            </a:r>
            <a:r>
              <a:rPr lang="en-US" sz="2846">
                <a:solidFill>
                  <a:srgbClr val="190F3F"/>
                </a:solidFill>
                <a:latin typeface="Garet"/>
              </a:rPr>
              <a:t>i</a:t>
            </a:r>
            <a:r>
              <a:rPr lang="en-US" sz="2846">
                <a:solidFill>
                  <a:srgbClr val="190F3F"/>
                </a:solidFill>
                <a:latin typeface="Garet"/>
              </a:rPr>
              <a:t>v</a:t>
            </a:r>
            <a:r>
              <a:rPr lang="en-US" sz="2846">
                <a:solidFill>
                  <a:srgbClr val="190F3F"/>
                </a:solidFill>
                <a:latin typeface="Garet"/>
              </a:rPr>
              <a:t>e</a:t>
            </a:r>
            <a:r>
              <a:rPr lang="en-US" sz="2846">
                <a:solidFill>
                  <a:srgbClr val="190F3F"/>
                </a:solidFill>
                <a:latin typeface="Garet"/>
              </a:rPr>
              <a:t>s</a:t>
            </a:r>
          </a:p>
          <a:p>
            <a:pPr algn="r">
              <a:lnSpc>
                <a:spcPts val="4183"/>
              </a:lnSpc>
            </a:pPr>
            <a:r>
              <a:rPr lang="en-US" sz="2846">
                <a:solidFill>
                  <a:srgbClr val="190F3F"/>
                </a:solidFill>
                <a:latin typeface="Garet"/>
              </a:rPr>
              <a:t>t</a:t>
            </a:r>
            <a:r>
              <a:rPr lang="en-US" sz="2846">
                <a:solidFill>
                  <a:srgbClr val="190F3F"/>
                </a:solidFill>
                <a:latin typeface="Garet"/>
              </a:rPr>
              <a:t>a</a:t>
            </a:r>
            <a:r>
              <a:rPr lang="en-US" sz="2846">
                <a:solidFill>
                  <a:srgbClr val="190F3F"/>
                </a:solidFill>
                <a:latin typeface="Garet"/>
              </a:rPr>
              <a:t>l</a:t>
            </a:r>
            <a:r>
              <a:rPr lang="en-US" sz="2846">
                <a:solidFill>
                  <a:srgbClr val="190F3F"/>
                </a:solidFill>
                <a:latin typeface="Garet"/>
              </a:rPr>
              <a:t>e</a:t>
            </a:r>
            <a:r>
              <a:rPr lang="en-US" sz="2846">
                <a:solidFill>
                  <a:srgbClr val="190F3F"/>
                </a:solidFill>
                <a:latin typeface="Garet"/>
              </a:rPr>
              <a:t>s with limited understanding</a:t>
            </a:r>
            <a:r>
              <a:rPr lang="en-US" sz="2846">
                <a:solidFill>
                  <a:srgbClr val="190F3F"/>
                </a:solidFill>
                <a:latin typeface="Garet Bold"/>
              </a:rPr>
              <a:t> </a:t>
            </a:r>
            <a:r>
              <a:rPr lang="en-US" sz="2846">
                <a:solidFill>
                  <a:srgbClr val="190F3F"/>
                </a:solidFill>
                <a:latin typeface="Garet"/>
              </a:rPr>
              <a:t>of how to</a:t>
            </a:r>
          </a:p>
          <a:p>
            <a:pPr algn="r">
              <a:lnSpc>
                <a:spcPts val="4183"/>
              </a:lnSpc>
            </a:pPr>
            <a:r>
              <a:rPr lang="en-US" sz="2846">
                <a:solidFill>
                  <a:srgbClr val="190F3F"/>
                </a:solidFill>
                <a:latin typeface="Garet"/>
              </a:rPr>
              <a:t>adequately manage their period.</a:t>
            </a:r>
          </a:p>
          <a:p>
            <a:pPr>
              <a:lnSpc>
                <a:spcPts val="4183"/>
              </a:lnSpc>
            </a:pPr>
          </a:p>
          <a:p>
            <a:pPr algn="l">
              <a:lnSpc>
                <a:spcPts val="4183"/>
              </a:lnSpc>
            </a:pPr>
            <a:r>
              <a:rPr lang="en-US" sz="2846">
                <a:solidFill>
                  <a:srgbClr val="190F3F"/>
                </a:solidFill>
                <a:latin typeface="Garet Bold"/>
              </a:rPr>
              <a:t>People, guards, corr</a:t>
            </a:r>
            <a:r>
              <a:rPr lang="en-US" sz="2846">
                <a:solidFill>
                  <a:srgbClr val="190F3F"/>
                </a:solidFill>
                <a:latin typeface="Garet Bold"/>
              </a:rPr>
              <a:t>ectional authorities, and elected officials are often embarrassed or ashamed </a:t>
            </a:r>
            <a:r>
              <a:rPr lang="en-US" sz="2846">
                <a:solidFill>
                  <a:srgbClr val="190F3F"/>
                </a:solidFill>
                <a:latin typeface="Garet"/>
              </a:rPr>
              <a:t>to talk about periods, ignoring the menstrual health needs of incarcerated women, girls, and people who menstruate.</a:t>
            </a:r>
          </a:p>
          <a:p>
            <a:pPr algn="r">
              <a:lnSpc>
                <a:spcPts val="4059"/>
              </a:lnSpc>
            </a:pPr>
          </a:p>
        </p:txBody>
      </p:sp>
      <p:sp>
        <p:nvSpPr>
          <p:cNvPr name="AutoShape 3" id="3"/>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Freeform 4" id="4"/>
          <p:cNvSpPr/>
          <p:nvPr/>
        </p:nvSpPr>
        <p:spPr>
          <a:xfrm flipH="false" flipV="false" rot="0">
            <a:off x="2217369" y="4581673"/>
            <a:ext cx="3939832" cy="2285103"/>
          </a:xfrm>
          <a:custGeom>
            <a:avLst/>
            <a:gdLst/>
            <a:ahLst/>
            <a:cxnLst/>
            <a:rect r="r" b="b" t="t" l="l"/>
            <a:pathLst>
              <a:path h="2285103" w="3939832">
                <a:moveTo>
                  <a:pt x="0" y="0"/>
                </a:moveTo>
                <a:lnTo>
                  <a:pt x="3939832" y="0"/>
                </a:lnTo>
                <a:lnTo>
                  <a:pt x="3939832" y="2285103"/>
                </a:lnTo>
                <a:lnTo>
                  <a:pt x="0" y="22851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6" id="6"/>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grpSp>
        <p:nvGrpSpPr>
          <p:cNvPr name="Group 7" id="7"/>
          <p:cNvGrpSpPr/>
          <p:nvPr/>
        </p:nvGrpSpPr>
        <p:grpSpPr>
          <a:xfrm rot="0">
            <a:off x="1164490" y="1108928"/>
            <a:ext cx="1794206" cy="1694979"/>
            <a:chOff x="0" y="0"/>
            <a:chExt cx="2392275" cy="2259972"/>
          </a:xfrm>
        </p:grpSpPr>
        <p:grpSp>
          <p:nvGrpSpPr>
            <p:cNvPr name="Group 8" id="8"/>
            <p:cNvGrpSpPr/>
            <p:nvPr/>
          </p:nvGrpSpPr>
          <p:grpSpPr>
            <a:xfrm rot="0">
              <a:off x="0" y="0"/>
              <a:ext cx="2392275" cy="2259972"/>
              <a:chOff x="0" y="0"/>
              <a:chExt cx="862939" cy="815215"/>
            </a:xfrm>
          </p:grpSpPr>
          <p:sp>
            <p:nvSpPr>
              <p:cNvPr name="Freeform 9" id="9"/>
              <p:cNvSpPr/>
              <p:nvPr/>
            </p:nvSpPr>
            <p:spPr>
              <a:xfrm flipH="false" flipV="false" rot="0">
                <a:off x="31750" y="31750"/>
                <a:ext cx="799439" cy="751715"/>
              </a:xfrm>
              <a:custGeom>
                <a:avLst/>
                <a:gdLst/>
                <a:ahLst/>
                <a:cxnLst/>
                <a:rect r="r" b="b" t="t" l="l"/>
                <a:pathLst>
                  <a:path h="751715" w="799439">
                    <a:moveTo>
                      <a:pt x="706729" y="751715"/>
                    </a:moveTo>
                    <a:lnTo>
                      <a:pt x="92710" y="751715"/>
                    </a:lnTo>
                    <a:cubicBezTo>
                      <a:pt x="41910" y="751715"/>
                      <a:pt x="0" y="709805"/>
                      <a:pt x="0" y="659005"/>
                    </a:cubicBezTo>
                    <a:lnTo>
                      <a:pt x="0" y="92710"/>
                    </a:lnTo>
                    <a:cubicBezTo>
                      <a:pt x="0" y="41910"/>
                      <a:pt x="41910" y="0"/>
                      <a:pt x="92710" y="0"/>
                    </a:cubicBezTo>
                    <a:lnTo>
                      <a:pt x="705459" y="0"/>
                    </a:lnTo>
                    <a:cubicBezTo>
                      <a:pt x="756259" y="0"/>
                      <a:pt x="798169" y="41910"/>
                      <a:pt x="798169" y="92710"/>
                    </a:cubicBezTo>
                    <a:lnTo>
                      <a:pt x="798169" y="657735"/>
                    </a:lnTo>
                    <a:cubicBezTo>
                      <a:pt x="799439" y="709805"/>
                      <a:pt x="757529" y="751715"/>
                      <a:pt x="706729" y="751715"/>
                    </a:cubicBezTo>
                    <a:close/>
                  </a:path>
                </a:pathLst>
              </a:custGeom>
              <a:solidFill>
                <a:srgbClr val="FFFFFF"/>
              </a:solidFill>
            </p:spPr>
          </p:sp>
          <p:sp>
            <p:nvSpPr>
              <p:cNvPr name="Freeform 10" id="10"/>
              <p:cNvSpPr/>
              <p:nvPr/>
            </p:nvSpPr>
            <p:spPr>
              <a:xfrm flipH="false" flipV="false" rot="0">
                <a:off x="0" y="0"/>
                <a:ext cx="862940" cy="815216"/>
              </a:xfrm>
              <a:custGeom>
                <a:avLst/>
                <a:gdLst/>
                <a:ahLst/>
                <a:cxnLst/>
                <a:rect r="r" b="b" t="t" l="l"/>
                <a:pathLst>
                  <a:path h="815216" w="862940">
                    <a:moveTo>
                      <a:pt x="738479" y="59690"/>
                    </a:moveTo>
                    <a:cubicBezTo>
                      <a:pt x="774039" y="59690"/>
                      <a:pt x="803249" y="88900"/>
                      <a:pt x="803249" y="124460"/>
                    </a:cubicBezTo>
                    <a:lnTo>
                      <a:pt x="803249" y="690756"/>
                    </a:lnTo>
                    <a:cubicBezTo>
                      <a:pt x="803249" y="726316"/>
                      <a:pt x="774039" y="755525"/>
                      <a:pt x="738479" y="755525"/>
                    </a:cubicBezTo>
                    <a:lnTo>
                      <a:pt x="124460" y="755525"/>
                    </a:lnTo>
                    <a:cubicBezTo>
                      <a:pt x="88900" y="755525"/>
                      <a:pt x="59690" y="726316"/>
                      <a:pt x="59690" y="690756"/>
                    </a:cubicBezTo>
                    <a:lnTo>
                      <a:pt x="59690" y="124460"/>
                    </a:lnTo>
                    <a:cubicBezTo>
                      <a:pt x="59690" y="88900"/>
                      <a:pt x="88900" y="59690"/>
                      <a:pt x="124460" y="59690"/>
                    </a:cubicBezTo>
                    <a:lnTo>
                      <a:pt x="738480" y="59690"/>
                    </a:lnTo>
                    <a:moveTo>
                      <a:pt x="738480" y="0"/>
                    </a:moveTo>
                    <a:lnTo>
                      <a:pt x="124460" y="0"/>
                    </a:lnTo>
                    <a:cubicBezTo>
                      <a:pt x="55880" y="0"/>
                      <a:pt x="0" y="55880"/>
                      <a:pt x="0" y="124460"/>
                    </a:cubicBezTo>
                    <a:lnTo>
                      <a:pt x="0" y="690756"/>
                    </a:lnTo>
                    <a:cubicBezTo>
                      <a:pt x="0" y="759335"/>
                      <a:pt x="55880" y="815216"/>
                      <a:pt x="124460" y="815216"/>
                    </a:cubicBezTo>
                    <a:lnTo>
                      <a:pt x="738480" y="815216"/>
                    </a:lnTo>
                    <a:cubicBezTo>
                      <a:pt x="807059" y="815216"/>
                      <a:pt x="862940" y="759335"/>
                      <a:pt x="862940" y="690756"/>
                    </a:cubicBezTo>
                    <a:lnTo>
                      <a:pt x="862940" y="124460"/>
                    </a:lnTo>
                    <a:cubicBezTo>
                      <a:pt x="862940" y="55880"/>
                      <a:pt x="807059" y="0"/>
                      <a:pt x="738480" y="0"/>
                    </a:cubicBezTo>
                    <a:close/>
                  </a:path>
                </a:pathLst>
              </a:custGeom>
              <a:solidFill>
                <a:srgbClr val="FFFFFF"/>
              </a:solidFill>
            </p:spPr>
          </p:sp>
        </p:grpSp>
        <p:sp>
          <p:nvSpPr>
            <p:cNvPr name="Freeform 11" id="11"/>
            <p:cNvSpPr/>
            <p:nvPr/>
          </p:nvSpPr>
          <p:spPr>
            <a:xfrm flipH="false" flipV="false" rot="0">
              <a:off x="681300" y="380214"/>
              <a:ext cx="918895" cy="1443612"/>
            </a:xfrm>
            <a:custGeom>
              <a:avLst/>
              <a:gdLst/>
              <a:ahLst/>
              <a:cxnLst/>
              <a:rect r="r" b="b" t="t" l="l"/>
              <a:pathLst>
                <a:path h="1443612" w="918895">
                  <a:moveTo>
                    <a:pt x="0" y="0"/>
                  </a:moveTo>
                  <a:lnTo>
                    <a:pt x="918895" y="0"/>
                  </a:lnTo>
                  <a:lnTo>
                    <a:pt x="918895" y="1443613"/>
                  </a:lnTo>
                  <a:lnTo>
                    <a:pt x="0" y="14436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TextBox 12" id="12"/>
          <p:cNvSpPr txBox="true"/>
          <p:nvPr/>
        </p:nvSpPr>
        <p:spPr>
          <a:xfrm rot="0">
            <a:off x="3257697" y="1032728"/>
            <a:ext cx="14689672" cy="1943962"/>
          </a:xfrm>
          <a:prstGeom prst="rect">
            <a:avLst/>
          </a:prstGeom>
        </p:spPr>
        <p:txBody>
          <a:bodyPr anchor="t" rtlCol="false" tIns="0" lIns="0" bIns="0" rIns="0">
            <a:spAutoFit/>
          </a:bodyPr>
          <a:lstStyle/>
          <a:p>
            <a:pPr>
              <a:lnSpc>
                <a:spcPts val="7711"/>
              </a:lnSpc>
            </a:pPr>
            <a:r>
              <a:rPr lang="en-US" sz="5932" spc="118">
                <a:solidFill>
                  <a:srgbClr val="190F3F"/>
                </a:solidFill>
                <a:latin typeface="Hey Gotcha! Semi-Bold"/>
              </a:rPr>
              <a:t>people who are incarcerated also experience PERIOD STIGMA AND SHAME</a:t>
            </a:r>
          </a:p>
        </p:txBody>
      </p:sp>
      <p:sp>
        <p:nvSpPr>
          <p:cNvPr name="TextBox 13" id="13"/>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14" id="14"/>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26</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5000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3134146" y="1219920"/>
            <a:ext cx="14689672" cy="1943962"/>
          </a:xfrm>
          <a:prstGeom prst="rect">
            <a:avLst/>
          </a:prstGeom>
        </p:spPr>
        <p:txBody>
          <a:bodyPr anchor="t" rtlCol="false" tIns="0" lIns="0" bIns="0" rIns="0">
            <a:spAutoFit/>
          </a:bodyPr>
          <a:lstStyle/>
          <a:p>
            <a:pPr>
              <a:lnSpc>
                <a:spcPts val="7711"/>
              </a:lnSpc>
            </a:pPr>
            <a:r>
              <a:rPr lang="en-US" sz="5932" spc="118">
                <a:solidFill>
                  <a:srgbClr val="190F3F"/>
                </a:solidFill>
                <a:latin typeface="Hey Gotcha! Semi-Bold"/>
              </a:rPr>
              <a:t>Correctional Facilities have Limited, or no access, to preventative health care </a:t>
            </a:r>
          </a:p>
        </p:txBody>
      </p:sp>
      <p:sp>
        <p:nvSpPr>
          <p:cNvPr name="TextBox 3" id="3"/>
          <p:cNvSpPr txBox="true"/>
          <p:nvPr/>
        </p:nvSpPr>
        <p:spPr>
          <a:xfrm rot="0">
            <a:off x="743671" y="3263241"/>
            <a:ext cx="16632228" cy="5844862"/>
          </a:xfrm>
          <a:prstGeom prst="rect">
            <a:avLst/>
          </a:prstGeom>
        </p:spPr>
        <p:txBody>
          <a:bodyPr anchor="t" rtlCol="false" tIns="0" lIns="0" bIns="0" rIns="0">
            <a:spAutoFit/>
          </a:bodyPr>
          <a:lstStyle/>
          <a:p>
            <a:pPr>
              <a:lnSpc>
                <a:spcPts val="3322"/>
              </a:lnSpc>
            </a:pPr>
            <a:r>
              <a:rPr lang="en-US" sz="2746">
                <a:solidFill>
                  <a:srgbClr val="190F3F"/>
                </a:solidFill>
                <a:latin typeface="Garet Bold"/>
              </a:rPr>
              <a:t>Incarcerated women are more likely to enter correctional facilities with </a:t>
            </a:r>
            <a:r>
              <a:rPr lang="en-US" sz="2746">
                <a:solidFill>
                  <a:srgbClr val="190F3F"/>
                </a:solidFill>
                <a:latin typeface="Garet Bold"/>
              </a:rPr>
              <a:t>physical and mental illnesses, factors that shape women’s experiences while in custody.</a:t>
            </a:r>
          </a:p>
          <a:p>
            <a:pPr>
              <a:lnSpc>
                <a:spcPts val="3201"/>
              </a:lnSpc>
            </a:pPr>
          </a:p>
          <a:p>
            <a:pPr>
              <a:lnSpc>
                <a:spcPts val="3322"/>
              </a:lnSpc>
            </a:pPr>
            <a:r>
              <a:rPr lang="en-US" sz="2746">
                <a:solidFill>
                  <a:srgbClr val="190F3F"/>
                </a:solidFill>
                <a:latin typeface="Garet Bold"/>
              </a:rPr>
              <a:t>Women’s correctional facilities typically: </a:t>
            </a:r>
          </a:p>
          <a:p>
            <a:pPr>
              <a:lnSpc>
                <a:spcPts val="3322"/>
              </a:lnSpc>
            </a:pPr>
          </a:p>
          <a:p>
            <a:pPr marL="592875" indent="-296438" lvl="1">
              <a:lnSpc>
                <a:spcPts val="3322"/>
              </a:lnSpc>
              <a:buFont typeface="Arial"/>
              <a:buChar char="•"/>
            </a:pPr>
            <a:r>
              <a:rPr lang="en-US" sz="2746">
                <a:solidFill>
                  <a:srgbClr val="190F3F"/>
                </a:solidFill>
                <a:latin typeface="Garet Bold"/>
              </a:rPr>
              <a:t>Have</a:t>
            </a:r>
            <a:r>
              <a:rPr lang="en-US" sz="2746">
                <a:solidFill>
                  <a:srgbClr val="190F3F"/>
                </a:solidFill>
                <a:latin typeface="Garet"/>
              </a:rPr>
              <a:t> </a:t>
            </a:r>
            <a:r>
              <a:rPr lang="en-US" sz="2746">
                <a:solidFill>
                  <a:srgbClr val="190F3F"/>
                </a:solidFill>
                <a:latin typeface="Garet Bold"/>
              </a:rPr>
              <a:t>o</a:t>
            </a:r>
            <a:r>
              <a:rPr lang="en-US" sz="2746">
                <a:solidFill>
                  <a:srgbClr val="190F3F"/>
                </a:solidFill>
                <a:latin typeface="Garet Bold"/>
              </a:rPr>
              <a:t>ff-site medical personal</a:t>
            </a:r>
            <a:r>
              <a:rPr lang="en-US" sz="2746">
                <a:solidFill>
                  <a:srgbClr val="190F3F"/>
                </a:solidFill>
                <a:latin typeface="Garet"/>
              </a:rPr>
              <a:t>, as opposed to men’s correctional facilities who are typically on-site</a:t>
            </a:r>
          </a:p>
          <a:p>
            <a:pPr>
              <a:lnSpc>
                <a:spcPts val="3322"/>
              </a:lnSpc>
            </a:pPr>
          </a:p>
          <a:p>
            <a:pPr marL="592875" indent="-296438" lvl="1">
              <a:lnSpc>
                <a:spcPts val="3322"/>
              </a:lnSpc>
              <a:buFont typeface="Arial"/>
              <a:buChar char="•"/>
            </a:pPr>
            <a:r>
              <a:rPr lang="en-US" sz="2746">
                <a:solidFill>
                  <a:srgbClr val="190F3F"/>
                </a:solidFill>
                <a:latin typeface="Garet Bold"/>
              </a:rPr>
              <a:t>Have l</a:t>
            </a:r>
            <a:r>
              <a:rPr lang="en-US" sz="2746">
                <a:solidFill>
                  <a:srgbClr val="190F3F"/>
                </a:solidFill>
                <a:latin typeface="Garet Bold"/>
              </a:rPr>
              <a:t>ess access to timely and preventative</a:t>
            </a:r>
            <a:r>
              <a:rPr lang="en-US" sz="2746">
                <a:solidFill>
                  <a:srgbClr val="190F3F"/>
                </a:solidFill>
                <a:latin typeface="Garet"/>
              </a:rPr>
              <a:t> healthcare screenings </a:t>
            </a:r>
          </a:p>
          <a:p>
            <a:pPr>
              <a:lnSpc>
                <a:spcPts val="3322"/>
              </a:lnSpc>
            </a:pPr>
          </a:p>
          <a:p>
            <a:pPr marL="592875" indent="-296438" lvl="1">
              <a:lnSpc>
                <a:spcPts val="3322"/>
              </a:lnSpc>
              <a:buFont typeface="Arial"/>
              <a:buChar char="•"/>
            </a:pPr>
            <a:r>
              <a:rPr lang="en-US" sz="2746">
                <a:solidFill>
                  <a:srgbClr val="190F3F"/>
                </a:solidFill>
                <a:latin typeface="Garet Bold"/>
              </a:rPr>
              <a:t>Have i</a:t>
            </a:r>
            <a:r>
              <a:rPr lang="en-US" sz="2746">
                <a:solidFill>
                  <a:srgbClr val="190F3F"/>
                </a:solidFill>
                <a:latin typeface="Garet Bold"/>
              </a:rPr>
              <a:t>nsufficient care</a:t>
            </a:r>
            <a:r>
              <a:rPr lang="en-US" sz="2746">
                <a:solidFill>
                  <a:srgbClr val="190F3F"/>
                </a:solidFill>
                <a:latin typeface="Garet"/>
              </a:rPr>
              <a:t> for pain management, diagnosis and treatment for Heavy Menstrual Bleeding Disorders like Fibroids, PCOs, or Endometriosis</a:t>
            </a:r>
          </a:p>
          <a:p>
            <a:pPr>
              <a:lnSpc>
                <a:spcPts val="3322"/>
              </a:lnSpc>
            </a:pPr>
          </a:p>
          <a:p>
            <a:pPr marL="592875" indent="-296438" lvl="1">
              <a:lnSpc>
                <a:spcPts val="3322"/>
              </a:lnSpc>
              <a:buFont typeface="Arial"/>
              <a:buChar char="•"/>
            </a:pPr>
            <a:r>
              <a:rPr lang="en-US" sz="2746">
                <a:solidFill>
                  <a:srgbClr val="190F3F"/>
                </a:solidFill>
                <a:latin typeface="Garet Bold"/>
              </a:rPr>
              <a:t>Do not offer s</a:t>
            </a:r>
            <a:r>
              <a:rPr lang="en-US" sz="2746">
                <a:solidFill>
                  <a:srgbClr val="190F3F"/>
                </a:solidFill>
                <a:latin typeface="Garet Bold"/>
              </a:rPr>
              <a:t>pecialized health care</a:t>
            </a:r>
            <a:r>
              <a:rPr lang="en-US" sz="2746">
                <a:solidFill>
                  <a:srgbClr val="190F3F"/>
                </a:solidFill>
                <a:latin typeface="Garet"/>
              </a:rPr>
              <a:t> for pregnancy and reproductive health</a:t>
            </a:r>
          </a:p>
        </p:txBody>
      </p:sp>
      <p:sp>
        <p:nvSpPr>
          <p:cNvPr name="AutoShape 4" id="4"/>
          <p:cNvSpPr/>
          <p:nvPr/>
        </p:nvSpPr>
        <p:spPr>
          <a:xfrm flipV="true">
            <a:off x="743700" y="816423"/>
            <a:ext cx="16355505" cy="24612"/>
          </a:xfrm>
          <a:prstGeom prst="line">
            <a:avLst/>
          </a:prstGeom>
          <a:ln cap="flat" w="38100">
            <a:solidFill>
              <a:srgbClr val="190F3F"/>
            </a:solidFill>
            <a:prstDash val="solid"/>
            <a:headEnd type="none" len="sm" w="sm"/>
            <a:tailEnd type="none" len="sm" w="sm"/>
          </a:ln>
        </p:spPr>
      </p:sp>
      <p:sp>
        <p:nvSpPr>
          <p:cNvPr name="TextBox 5" id="5"/>
          <p:cNvSpPr txBox="true"/>
          <p:nvPr/>
        </p:nvSpPr>
        <p:spPr>
          <a:xfrm rot="0">
            <a:off x="743671" y="54649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6" id="6"/>
          <p:cNvSpPr/>
          <p:nvPr/>
        </p:nvSpPr>
        <p:spPr>
          <a:xfrm flipH="false" flipV="false" rot="0">
            <a:off x="806153" y="921097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7" id="7"/>
          <p:cNvSpPr/>
          <p:nvPr/>
        </p:nvSpPr>
        <p:spPr>
          <a:xfrm flipH="false" flipV="false" rot="0">
            <a:off x="1644284" y="9210976"/>
            <a:ext cx="1246543" cy="586676"/>
          </a:xfrm>
          <a:custGeom>
            <a:avLst/>
            <a:gdLst/>
            <a:ahLst/>
            <a:cxnLst/>
            <a:rect r="r" b="b" t="t" l="l"/>
            <a:pathLst>
              <a:path h="586676" w="1246543">
                <a:moveTo>
                  <a:pt x="0" y="0"/>
                </a:moveTo>
                <a:lnTo>
                  <a:pt x="1246544" y="0"/>
                </a:lnTo>
                <a:lnTo>
                  <a:pt x="1246544" y="586676"/>
                </a:lnTo>
                <a:lnTo>
                  <a:pt x="0" y="586676"/>
                </a:lnTo>
                <a:lnTo>
                  <a:pt x="0" y="0"/>
                </a:lnTo>
                <a:close/>
              </a:path>
            </a:pathLst>
          </a:custGeom>
          <a:blipFill>
            <a:blip r:embed="rId3"/>
            <a:stretch>
              <a:fillRect l="0" t="0" r="0" b="-43916"/>
            </a:stretch>
          </a:blipFill>
        </p:spPr>
      </p:sp>
      <p:sp>
        <p:nvSpPr>
          <p:cNvPr name="TextBox 8" id="8"/>
          <p:cNvSpPr txBox="true"/>
          <p:nvPr/>
        </p:nvSpPr>
        <p:spPr>
          <a:xfrm rot="0">
            <a:off x="16716656" y="930800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27</a:t>
            </a:r>
          </a:p>
        </p:txBody>
      </p:sp>
      <p:grpSp>
        <p:nvGrpSpPr>
          <p:cNvPr name="Group 9" id="9"/>
          <p:cNvGrpSpPr/>
          <p:nvPr/>
        </p:nvGrpSpPr>
        <p:grpSpPr>
          <a:xfrm rot="0">
            <a:off x="774912" y="1113423"/>
            <a:ext cx="2109338" cy="2010279"/>
            <a:chOff x="0" y="0"/>
            <a:chExt cx="2812450" cy="2680372"/>
          </a:xfrm>
        </p:grpSpPr>
        <p:grpSp>
          <p:nvGrpSpPr>
            <p:cNvPr name="Group 10" id="10"/>
            <p:cNvGrpSpPr/>
            <p:nvPr/>
          </p:nvGrpSpPr>
          <p:grpSpPr>
            <a:xfrm rot="0">
              <a:off x="0" y="0"/>
              <a:ext cx="2812450" cy="2680372"/>
              <a:chOff x="0" y="0"/>
              <a:chExt cx="895866" cy="853794"/>
            </a:xfrm>
          </p:grpSpPr>
          <p:sp>
            <p:nvSpPr>
              <p:cNvPr name="Freeform 11" id="11"/>
              <p:cNvSpPr/>
              <p:nvPr/>
            </p:nvSpPr>
            <p:spPr>
              <a:xfrm flipH="false" flipV="false" rot="0">
                <a:off x="31750" y="31750"/>
                <a:ext cx="832366" cy="790294"/>
              </a:xfrm>
              <a:custGeom>
                <a:avLst/>
                <a:gdLst/>
                <a:ahLst/>
                <a:cxnLst/>
                <a:rect r="r" b="b" t="t" l="l"/>
                <a:pathLst>
                  <a:path h="790294" w="832366">
                    <a:moveTo>
                      <a:pt x="739656" y="790294"/>
                    </a:moveTo>
                    <a:lnTo>
                      <a:pt x="92710" y="790294"/>
                    </a:lnTo>
                    <a:cubicBezTo>
                      <a:pt x="41910" y="790294"/>
                      <a:pt x="0" y="748384"/>
                      <a:pt x="0" y="697584"/>
                    </a:cubicBezTo>
                    <a:lnTo>
                      <a:pt x="0" y="92710"/>
                    </a:lnTo>
                    <a:cubicBezTo>
                      <a:pt x="0" y="41910"/>
                      <a:pt x="41910" y="0"/>
                      <a:pt x="92710" y="0"/>
                    </a:cubicBezTo>
                    <a:lnTo>
                      <a:pt x="738386" y="0"/>
                    </a:lnTo>
                    <a:cubicBezTo>
                      <a:pt x="789186" y="0"/>
                      <a:pt x="831096" y="41910"/>
                      <a:pt x="831096" y="92710"/>
                    </a:cubicBezTo>
                    <a:lnTo>
                      <a:pt x="831096" y="696314"/>
                    </a:lnTo>
                    <a:cubicBezTo>
                      <a:pt x="832366" y="748384"/>
                      <a:pt x="790456" y="790294"/>
                      <a:pt x="739656" y="790294"/>
                    </a:cubicBezTo>
                    <a:close/>
                  </a:path>
                </a:pathLst>
              </a:custGeom>
              <a:solidFill>
                <a:srgbClr val="FFFFFF"/>
              </a:solidFill>
            </p:spPr>
          </p:sp>
          <p:sp>
            <p:nvSpPr>
              <p:cNvPr name="Freeform 12" id="12"/>
              <p:cNvSpPr/>
              <p:nvPr/>
            </p:nvSpPr>
            <p:spPr>
              <a:xfrm flipH="false" flipV="false" rot="0">
                <a:off x="0" y="0"/>
                <a:ext cx="895866" cy="853794"/>
              </a:xfrm>
              <a:custGeom>
                <a:avLst/>
                <a:gdLst/>
                <a:ahLst/>
                <a:cxnLst/>
                <a:rect r="r" b="b" t="t" l="l"/>
                <a:pathLst>
                  <a:path h="853794" w="895866">
                    <a:moveTo>
                      <a:pt x="771406" y="59690"/>
                    </a:moveTo>
                    <a:cubicBezTo>
                      <a:pt x="806966" y="59690"/>
                      <a:pt x="836176" y="88900"/>
                      <a:pt x="836176" y="124460"/>
                    </a:cubicBezTo>
                    <a:lnTo>
                      <a:pt x="836176" y="729334"/>
                    </a:lnTo>
                    <a:cubicBezTo>
                      <a:pt x="836176" y="764894"/>
                      <a:pt x="806966" y="794104"/>
                      <a:pt x="771406" y="794104"/>
                    </a:cubicBezTo>
                    <a:lnTo>
                      <a:pt x="124460" y="794104"/>
                    </a:lnTo>
                    <a:cubicBezTo>
                      <a:pt x="88900" y="794104"/>
                      <a:pt x="59690" y="764894"/>
                      <a:pt x="59690" y="729334"/>
                    </a:cubicBezTo>
                    <a:lnTo>
                      <a:pt x="59690" y="124460"/>
                    </a:lnTo>
                    <a:cubicBezTo>
                      <a:pt x="59690" y="88900"/>
                      <a:pt x="88900" y="59690"/>
                      <a:pt x="124460" y="59690"/>
                    </a:cubicBezTo>
                    <a:lnTo>
                      <a:pt x="771406" y="59690"/>
                    </a:lnTo>
                    <a:moveTo>
                      <a:pt x="771406" y="0"/>
                    </a:moveTo>
                    <a:lnTo>
                      <a:pt x="124460" y="0"/>
                    </a:lnTo>
                    <a:cubicBezTo>
                      <a:pt x="55880" y="0"/>
                      <a:pt x="0" y="55880"/>
                      <a:pt x="0" y="124460"/>
                    </a:cubicBezTo>
                    <a:lnTo>
                      <a:pt x="0" y="729334"/>
                    </a:lnTo>
                    <a:cubicBezTo>
                      <a:pt x="0" y="797914"/>
                      <a:pt x="55880" y="853794"/>
                      <a:pt x="124460" y="853794"/>
                    </a:cubicBezTo>
                    <a:lnTo>
                      <a:pt x="771406" y="853794"/>
                    </a:lnTo>
                    <a:cubicBezTo>
                      <a:pt x="839986" y="853794"/>
                      <a:pt x="895866" y="797914"/>
                      <a:pt x="895866" y="729334"/>
                    </a:cubicBezTo>
                    <a:lnTo>
                      <a:pt x="895866" y="124460"/>
                    </a:lnTo>
                    <a:cubicBezTo>
                      <a:pt x="895866" y="55880"/>
                      <a:pt x="839986" y="0"/>
                      <a:pt x="771406" y="0"/>
                    </a:cubicBezTo>
                    <a:close/>
                  </a:path>
                </a:pathLst>
              </a:custGeom>
              <a:solidFill>
                <a:srgbClr val="FFFFFF"/>
              </a:solidFill>
            </p:spPr>
          </p:sp>
        </p:grpSp>
        <p:sp>
          <p:nvSpPr>
            <p:cNvPr name="Freeform 13" id="13"/>
            <p:cNvSpPr/>
            <p:nvPr/>
          </p:nvSpPr>
          <p:spPr>
            <a:xfrm flipH="false" flipV="false" rot="0">
              <a:off x="184642" y="91328"/>
              <a:ext cx="2497716" cy="2497716"/>
            </a:xfrm>
            <a:custGeom>
              <a:avLst/>
              <a:gdLst/>
              <a:ahLst/>
              <a:cxnLst/>
              <a:rect r="r" b="b" t="t" l="l"/>
              <a:pathLst>
                <a:path h="2497716" w="2497716">
                  <a:moveTo>
                    <a:pt x="0" y="0"/>
                  </a:moveTo>
                  <a:lnTo>
                    <a:pt x="2497716" y="0"/>
                  </a:lnTo>
                  <a:lnTo>
                    <a:pt x="2497716" y="2497716"/>
                  </a:lnTo>
                  <a:lnTo>
                    <a:pt x="0" y="24977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4" id="14"/>
          <p:cNvSpPr txBox="true"/>
          <p:nvPr/>
        </p:nvSpPr>
        <p:spPr>
          <a:xfrm rot="0">
            <a:off x="14553876" y="3699540"/>
            <a:ext cx="127546"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18</a:t>
            </a:r>
          </a:p>
        </p:txBody>
      </p:sp>
      <p:sp>
        <p:nvSpPr>
          <p:cNvPr name="TextBox 15" id="15"/>
          <p:cNvSpPr txBox="true"/>
          <p:nvPr/>
        </p:nvSpPr>
        <p:spPr>
          <a:xfrm rot="0">
            <a:off x="14992126" y="8667020"/>
            <a:ext cx="157832" cy="165100"/>
          </a:xfrm>
          <a:prstGeom prst="rect">
            <a:avLst/>
          </a:prstGeom>
        </p:spPr>
        <p:txBody>
          <a:bodyPr anchor="t" rtlCol="false" tIns="0" lIns="0" bIns="0" rIns="0">
            <a:spAutoFit/>
          </a:bodyPr>
          <a:lstStyle/>
          <a:p>
            <a:pPr algn="ctr">
              <a:lnSpc>
                <a:spcPts val="1399"/>
              </a:lnSpc>
            </a:pPr>
            <a:r>
              <a:rPr lang="en-US" sz="999">
                <a:solidFill>
                  <a:srgbClr val="190F3F"/>
                </a:solidFill>
                <a:latin typeface="Garet"/>
              </a:rPr>
              <a:t>39</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50000">
              <a:srgbClr val="D685B8">
                <a:alpha val="100000"/>
              </a:srgbClr>
            </a:gs>
            <a:gs pos="100000">
              <a:srgbClr val="F8AD96">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929183" y="3506610"/>
            <a:ext cx="16429634" cy="4505475"/>
          </a:xfrm>
          <a:prstGeom prst="rect">
            <a:avLst/>
          </a:prstGeom>
        </p:spPr>
        <p:txBody>
          <a:bodyPr anchor="t" rtlCol="false" tIns="0" lIns="0" bIns="0" rIns="0">
            <a:spAutoFit/>
          </a:bodyPr>
          <a:lstStyle/>
          <a:p>
            <a:pPr>
              <a:lnSpc>
                <a:spcPts val="4869"/>
              </a:lnSpc>
            </a:pPr>
            <a:r>
              <a:rPr lang="en-US" sz="3246">
                <a:solidFill>
                  <a:srgbClr val="190F3F"/>
                </a:solidFill>
                <a:latin typeface="Garet Bold"/>
              </a:rPr>
              <a:t>If period products are available in correctional facilities, they are typically: </a:t>
            </a:r>
          </a:p>
          <a:p>
            <a:pPr>
              <a:lnSpc>
                <a:spcPts val="2142"/>
              </a:lnSpc>
            </a:pPr>
          </a:p>
          <a:p>
            <a:pPr marL="700823" indent="-350411" lvl="1">
              <a:lnSpc>
                <a:spcPts val="4869"/>
              </a:lnSpc>
              <a:buFont typeface="Arial"/>
              <a:buChar char="•"/>
            </a:pPr>
            <a:r>
              <a:rPr lang="en-US" sz="3246">
                <a:solidFill>
                  <a:srgbClr val="190F3F"/>
                </a:solidFill>
                <a:latin typeface="Garet"/>
              </a:rPr>
              <a:t>Not sufficient, allowed only in restricted quantities </a:t>
            </a:r>
          </a:p>
          <a:p>
            <a:pPr marL="700823" indent="-350411" lvl="1">
              <a:lnSpc>
                <a:spcPts val="4869"/>
              </a:lnSpc>
              <a:buFont typeface="Arial"/>
              <a:buChar char="•"/>
            </a:pPr>
            <a:r>
              <a:rPr lang="en-US" sz="3246">
                <a:solidFill>
                  <a:srgbClr val="190F3F"/>
                </a:solidFill>
                <a:latin typeface="Garet"/>
              </a:rPr>
              <a:t>Low-quality </a:t>
            </a:r>
          </a:p>
          <a:p>
            <a:pPr marL="700823" indent="-350411" lvl="1">
              <a:lnSpc>
                <a:spcPts val="4869"/>
              </a:lnSpc>
              <a:buFont typeface="Arial"/>
              <a:buChar char="•"/>
            </a:pPr>
            <a:r>
              <a:rPr lang="en-US" sz="3246">
                <a:solidFill>
                  <a:srgbClr val="190F3F"/>
                </a:solidFill>
                <a:latin typeface="Garet"/>
              </a:rPr>
              <a:t>Limited in size variety, and don't account for the different needs in menstrual flow </a:t>
            </a:r>
          </a:p>
          <a:p>
            <a:pPr algn="l" marL="700823" indent="-350411" lvl="1">
              <a:lnSpc>
                <a:spcPts val="4869"/>
              </a:lnSpc>
              <a:buFont typeface="Arial"/>
              <a:buChar char="•"/>
            </a:pPr>
            <a:r>
              <a:rPr lang="en-US" sz="3246">
                <a:solidFill>
                  <a:srgbClr val="190F3F"/>
                </a:solidFill>
                <a:latin typeface="Garet"/>
              </a:rPr>
              <a:t>Expensive, incurring additional debt for the incarcerated individual or their families </a:t>
            </a:r>
          </a:p>
        </p:txBody>
      </p:sp>
      <p:sp>
        <p:nvSpPr>
          <p:cNvPr name="AutoShape 3" id="3"/>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Freeform 4" id="4"/>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5" id="5"/>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grpSp>
        <p:nvGrpSpPr>
          <p:cNvPr name="Group 6" id="6"/>
          <p:cNvGrpSpPr/>
          <p:nvPr/>
        </p:nvGrpSpPr>
        <p:grpSpPr>
          <a:xfrm rot="0">
            <a:off x="892147" y="1234342"/>
            <a:ext cx="2221228" cy="1757918"/>
            <a:chOff x="0" y="0"/>
            <a:chExt cx="1227442" cy="971419"/>
          </a:xfrm>
        </p:grpSpPr>
        <p:sp>
          <p:nvSpPr>
            <p:cNvPr name="Freeform 7" id="7"/>
            <p:cNvSpPr/>
            <p:nvPr/>
          </p:nvSpPr>
          <p:spPr>
            <a:xfrm flipH="false" flipV="false" rot="0">
              <a:off x="31750" y="31750"/>
              <a:ext cx="1163942" cy="907919"/>
            </a:xfrm>
            <a:custGeom>
              <a:avLst/>
              <a:gdLst/>
              <a:ahLst/>
              <a:cxnLst/>
              <a:rect r="r" b="b" t="t" l="l"/>
              <a:pathLst>
                <a:path h="907919" w="1163942">
                  <a:moveTo>
                    <a:pt x="1071232" y="907919"/>
                  </a:moveTo>
                  <a:lnTo>
                    <a:pt x="92710" y="907919"/>
                  </a:lnTo>
                  <a:cubicBezTo>
                    <a:pt x="41910" y="907919"/>
                    <a:pt x="0" y="866009"/>
                    <a:pt x="0" y="815209"/>
                  </a:cubicBezTo>
                  <a:lnTo>
                    <a:pt x="0" y="92710"/>
                  </a:lnTo>
                  <a:cubicBezTo>
                    <a:pt x="0" y="41910"/>
                    <a:pt x="41910" y="0"/>
                    <a:pt x="92710" y="0"/>
                  </a:cubicBezTo>
                  <a:lnTo>
                    <a:pt x="1069962" y="0"/>
                  </a:lnTo>
                  <a:cubicBezTo>
                    <a:pt x="1120762" y="0"/>
                    <a:pt x="1162672" y="41910"/>
                    <a:pt x="1162672" y="92710"/>
                  </a:cubicBezTo>
                  <a:lnTo>
                    <a:pt x="1162672" y="813939"/>
                  </a:lnTo>
                  <a:cubicBezTo>
                    <a:pt x="1163942" y="866009"/>
                    <a:pt x="1122032" y="907919"/>
                    <a:pt x="1071232" y="907919"/>
                  </a:cubicBezTo>
                  <a:close/>
                </a:path>
              </a:pathLst>
            </a:custGeom>
            <a:solidFill>
              <a:srgbClr val="FFFFFF"/>
            </a:solidFill>
          </p:spPr>
        </p:sp>
        <p:sp>
          <p:nvSpPr>
            <p:cNvPr name="Freeform 8" id="8"/>
            <p:cNvSpPr/>
            <p:nvPr/>
          </p:nvSpPr>
          <p:spPr>
            <a:xfrm flipH="false" flipV="false" rot="0">
              <a:off x="0" y="0"/>
              <a:ext cx="1227442" cy="971419"/>
            </a:xfrm>
            <a:custGeom>
              <a:avLst/>
              <a:gdLst/>
              <a:ahLst/>
              <a:cxnLst/>
              <a:rect r="r" b="b" t="t" l="l"/>
              <a:pathLst>
                <a:path h="971419" w="1227442">
                  <a:moveTo>
                    <a:pt x="1102982" y="59690"/>
                  </a:moveTo>
                  <a:cubicBezTo>
                    <a:pt x="1138542" y="59690"/>
                    <a:pt x="1167752" y="88900"/>
                    <a:pt x="1167752" y="124460"/>
                  </a:cubicBezTo>
                  <a:lnTo>
                    <a:pt x="1167752" y="846959"/>
                  </a:lnTo>
                  <a:cubicBezTo>
                    <a:pt x="1167752" y="882519"/>
                    <a:pt x="1138542" y="911729"/>
                    <a:pt x="1102982" y="911729"/>
                  </a:cubicBezTo>
                  <a:lnTo>
                    <a:pt x="124460" y="911729"/>
                  </a:lnTo>
                  <a:cubicBezTo>
                    <a:pt x="88900" y="911729"/>
                    <a:pt x="59690" y="882519"/>
                    <a:pt x="59690" y="846959"/>
                  </a:cubicBezTo>
                  <a:lnTo>
                    <a:pt x="59690" y="124460"/>
                  </a:lnTo>
                  <a:cubicBezTo>
                    <a:pt x="59690" y="88900"/>
                    <a:pt x="88900" y="59690"/>
                    <a:pt x="124460" y="59690"/>
                  </a:cubicBezTo>
                  <a:lnTo>
                    <a:pt x="1102982" y="59690"/>
                  </a:lnTo>
                  <a:moveTo>
                    <a:pt x="1102982" y="0"/>
                  </a:moveTo>
                  <a:lnTo>
                    <a:pt x="124460" y="0"/>
                  </a:lnTo>
                  <a:cubicBezTo>
                    <a:pt x="55880" y="0"/>
                    <a:pt x="0" y="55880"/>
                    <a:pt x="0" y="124460"/>
                  </a:cubicBezTo>
                  <a:lnTo>
                    <a:pt x="0" y="846959"/>
                  </a:lnTo>
                  <a:cubicBezTo>
                    <a:pt x="0" y="915539"/>
                    <a:pt x="55880" y="971419"/>
                    <a:pt x="124460" y="971419"/>
                  </a:cubicBezTo>
                  <a:lnTo>
                    <a:pt x="1102982" y="971419"/>
                  </a:lnTo>
                  <a:cubicBezTo>
                    <a:pt x="1171562" y="971419"/>
                    <a:pt x="1227442" y="915539"/>
                    <a:pt x="1227442" y="846959"/>
                  </a:cubicBezTo>
                  <a:lnTo>
                    <a:pt x="1227442" y="124460"/>
                  </a:lnTo>
                  <a:cubicBezTo>
                    <a:pt x="1227442" y="55880"/>
                    <a:pt x="1171562" y="0"/>
                    <a:pt x="1102982" y="0"/>
                  </a:cubicBezTo>
                  <a:close/>
                </a:path>
              </a:pathLst>
            </a:custGeom>
            <a:solidFill>
              <a:srgbClr val="FFFFFF"/>
            </a:solidFill>
          </p:spPr>
        </p:sp>
      </p:grpSp>
      <p:sp>
        <p:nvSpPr>
          <p:cNvPr name="Freeform 9" id="9"/>
          <p:cNvSpPr/>
          <p:nvPr/>
        </p:nvSpPr>
        <p:spPr>
          <a:xfrm flipH="false" flipV="false" rot="4188323">
            <a:off x="1377551" y="1267920"/>
            <a:ext cx="1230028" cy="1690761"/>
          </a:xfrm>
          <a:custGeom>
            <a:avLst/>
            <a:gdLst/>
            <a:ahLst/>
            <a:cxnLst/>
            <a:rect r="r" b="b" t="t" l="l"/>
            <a:pathLst>
              <a:path h="1690761" w="1230028">
                <a:moveTo>
                  <a:pt x="0" y="0"/>
                </a:moveTo>
                <a:lnTo>
                  <a:pt x="1230029" y="0"/>
                </a:lnTo>
                <a:lnTo>
                  <a:pt x="1230029" y="1690761"/>
                </a:lnTo>
                <a:lnTo>
                  <a:pt x="0" y="16907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3348405" y="1186717"/>
            <a:ext cx="14689672" cy="1787117"/>
          </a:xfrm>
          <a:prstGeom prst="rect">
            <a:avLst/>
          </a:prstGeom>
        </p:spPr>
        <p:txBody>
          <a:bodyPr anchor="t" rtlCol="false" tIns="0" lIns="0" bIns="0" rIns="0">
            <a:spAutoFit/>
          </a:bodyPr>
          <a:lstStyle/>
          <a:p>
            <a:pPr>
              <a:lnSpc>
                <a:spcPts val="7191"/>
              </a:lnSpc>
            </a:pPr>
            <a:r>
              <a:rPr lang="en-US" sz="5532" spc="110">
                <a:solidFill>
                  <a:srgbClr val="190F3F"/>
                </a:solidFill>
                <a:latin typeface="Hey Gotcha! Semi-Bold"/>
              </a:rPr>
              <a:t>incarcerated people who menstruate have Limited, or no access, to quality and﻿ sufficient period products</a:t>
            </a:r>
          </a:p>
        </p:txBody>
      </p:sp>
      <p:sp>
        <p:nvSpPr>
          <p:cNvPr name="TextBox 11" id="11"/>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12" id="12"/>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28</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8382729" y="3096391"/>
            <a:ext cx="1764195" cy="2922611"/>
          </a:xfrm>
          <a:custGeom>
            <a:avLst/>
            <a:gdLst/>
            <a:ahLst/>
            <a:cxnLst/>
            <a:rect r="r" b="b" t="t" l="l"/>
            <a:pathLst>
              <a:path h="2922611" w="1764195">
                <a:moveTo>
                  <a:pt x="0" y="0"/>
                </a:moveTo>
                <a:lnTo>
                  <a:pt x="1764195" y="0"/>
                </a:lnTo>
                <a:lnTo>
                  <a:pt x="1764195" y="2922612"/>
                </a:lnTo>
                <a:lnTo>
                  <a:pt x="0" y="292261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3988506" y="876300"/>
            <a:ext cx="10394505" cy="1261634"/>
          </a:xfrm>
          <a:prstGeom prst="rect">
            <a:avLst/>
          </a:prstGeom>
        </p:spPr>
        <p:txBody>
          <a:bodyPr anchor="t" rtlCol="false" tIns="0" lIns="0" bIns="0" rIns="0">
            <a:spAutoFit/>
          </a:bodyPr>
          <a:lstStyle/>
          <a:p>
            <a:pPr algn="ctr">
              <a:lnSpc>
                <a:spcPts val="10261"/>
              </a:lnSpc>
              <a:spcBef>
                <a:spcPct val="0"/>
              </a:spcBef>
            </a:pPr>
            <a:r>
              <a:rPr lang="en-US" sz="7329" spc="146">
                <a:solidFill>
                  <a:srgbClr val="190F3F"/>
                </a:solidFill>
                <a:latin typeface="Hey Gotcha!"/>
              </a:rPr>
              <a:t>REFLECTION QUESTION</a:t>
            </a:r>
          </a:p>
        </p:txBody>
      </p:sp>
      <p:sp>
        <p:nvSpPr>
          <p:cNvPr name="TextBox 4" id="4"/>
          <p:cNvSpPr txBox="true"/>
          <p:nvPr/>
        </p:nvSpPr>
        <p:spPr>
          <a:xfrm rot="0">
            <a:off x="1866832" y="2875713"/>
            <a:ext cx="5654432" cy="3143289"/>
          </a:xfrm>
          <a:prstGeom prst="rect">
            <a:avLst/>
          </a:prstGeom>
        </p:spPr>
        <p:txBody>
          <a:bodyPr anchor="t" rtlCol="false" tIns="0" lIns="0" bIns="0" rIns="0">
            <a:spAutoFit/>
          </a:bodyPr>
          <a:lstStyle/>
          <a:p>
            <a:pPr algn="r">
              <a:lnSpc>
                <a:spcPts val="4197"/>
              </a:lnSpc>
              <a:spcBef>
                <a:spcPct val="0"/>
              </a:spcBef>
            </a:pPr>
            <a:r>
              <a:rPr lang="en-US" sz="2998">
                <a:solidFill>
                  <a:srgbClr val="190F3F"/>
                </a:solidFill>
                <a:latin typeface="Garet Bold"/>
              </a:rPr>
              <a:t>How have you, or someone you know,  managed a period if no access to period products or pain management were available?</a:t>
            </a:r>
          </a:p>
        </p:txBody>
      </p:sp>
      <p:sp>
        <p:nvSpPr>
          <p:cNvPr name="Freeform 5" id="5"/>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6" id="6"/>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sp>
        <p:nvSpPr>
          <p:cNvPr name="TextBox 7" id="7"/>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29</a:t>
            </a:r>
          </a:p>
        </p:txBody>
      </p:sp>
      <p:sp>
        <p:nvSpPr>
          <p:cNvPr name="TextBox 8" id="8"/>
          <p:cNvSpPr txBox="true"/>
          <p:nvPr/>
        </p:nvSpPr>
        <p:spPr>
          <a:xfrm rot="0">
            <a:off x="11004174" y="2856663"/>
            <a:ext cx="5414066" cy="3245891"/>
          </a:xfrm>
          <a:prstGeom prst="rect">
            <a:avLst/>
          </a:prstGeom>
        </p:spPr>
        <p:txBody>
          <a:bodyPr anchor="t" rtlCol="false" tIns="0" lIns="0" bIns="0" rIns="0">
            <a:spAutoFit/>
          </a:bodyPr>
          <a:lstStyle/>
          <a:p>
            <a:pPr>
              <a:lnSpc>
                <a:spcPts val="4317"/>
              </a:lnSpc>
              <a:spcBef>
                <a:spcPct val="0"/>
              </a:spcBef>
            </a:pPr>
            <a:r>
              <a:rPr lang="en-US" sz="3084" spc="126">
                <a:solidFill>
                  <a:srgbClr val="190F3F"/>
                </a:solidFill>
                <a:latin typeface="Garet Bold"/>
              </a:rPr>
              <a:t>Consider trying to manage a period within the context of the general security regulations in correctional facilities.</a:t>
            </a:r>
          </a:p>
        </p:txBody>
      </p:sp>
      <p:sp>
        <p:nvSpPr>
          <p:cNvPr name="TextBox 9" id="9"/>
          <p:cNvSpPr txBox="true"/>
          <p:nvPr/>
        </p:nvSpPr>
        <p:spPr>
          <a:xfrm rot="0">
            <a:off x="1577314" y="6608050"/>
            <a:ext cx="15375025" cy="1887219"/>
          </a:xfrm>
          <a:prstGeom prst="rect">
            <a:avLst/>
          </a:prstGeom>
        </p:spPr>
        <p:txBody>
          <a:bodyPr anchor="t" rtlCol="false" tIns="0" lIns="0" bIns="0" rIns="0">
            <a:spAutoFit/>
          </a:bodyPr>
          <a:lstStyle/>
          <a:p>
            <a:pPr algn="ctr">
              <a:lnSpc>
                <a:spcPts val="3770"/>
              </a:lnSpc>
            </a:pPr>
            <a:r>
              <a:rPr lang="en-US" sz="2900" spc="145">
                <a:solidFill>
                  <a:srgbClr val="190F3F"/>
                </a:solidFill>
                <a:latin typeface="Garet Bold"/>
              </a:rPr>
              <a:t>With limited access to p</a:t>
            </a:r>
            <a:r>
              <a:rPr lang="en-US" sz="2900" spc="145">
                <a:solidFill>
                  <a:srgbClr val="190F3F"/>
                </a:solidFill>
                <a:latin typeface="Garet Bold"/>
              </a:rPr>
              <a:t>eriod products, products might be worn longer than recommended, are reused, or used beyond the expiration date.  </a:t>
            </a:r>
          </a:p>
          <a:p>
            <a:pPr algn="ctr">
              <a:lnSpc>
                <a:spcPts val="3770"/>
              </a:lnSpc>
            </a:pPr>
          </a:p>
          <a:p>
            <a:pPr algn="ctr">
              <a:lnSpc>
                <a:spcPts val="3770"/>
              </a:lnSpc>
            </a:pPr>
            <a:r>
              <a:rPr lang="en-US" sz="2900" spc="145">
                <a:solidFill>
                  <a:srgbClr val="190F3F"/>
                </a:solidFill>
                <a:latin typeface="Garet Bold"/>
              </a:rPr>
              <a:t>When necessary, unsafe alternative “substitute” products are used.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28700" y="668592"/>
            <a:ext cx="3309579" cy="2241688"/>
          </a:xfrm>
          <a:custGeom>
            <a:avLst/>
            <a:gdLst/>
            <a:ahLst/>
            <a:cxnLst/>
            <a:rect r="r" b="b" t="t" l="l"/>
            <a:pathLst>
              <a:path h="2241688" w="3309579">
                <a:moveTo>
                  <a:pt x="0" y="0"/>
                </a:moveTo>
                <a:lnTo>
                  <a:pt x="3309579" y="0"/>
                </a:lnTo>
                <a:lnTo>
                  <a:pt x="3309579" y="2241688"/>
                </a:lnTo>
                <a:lnTo>
                  <a:pt x="0" y="2241688"/>
                </a:lnTo>
                <a:lnTo>
                  <a:pt x="0" y="0"/>
                </a:lnTo>
                <a:close/>
              </a:path>
            </a:pathLst>
          </a:custGeom>
          <a:blipFill>
            <a:blip r:embed="rId2"/>
            <a:stretch>
              <a:fillRect l="0" t="0" r="0" b="0"/>
            </a:stretch>
          </a:blipFill>
        </p:spPr>
      </p:sp>
      <p:sp>
        <p:nvSpPr>
          <p:cNvPr name="Freeform 3" id="3"/>
          <p:cNvSpPr/>
          <p:nvPr/>
        </p:nvSpPr>
        <p:spPr>
          <a:xfrm flipH="false" flipV="false" rot="0">
            <a:off x="12655415" y="6291593"/>
            <a:ext cx="4613410" cy="3287260"/>
          </a:xfrm>
          <a:custGeom>
            <a:avLst/>
            <a:gdLst/>
            <a:ahLst/>
            <a:cxnLst/>
            <a:rect r="r" b="b" t="t" l="l"/>
            <a:pathLst>
              <a:path h="3287260" w="4613410">
                <a:moveTo>
                  <a:pt x="0" y="0"/>
                </a:moveTo>
                <a:lnTo>
                  <a:pt x="4613410" y="0"/>
                </a:lnTo>
                <a:lnTo>
                  <a:pt x="4613410" y="3287260"/>
                </a:lnTo>
                <a:lnTo>
                  <a:pt x="0" y="3287260"/>
                </a:lnTo>
                <a:lnTo>
                  <a:pt x="0" y="0"/>
                </a:lnTo>
                <a:close/>
              </a:path>
            </a:pathLst>
          </a:custGeom>
          <a:blipFill>
            <a:blip r:embed="rId3"/>
            <a:stretch>
              <a:fillRect l="-48834" t="-85231" r="-53867" b="-28125"/>
            </a:stretch>
          </a:blipFill>
        </p:spPr>
      </p:sp>
      <p:sp>
        <p:nvSpPr>
          <p:cNvPr name="Freeform 4" id="4"/>
          <p:cNvSpPr/>
          <p:nvPr/>
        </p:nvSpPr>
        <p:spPr>
          <a:xfrm flipH="false" flipV="false" rot="0">
            <a:off x="12655415" y="2669372"/>
            <a:ext cx="4603885" cy="3452914"/>
          </a:xfrm>
          <a:custGeom>
            <a:avLst/>
            <a:gdLst/>
            <a:ahLst/>
            <a:cxnLst/>
            <a:rect r="r" b="b" t="t" l="l"/>
            <a:pathLst>
              <a:path h="3452914" w="4603885">
                <a:moveTo>
                  <a:pt x="0" y="0"/>
                </a:moveTo>
                <a:lnTo>
                  <a:pt x="4603885" y="0"/>
                </a:lnTo>
                <a:lnTo>
                  <a:pt x="4603885" y="3452914"/>
                </a:lnTo>
                <a:lnTo>
                  <a:pt x="0" y="3452914"/>
                </a:lnTo>
                <a:lnTo>
                  <a:pt x="0" y="0"/>
                </a:lnTo>
                <a:close/>
              </a:path>
            </a:pathLst>
          </a:custGeom>
          <a:blipFill>
            <a:blip r:embed="rId4"/>
            <a:stretch>
              <a:fillRect l="0" t="0" r="0" b="0"/>
            </a:stretch>
          </a:blipFill>
        </p:spPr>
      </p:sp>
      <p:sp>
        <p:nvSpPr>
          <p:cNvPr name="TextBox 5" id="5"/>
          <p:cNvSpPr txBox="true"/>
          <p:nvPr/>
        </p:nvSpPr>
        <p:spPr>
          <a:xfrm rot="0">
            <a:off x="1028700" y="3079234"/>
            <a:ext cx="11327545" cy="6671945"/>
          </a:xfrm>
          <a:prstGeom prst="rect">
            <a:avLst/>
          </a:prstGeom>
        </p:spPr>
        <p:txBody>
          <a:bodyPr anchor="t" rtlCol="false" tIns="0" lIns="0" bIns="0" rIns="0">
            <a:spAutoFit/>
          </a:bodyPr>
          <a:lstStyle/>
          <a:p>
            <a:pPr>
              <a:lnSpc>
                <a:spcPts val="2100"/>
              </a:lnSpc>
              <a:spcBef>
                <a:spcPct val="0"/>
              </a:spcBef>
            </a:pPr>
            <a:r>
              <a:rPr lang="en-US" sz="2100">
                <a:solidFill>
                  <a:srgbClr val="FFFFFF"/>
                </a:solidFill>
                <a:latin typeface="Garet Bold"/>
              </a:rPr>
              <a:t>The Thurman Perry Foundation</a:t>
            </a:r>
            <a:r>
              <a:rPr lang="en-US" sz="2100">
                <a:solidFill>
                  <a:srgbClr val="FFFFFF"/>
                </a:solidFill>
                <a:latin typeface="Garet"/>
              </a:rPr>
              <a:t> is an award winning Louisiana-based nonprofit operating nationally with a mission of offering scholarships, essential healthcare resources, and housing relief to at least 10,000 women &amp; girls impacted by incarceration by 2030. </a:t>
            </a:r>
          </a:p>
          <a:p>
            <a:pPr>
              <a:lnSpc>
                <a:spcPts val="2100"/>
              </a:lnSpc>
              <a:spcBef>
                <a:spcPct val="0"/>
              </a:spcBef>
            </a:pPr>
          </a:p>
          <a:p>
            <a:pPr>
              <a:lnSpc>
                <a:spcPts val="2100"/>
              </a:lnSpc>
              <a:spcBef>
                <a:spcPct val="0"/>
              </a:spcBef>
            </a:pPr>
            <a:r>
              <a:rPr lang="en-US" sz="2100">
                <a:solidFill>
                  <a:srgbClr val="FFFFFF"/>
                </a:solidFill>
                <a:latin typeface="Garet"/>
              </a:rPr>
              <a:t>Founded in 2021 by formerly incarcerated woman turned epidemiologist, Gabrielle A. Perry, MPH, The Thurman Perry Foundation is named in memory of Ms. Perry’s father, U.S. Army Master Sergeant Thurman Perry Jr. </a:t>
            </a:r>
          </a:p>
          <a:p>
            <a:pPr>
              <a:lnSpc>
                <a:spcPts val="2100"/>
              </a:lnSpc>
              <a:spcBef>
                <a:spcPct val="0"/>
              </a:spcBef>
            </a:pPr>
          </a:p>
          <a:p>
            <a:pPr>
              <a:lnSpc>
                <a:spcPts val="2100"/>
              </a:lnSpc>
              <a:spcBef>
                <a:spcPct val="0"/>
              </a:spcBef>
            </a:pPr>
            <a:r>
              <a:rPr lang="en-US" sz="2100">
                <a:solidFill>
                  <a:srgbClr val="FFFFFF"/>
                </a:solidFill>
                <a:latin typeface="Garet"/>
              </a:rPr>
              <a:t>The Thurman Perry Foundation’s Girl Code initiative stands alone nationally as the only public health program for incarcerated women to promote menstrual equity and eliminate period poverty by donating organic, cotton, chlorine-free, dye-free, and fragrance-free menstrual products. </a:t>
            </a:r>
          </a:p>
          <a:p>
            <a:pPr>
              <a:lnSpc>
                <a:spcPts val="2100"/>
              </a:lnSpc>
              <a:spcBef>
                <a:spcPct val="0"/>
              </a:spcBef>
            </a:pPr>
          </a:p>
          <a:p>
            <a:pPr>
              <a:lnSpc>
                <a:spcPts val="2100"/>
              </a:lnSpc>
              <a:spcBef>
                <a:spcPct val="0"/>
              </a:spcBef>
            </a:pPr>
            <a:r>
              <a:rPr lang="en-US" sz="2100">
                <a:solidFill>
                  <a:srgbClr val="FFFFFF"/>
                </a:solidFill>
                <a:latin typeface="Garet"/>
              </a:rPr>
              <a:t>TPF’s Girl Code initiative has endorsed federal legislation to mandate the sufficient provision of menstrual products to incarcerated women and girls in state, local, and juvenile correctional facilities, and, in 2 years, has donated almost 200,000 organic menstrual products to 4,435 incarcerated women in correctional facilities throughout Louisiana, Texas, and New York state. </a:t>
            </a:r>
          </a:p>
          <a:p>
            <a:pPr>
              <a:lnSpc>
                <a:spcPts val="2100"/>
              </a:lnSpc>
              <a:spcBef>
                <a:spcPct val="0"/>
              </a:spcBef>
            </a:pPr>
          </a:p>
          <a:p>
            <a:pPr>
              <a:lnSpc>
                <a:spcPts val="2100"/>
              </a:lnSpc>
              <a:spcBef>
                <a:spcPct val="0"/>
              </a:spcBef>
            </a:pPr>
            <a:r>
              <a:rPr lang="en-US" sz="2100">
                <a:solidFill>
                  <a:srgbClr val="FFFFFF"/>
                </a:solidFill>
                <a:latin typeface="Garet"/>
              </a:rPr>
              <a:t>By 2026, The Thurman Perry Foundation has pledged to donate 1 million menstrual products to system-impacted women and girls to foster both health and safety for incarcerated women. </a:t>
            </a:r>
          </a:p>
          <a:p>
            <a:pPr>
              <a:lnSpc>
                <a:spcPts val="2100"/>
              </a:lnSpc>
              <a:spcBef>
                <a:spcPct val="0"/>
              </a:spcBef>
            </a:pPr>
          </a:p>
          <a:p>
            <a:pPr>
              <a:lnSpc>
                <a:spcPts val="2000"/>
              </a:lnSpc>
              <a:spcBef>
                <a:spcPct val="0"/>
              </a:spcBef>
            </a:pPr>
            <a:r>
              <a:rPr lang="en-US" sz="2000" u="sng">
                <a:solidFill>
                  <a:srgbClr val="FFFFFF"/>
                </a:solidFill>
                <a:latin typeface="Garet Bold"/>
                <a:hlinkClick r:id="rId5" tooltip="http://thurmanperryfoundation.org"/>
              </a:rPr>
              <a:t>ThurmanPerryFoundation.org</a:t>
            </a:r>
            <a:r>
              <a:rPr lang="en-US" sz="2000" u="sng">
                <a:solidFill>
                  <a:srgbClr val="FFFFFF"/>
                </a:solidFill>
                <a:latin typeface="Garet"/>
                <a:hlinkClick r:id="rId6" tooltip="http://thurmanperryfoundation.org"/>
              </a:rPr>
              <a:t> </a:t>
            </a:r>
            <a:r>
              <a:rPr lang="en-US" sz="2000">
                <a:solidFill>
                  <a:srgbClr val="FFFFFF"/>
                </a:solidFill>
                <a:latin typeface="Garet"/>
              </a:rPr>
              <a:t>| @ThurmanPerryFoundation</a:t>
            </a:r>
          </a:p>
        </p:txBody>
      </p:sp>
      <p:sp>
        <p:nvSpPr>
          <p:cNvPr name="TextBox 6" id="6"/>
          <p:cNvSpPr txBox="true"/>
          <p:nvPr/>
        </p:nvSpPr>
        <p:spPr>
          <a:xfrm rot="0">
            <a:off x="4803915" y="1282543"/>
            <a:ext cx="11969055" cy="1147137"/>
          </a:xfrm>
          <a:prstGeom prst="rect">
            <a:avLst/>
          </a:prstGeom>
        </p:spPr>
        <p:txBody>
          <a:bodyPr anchor="t" rtlCol="false" tIns="0" lIns="0" bIns="0" rIns="0">
            <a:spAutoFit/>
          </a:bodyPr>
          <a:lstStyle/>
          <a:p>
            <a:pPr algn="l" marL="0" indent="0" lvl="0">
              <a:lnSpc>
                <a:spcPts val="8545"/>
              </a:lnSpc>
              <a:spcBef>
                <a:spcPct val="0"/>
              </a:spcBef>
            </a:pPr>
            <a:r>
              <a:rPr lang="en-US" sz="8460">
                <a:solidFill>
                  <a:srgbClr val="FFFFFF"/>
                </a:solidFill>
                <a:latin typeface="Hey Gotcha!"/>
              </a:rPr>
              <a:t>THE THURMAN PERRY FOUNDATION</a:t>
            </a:r>
          </a:p>
        </p:txBody>
      </p:sp>
      <p:sp>
        <p:nvSpPr>
          <p:cNvPr name="TextBox 7" id="7"/>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3</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50000">
              <a:srgbClr val="D685B8">
                <a:alpha val="100000"/>
              </a:srgbClr>
            </a:gs>
            <a:gs pos="100000">
              <a:srgbClr val="F8AD96">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1028700" y="7011162"/>
            <a:ext cx="16526561" cy="593725"/>
          </a:xfrm>
          <a:prstGeom prst="rect">
            <a:avLst/>
          </a:prstGeom>
        </p:spPr>
        <p:txBody>
          <a:bodyPr anchor="t" rtlCol="false" tIns="0" lIns="0" bIns="0" rIns="0">
            <a:spAutoFit/>
          </a:bodyPr>
          <a:lstStyle/>
          <a:p>
            <a:pPr>
              <a:lnSpc>
                <a:spcPts val="4250"/>
              </a:lnSpc>
            </a:pPr>
            <a:r>
              <a:rPr lang="en-US" sz="5000" spc="-250">
                <a:solidFill>
                  <a:srgbClr val="FFFFFF"/>
                </a:solidFill>
                <a:latin typeface="Garet"/>
              </a:rPr>
              <a:t>Part 2:  Managing a Period While Incarcerated</a:t>
            </a:r>
          </a:p>
        </p:txBody>
      </p:sp>
      <p:sp>
        <p:nvSpPr>
          <p:cNvPr name="TextBox 3" id="3"/>
          <p:cNvSpPr txBox="true"/>
          <p:nvPr/>
        </p:nvSpPr>
        <p:spPr>
          <a:xfrm rot="0">
            <a:off x="1028700" y="1528594"/>
            <a:ext cx="12644035" cy="5320642"/>
          </a:xfrm>
          <a:prstGeom prst="rect">
            <a:avLst/>
          </a:prstGeom>
        </p:spPr>
        <p:txBody>
          <a:bodyPr anchor="t" rtlCol="false" tIns="0" lIns="0" bIns="0" rIns="0">
            <a:spAutoFit/>
          </a:bodyPr>
          <a:lstStyle/>
          <a:p>
            <a:pPr>
              <a:lnSpc>
                <a:spcPts val="14042"/>
              </a:lnSpc>
            </a:pPr>
            <a:r>
              <a:rPr lang="en-US" sz="10801" spc="216">
                <a:solidFill>
                  <a:srgbClr val="190F3F"/>
                </a:solidFill>
                <a:latin typeface="Hey Gotcha!"/>
              </a:rPr>
              <a:t>How do individuals manage their period </a:t>
            </a:r>
          </a:p>
          <a:p>
            <a:pPr>
              <a:lnSpc>
                <a:spcPts val="14042"/>
              </a:lnSpc>
              <a:spcBef>
                <a:spcPct val="0"/>
              </a:spcBef>
            </a:pPr>
            <a:r>
              <a:rPr lang="en-US" sz="10801" spc="216">
                <a:solidFill>
                  <a:srgbClr val="190F3F"/>
                </a:solidFill>
                <a:latin typeface="Hey Gotcha!"/>
              </a:rPr>
              <a:t>while incarcerated? </a:t>
            </a:r>
          </a:p>
        </p:txBody>
      </p:sp>
      <p:sp>
        <p:nvSpPr>
          <p:cNvPr name="TextBox 4" id="4"/>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30</a:t>
            </a:r>
          </a:p>
        </p:txBody>
      </p:sp>
      <p:sp>
        <p:nvSpPr>
          <p:cNvPr name="Freeform 5" id="5"/>
          <p:cNvSpPr/>
          <p:nvPr/>
        </p:nvSpPr>
        <p:spPr>
          <a:xfrm flipH="false" flipV="false" rot="-1373691">
            <a:off x="13745884" y="-782769"/>
            <a:ext cx="5513891" cy="5052729"/>
          </a:xfrm>
          <a:custGeom>
            <a:avLst/>
            <a:gdLst/>
            <a:ahLst/>
            <a:cxnLst/>
            <a:rect r="r" b="b" t="t" l="l"/>
            <a:pathLst>
              <a:path h="5052729" w="5513891">
                <a:moveTo>
                  <a:pt x="0" y="0"/>
                </a:moveTo>
                <a:lnTo>
                  <a:pt x="5513891" y="0"/>
                </a:lnTo>
                <a:lnTo>
                  <a:pt x="5513891" y="5052729"/>
                </a:lnTo>
                <a:lnTo>
                  <a:pt x="0" y="5052729"/>
                </a:lnTo>
                <a:lnTo>
                  <a:pt x="0" y="0"/>
                </a:lnTo>
                <a:close/>
              </a:path>
            </a:pathLst>
          </a:custGeom>
          <a:blipFill>
            <a:blip r:embed="rId2"/>
            <a:stretch>
              <a:fillRect l="0" t="0" r="0" b="0"/>
            </a:stretch>
          </a:blipFill>
        </p:spPr>
      </p:sp>
      <p:sp>
        <p:nvSpPr>
          <p:cNvPr name="Freeform 6" id="6"/>
          <p:cNvSpPr/>
          <p:nvPr/>
        </p:nvSpPr>
        <p:spPr>
          <a:xfrm flipH="false" flipV="false" rot="-713300">
            <a:off x="15900799" y="210627"/>
            <a:ext cx="4591735" cy="4416414"/>
          </a:xfrm>
          <a:custGeom>
            <a:avLst/>
            <a:gdLst/>
            <a:ahLst/>
            <a:cxnLst/>
            <a:rect r="r" b="b" t="t" l="l"/>
            <a:pathLst>
              <a:path h="4416414" w="4591735">
                <a:moveTo>
                  <a:pt x="0" y="0"/>
                </a:moveTo>
                <a:lnTo>
                  <a:pt x="4591735" y="0"/>
                </a:lnTo>
                <a:lnTo>
                  <a:pt x="4591735" y="4416415"/>
                </a:lnTo>
                <a:lnTo>
                  <a:pt x="0" y="44164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4219042" y="8059860"/>
            <a:ext cx="1921044" cy="1301187"/>
          </a:xfrm>
          <a:custGeom>
            <a:avLst/>
            <a:gdLst/>
            <a:ahLst/>
            <a:cxnLst/>
            <a:rect r="r" b="b" t="t" l="l"/>
            <a:pathLst>
              <a:path h="1301187" w="1921044">
                <a:moveTo>
                  <a:pt x="0" y="0"/>
                </a:moveTo>
                <a:lnTo>
                  <a:pt x="1921044" y="0"/>
                </a:lnTo>
                <a:lnTo>
                  <a:pt x="1921044" y="1301188"/>
                </a:lnTo>
                <a:lnTo>
                  <a:pt x="0" y="1301188"/>
                </a:lnTo>
                <a:lnTo>
                  <a:pt x="0" y="0"/>
                </a:lnTo>
                <a:close/>
              </a:path>
            </a:pathLst>
          </a:custGeom>
          <a:blipFill>
            <a:blip r:embed="rId5"/>
            <a:stretch>
              <a:fillRect l="0" t="0" r="0" b="0"/>
            </a:stretch>
          </a:blipFill>
        </p:spPr>
      </p:sp>
      <p:sp>
        <p:nvSpPr>
          <p:cNvPr name="Freeform 8" id="8"/>
          <p:cNvSpPr/>
          <p:nvPr/>
        </p:nvSpPr>
        <p:spPr>
          <a:xfrm flipH="false" flipV="false" rot="0">
            <a:off x="1028700" y="8182611"/>
            <a:ext cx="2928055" cy="1071585"/>
          </a:xfrm>
          <a:custGeom>
            <a:avLst/>
            <a:gdLst/>
            <a:ahLst/>
            <a:cxnLst/>
            <a:rect r="r" b="b" t="t" l="l"/>
            <a:pathLst>
              <a:path h="1071585" w="2928055">
                <a:moveTo>
                  <a:pt x="0" y="0"/>
                </a:moveTo>
                <a:lnTo>
                  <a:pt x="2928055" y="0"/>
                </a:lnTo>
                <a:lnTo>
                  <a:pt x="2928055" y="1071585"/>
                </a:lnTo>
                <a:lnTo>
                  <a:pt x="0" y="1071585"/>
                </a:lnTo>
                <a:lnTo>
                  <a:pt x="0" y="0"/>
                </a:lnTo>
                <a:close/>
              </a:path>
            </a:pathLst>
          </a:custGeom>
          <a:blipFill>
            <a:blip r:embed="rId6"/>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1331972" y="2137604"/>
            <a:ext cx="3247018" cy="2950727"/>
          </a:xfrm>
          <a:custGeom>
            <a:avLst/>
            <a:gdLst/>
            <a:ahLst/>
            <a:cxnLst/>
            <a:rect r="r" b="b" t="t" l="l"/>
            <a:pathLst>
              <a:path h="2950727" w="3247018">
                <a:moveTo>
                  <a:pt x="0" y="0"/>
                </a:moveTo>
                <a:lnTo>
                  <a:pt x="3247018" y="0"/>
                </a:lnTo>
                <a:lnTo>
                  <a:pt x="3247018" y="2950728"/>
                </a:lnTo>
                <a:lnTo>
                  <a:pt x="0" y="29507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685032" y="1442453"/>
            <a:ext cx="13061365" cy="7849769"/>
          </a:xfrm>
          <a:prstGeom prst="rect">
            <a:avLst/>
          </a:prstGeom>
        </p:spPr>
        <p:txBody>
          <a:bodyPr anchor="t" rtlCol="false" tIns="0" lIns="0" bIns="0" rIns="0">
            <a:spAutoFit/>
          </a:bodyPr>
          <a:lstStyle/>
          <a:p>
            <a:pPr>
              <a:lnSpc>
                <a:spcPts val="7274"/>
              </a:lnSpc>
            </a:pPr>
          </a:p>
          <a:p>
            <a:pPr>
              <a:lnSpc>
                <a:spcPts val="7274"/>
              </a:lnSpc>
            </a:pPr>
          </a:p>
          <a:p>
            <a:pPr>
              <a:lnSpc>
                <a:spcPts val="6691"/>
              </a:lnSpc>
            </a:pPr>
            <a:r>
              <a:rPr lang="en-US" sz="4182">
                <a:solidFill>
                  <a:srgbClr val="190F3F"/>
                </a:solidFill>
                <a:latin typeface="Garet Italics"/>
              </a:rPr>
              <a:t>“For women in prison, something as natural and uncontrollable as having your period can put your life in danger.”</a:t>
            </a:r>
          </a:p>
          <a:p>
            <a:pPr>
              <a:lnSpc>
                <a:spcPts val="7274"/>
              </a:lnSpc>
            </a:pPr>
          </a:p>
          <a:p>
            <a:pPr>
              <a:lnSpc>
                <a:spcPts val="7274"/>
              </a:lnSpc>
            </a:pPr>
            <a:r>
              <a:rPr lang="en-US" sz="4882">
                <a:solidFill>
                  <a:srgbClr val="190F3F"/>
                </a:solidFill>
                <a:latin typeface="Garet Bold"/>
              </a:rPr>
              <a:t>- Gabrielle A. Perry</a:t>
            </a:r>
          </a:p>
          <a:p>
            <a:pPr>
              <a:lnSpc>
                <a:spcPts val="3129"/>
              </a:lnSpc>
            </a:pPr>
            <a:r>
              <a:rPr lang="en-US" sz="2100">
                <a:solidFill>
                  <a:srgbClr val="190F3F"/>
                </a:solidFill>
                <a:latin typeface="Garet"/>
              </a:rPr>
              <a:t>Executive Director, The Thurman Perry Foundation</a:t>
            </a:r>
          </a:p>
          <a:p>
            <a:pPr>
              <a:lnSpc>
                <a:spcPts val="3129"/>
              </a:lnSpc>
            </a:pPr>
            <a:r>
              <a:rPr lang="en-US" sz="2100">
                <a:solidFill>
                  <a:srgbClr val="190F3F"/>
                </a:solidFill>
                <a:latin typeface="Garet"/>
              </a:rPr>
              <a:t> “Opinion: In prison, having your period can put your life in danger.” The Washington Post</a:t>
            </a:r>
          </a:p>
          <a:p>
            <a:pPr>
              <a:lnSpc>
                <a:spcPts val="7274"/>
              </a:lnSpc>
            </a:pPr>
          </a:p>
        </p:txBody>
      </p:sp>
      <p:sp>
        <p:nvSpPr>
          <p:cNvPr name="AutoShape 4" id="4"/>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5" id="5"/>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6" id="6"/>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7" id="7"/>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sp>
        <p:nvSpPr>
          <p:cNvPr name="TextBox 8" id="8"/>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31</a:t>
            </a:r>
          </a:p>
        </p:txBody>
      </p:sp>
      <p:sp>
        <p:nvSpPr>
          <p:cNvPr name="TextBox 9" id="9"/>
          <p:cNvSpPr txBox="true"/>
          <p:nvPr/>
        </p:nvSpPr>
        <p:spPr>
          <a:xfrm rot="0">
            <a:off x="14834947" y="8075612"/>
            <a:ext cx="76870"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3</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50000">
              <a:srgbClr val="D685B8">
                <a:alpha val="100000"/>
              </a:srgbClr>
            </a:gs>
            <a:gs pos="100000">
              <a:srgbClr val="F8AD96">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1028700" y="2871293"/>
            <a:ext cx="15041078" cy="5031231"/>
          </a:xfrm>
          <a:prstGeom prst="rect">
            <a:avLst/>
          </a:prstGeom>
        </p:spPr>
        <p:txBody>
          <a:bodyPr anchor="t" rtlCol="false" tIns="0" lIns="0" bIns="0" rIns="0">
            <a:spAutoFit/>
          </a:bodyPr>
          <a:lstStyle/>
          <a:p>
            <a:pPr>
              <a:lnSpc>
                <a:spcPts val="5168"/>
              </a:lnSpc>
            </a:pPr>
            <a:r>
              <a:rPr lang="en-US" sz="3800">
                <a:solidFill>
                  <a:srgbClr val="190F3F"/>
                </a:solidFill>
                <a:latin typeface="Garet Bold"/>
              </a:rPr>
              <a:t>Any action a menstruating person performs in order to manage the flow</a:t>
            </a:r>
            <a:r>
              <a:rPr lang="en-US" sz="3800">
                <a:solidFill>
                  <a:srgbClr val="190F3F"/>
                </a:solidFill>
                <a:latin typeface="Garet"/>
              </a:rPr>
              <a:t> of their menstrual cycle, control their menstrual hygiene, and otherwise maintain their dignity, especially in periods of socioeconomic scarcity, houselessness, homelessness, and/or incarceration. </a:t>
            </a:r>
          </a:p>
          <a:p>
            <a:pPr>
              <a:lnSpc>
                <a:spcPts val="4760"/>
              </a:lnSpc>
            </a:pPr>
          </a:p>
          <a:p>
            <a:pPr>
              <a:lnSpc>
                <a:spcPts val="4760"/>
              </a:lnSpc>
            </a:pPr>
            <a:r>
              <a:rPr lang="en-US" sz="3500">
                <a:solidFill>
                  <a:srgbClr val="190F3F"/>
                </a:solidFill>
                <a:latin typeface="Garet Italics"/>
              </a:rPr>
              <a:t>A term published and coined by epidemiologist </a:t>
            </a:r>
          </a:p>
          <a:p>
            <a:pPr>
              <a:lnSpc>
                <a:spcPts val="4760"/>
              </a:lnSpc>
            </a:pPr>
            <a:r>
              <a:rPr lang="en-US" sz="3500">
                <a:solidFill>
                  <a:srgbClr val="190F3F"/>
                </a:solidFill>
                <a:latin typeface="Garet Italics"/>
              </a:rPr>
              <a:t>Gabrielle A. Perry, MPH.</a:t>
            </a:r>
          </a:p>
        </p:txBody>
      </p:sp>
      <p:sp>
        <p:nvSpPr>
          <p:cNvPr name="Freeform 3" id="3"/>
          <p:cNvSpPr/>
          <p:nvPr/>
        </p:nvSpPr>
        <p:spPr>
          <a:xfrm flipH="false" flipV="false" rot="0">
            <a:off x="12326933" y="1378790"/>
            <a:ext cx="348811" cy="348811"/>
          </a:xfrm>
          <a:custGeom>
            <a:avLst/>
            <a:gdLst/>
            <a:ahLst/>
            <a:cxnLst/>
            <a:rect r="r" b="b" t="t" l="l"/>
            <a:pathLst>
              <a:path h="348811" w="348811">
                <a:moveTo>
                  <a:pt x="0" y="0"/>
                </a:moveTo>
                <a:lnTo>
                  <a:pt x="348812" y="0"/>
                </a:lnTo>
                <a:lnTo>
                  <a:pt x="348812" y="348811"/>
                </a:lnTo>
                <a:lnTo>
                  <a:pt x="0" y="34881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966219" y="1391271"/>
            <a:ext cx="11535120" cy="1290373"/>
          </a:xfrm>
          <a:prstGeom prst="rect">
            <a:avLst/>
          </a:prstGeom>
        </p:spPr>
        <p:txBody>
          <a:bodyPr anchor="t" rtlCol="false" tIns="0" lIns="0" bIns="0" rIns="0">
            <a:spAutoFit/>
          </a:bodyPr>
          <a:lstStyle/>
          <a:p>
            <a:pPr marL="0" indent="0" lvl="0">
              <a:lnSpc>
                <a:spcPts val="10463"/>
              </a:lnSpc>
            </a:pPr>
            <a:r>
              <a:rPr lang="en-US" sz="7473" spc="224">
                <a:solidFill>
                  <a:srgbClr val="190F3F"/>
                </a:solidFill>
                <a:latin typeface="Hey Gotcha! Heavy"/>
              </a:rPr>
              <a:t>MENSTRUAL MITIGATION MEASURES: </a:t>
            </a:r>
          </a:p>
        </p:txBody>
      </p:sp>
      <p:sp>
        <p:nvSpPr>
          <p:cNvPr name="AutoShape 5" id="5"/>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6" id="6"/>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7" id="7"/>
          <p:cNvSpPr/>
          <p:nvPr/>
        </p:nvSpPr>
        <p:spPr>
          <a:xfrm flipH="false" flipV="false" rot="-10672188">
            <a:off x="15378963" y="1973364"/>
            <a:ext cx="5818073" cy="5331471"/>
          </a:xfrm>
          <a:custGeom>
            <a:avLst/>
            <a:gdLst/>
            <a:ahLst/>
            <a:cxnLst/>
            <a:rect r="r" b="b" t="t" l="l"/>
            <a:pathLst>
              <a:path h="5331471" w="5818073">
                <a:moveTo>
                  <a:pt x="0" y="0"/>
                </a:moveTo>
                <a:lnTo>
                  <a:pt x="5818074" y="0"/>
                </a:lnTo>
                <a:lnTo>
                  <a:pt x="5818074" y="5331471"/>
                </a:lnTo>
                <a:lnTo>
                  <a:pt x="0" y="5331471"/>
                </a:lnTo>
                <a:lnTo>
                  <a:pt x="0" y="0"/>
                </a:lnTo>
                <a:close/>
              </a:path>
            </a:pathLst>
          </a:custGeom>
          <a:blipFill>
            <a:blip r:embed="rId4"/>
            <a:stretch>
              <a:fillRect l="0" t="0" r="0" b="0"/>
            </a:stretch>
          </a:blipFill>
        </p:spPr>
      </p:sp>
      <p:sp>
        <p:nvSpPr>
          <p:cNvPr name="Freeform 8" id="8"/>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5"/>
            <a:stretch>
              <a:fillRect l="0" t="0" r="0" b="0"/>
            </a:stretch>
          </a:blipFill>
        </p:spPr>
      </p:sp>
      <p:sp>
        <p:nvSpPr>
          <p:cNvPr name="Freeform 9" id="9"/>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6"/>
            <a:stretch>
              <a:fillRect l="0" t="0" r="0" b="-43916"/>
            </a:stretch>
          </a:blipFill>
        </p:spPr>
      </p:sp>
      <p:sp>
        <p:nvSpPr>
          <p:cNvPr name="TextBox 10" id="10"/>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32</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F8AD96">
                <a:alpha val="100000"/>
              </a:srgbClr>
            </a:gs>
          </a:gsLst>
          <a:lin ang="2700000"/>
        </a:gradFill>
      </p:bgPr>
    </p:bg>
    <p:spTree>
      <p:nvGrpSpPr>
        <p:cNvPr id="1" name=""/>
        <p:cNvGrpSpPr/>
        <p:nvPr/>
      </p:nvGrpSpPr>
      <p:grpSpPr>
        <a:xfrm>
          <a:off x="0" y="0"/>
          <a:ext cx="0" cy="0"/>
          <a:chOff x="0" y="0"/>
          <a:chExt cx="0" cy="0"/>
        </a:xfrm>
      </p:grpSpPr>
      <p:grpSp>
        <p:nvGrpSpPr>
          <p:cNvPr name="Group 2" id="2"/>
          <p:cNvGrpSpPr/>
          <p:nvPr/>
        </p:nvGrpSpPr>
        <p:grpSpPr>
          <a:xfrm rot="0">
            <a:off x="0" y="381738"/>
            <a:ext cx="18806213" cy="11900907"/>
            <a:chOff x="0" y="0"/>
            <a:chExt cx="25074950" cy="15867876"/>
          </a:xfrm>
        </p:grpSpPr>
        <p:sp>
          <p:nvSpPr>
            <p:cNvPr name="Freeform 3" id="3"/>
            <p:cNvSpPr/>
            <p:nvPr/>
          </p:nvSpPr>
          <p:spPr>
            <a:xfrm flipH="false" flipV="false" rot="-5057281">
              <a:off x="19406349" y="7741852"/>
              <a:ext cx="6378548" cy="4345386"/>
            </a:xfrm>
            <a:custGeom>
              <a:avLst/>
              <a:gdLst/>
              <a:ahLst/>
              <a:cxnLst/>
              <a:rect r="r" b="b" t="t" l="l"/>
              <a:pathLst>
                <a:path h="4345386" w="6378548">
                  <a:moveTo>
                    <a:pt x="0" y="0"/>
                  </a:moveTo>
                  <a:lnTo>
                    <a:pt x="6378549" y="0"/>
                  </a:lnTo>
                  <a:lnTo>
                    <a:pt x="6378549" y="4345386"/>
                  </a:lnTo>
                  <a:lnTo>
                    <a:pt x="0" y="4345386"/>
                  </a:lnTo>
                  <a:lnTo>
                    <a:pt x="0" y="0"/>
                  </a:lnTo>
                  <a:close/>
                </a:path>
              </a:pathLst>
            </a:custGeom>
            <a:blipFill>
              <a:blip r:embed="rId2"/>
              <a:stretch>
                <a:fillRect l="0" t="0" r="0" b="0"/>
              </a:stretch>
            </a:blipFill>
          </p:spPr>
        </p:sp>
        <p:sp>
          <p:nvSpPr>
            <p:cNvPr name="Freeform 4" id="4"/>
            <p:cNvSpPr/>
            <p:nvPr/>
          </p:nvSpPr>
          <p:spPr>
            <a:xfrm flipH="false" flipV="false" rot="0">
              <a:off x="14508263" y="6958077"/>
              <a:ext cx="4587770" cy="6834667"/>
            </a:xfrm>
            <a:custGeom>
              <a:avLst/>
              <a:gdLst/>
              <a:ahLst/>
              <a:cxnLst/>
              <a:rect r="r" b="b" t="t" l="l"/>
              <a:pathLst>
                <a:path h="6834667" w="4587770">
                  <a:moveTo>
                    <a:pt x="0" y="0"/>
                  </a:moveTo>
                  <a:lnTo>
                    <a:pt x="4587770" y="0"/>
                  </a:lnTo>
                  <a:lnTo>
                    <a:pt x="4587770" y="6834666"/>
                  </a:lnTo>
                  <a:lnTo>
                    <a:pt x="0" y="6834666"/>
                  </a:lnTo>
                  <a:lnTo>
                    <a:pt x="0" y="0"/>
                  </a:lnTo>
                  <a:close/>
                </a:path>
              </a:pathLst>
            </a:custGeom>
            <a:blipFill>
              <a:blip r:embed="rId3"/>
              <a:stretch>
                <a:fillRect l="0" t="0" r="0" b="0"/>
              </a:stretch>
            </a:blipFill>
          </p:spPr>
        </p:sp>
        <p:sp>
          <p:nvSpPr>
            <p:cNvPr name="Freeform 5" id="5"/>
            <p:cNvSpPr/>
            <p:nvPr/>
          </p:nvSpPr>
          <p:spPr>
            <a:xfrm flipH="false" flipV="false" rot="-1068475">
              <a:off x="18466624" y="7208130"/>
              <a:ext cx="3243341" cy="2181788"/>
            </a:xfrm>
            <a:custGeom>
              <a:avLst/>
              <a:gdLst/>
              <a:ahLst/>
              <a:cxnLst/>
              <a:rect r="r" b="b" t="t" l="l"/>
              <a:pathLst>
                <a:path h="2181788" w="3243341">
                  <a:moveTo>
                    <a:pt x="0" y="0"/>
                  </a:moveTo>
                  <a:lnTo>
                    <a:pt x="3243341" y="0"/>
                  </a:lnTo>
                  <a:lnTo>
                    <a:pt x="3243341" y="2181787"/>
                  </a:lnTo>
                  <a:lnTo>
                    <a:pt x="0" y="2181787"/>
                  </a:lnTo>
                  <a:lnTo>
                    <a:pt x="0" y="0"/>
                  </a:lnTo>
                  <a:close/>
                </a:path>
              </a:pathLst>
            </a:custGeom>
            <a:blipFill>
              <a:blip r:embed="rId4"/>
              <a:stretch>
                <a:fillRect l="-483" t="0" r="-483" b="0"/>
              </a:stretch>
            </a:blipFill>
          </p:spPr>
        </p:sp>
        <p:sp>
          <p:nvSpPr>
            <p:cNvPr name="Freeform 6" id="6"/>
            <p:cNvSpPr/>
            <p:nvPr/>
          </p:nvSpPr>
          <p:spPr>
            <a:xfrm flipH="false" flipV="false" rot="0">
              <a:off x="14816539" y="7500894"/>
              <a:ext cx="10258411" cy="6834667"/>
            </a:xfrm>
            <a:custGeom>
              <a:avLst/>
              <a:gdLst/>
              <a:ahLst/>
              <a:cxnLst/>
              <a:rect r="r" b="b" t="t" l="l"/>
              <a:pathLst>
                <a:path h="6834667" w="10258411">
                  <a:moveTo>
                    <a:pt x="0" y="0"/>
                  </a:moveTo>
                  <a:lnTo>
                    <a:pt x="10258411" y="0"/>
                  </a:lnTo>
                  <a:lnTo>
                    <a:pt x="10258411" y="6834667"/>
                  </a:lnTo>
                  <a:lnTo>
                    <a:pt x="0" y="6834667"/>
                  </a:lnTo>
                  <a:lnTo>
                    <a:pt x="0" y="0"/>
                  </a:lnTo>
                  <a:close/>
                </a:path>
              </a:pathLst>
            </a:custGeom>
            <a:blipFill>
              <a:blip r:embed="rId5"/>
              <a:stretch>
                <a:fillRect l="0" t="0" r="0" b="0"/>
              </a:stretch>
            </a:blipFill>
          </p:spPr>
        </p:sp>
        <p:sp>
          <p:nvSpPr>
            <p:cNvPr name="Freeform 7" id="7"/>
            <p:cNvSpPr/>
            <p:nvPr/>
          </p:nvSpPr>
          <p:spPr>
            <a:xfrm flipH="false" flipV="false" rot="0">
              <a:off x="17700554" y="10558680"/>
              <a:ext cx="4490381" cy="2885070"/>
            </a:xfrm>
            <a:custGeom>
              <a:avLst/>
              <a:gdLst/>
              <a:ahLst/>
              <a:cxnLst/>
              <a:rect r="r" b="b" t="t" l="l"/>
              <a:pathLst>
                <a:path h="2885070" w="4490381">
                  <a:moveTo>
                    <a:pt x="0" y="0"/>
                  </a:moveTo>
                  <a:lnTo>
                    <a:pt x="4490381" y="0"/>
                  </a:lnTo>
                  <a:lnTo>
                    <a:pt x="4490381" y="2885070"/>
                  </a:lnTo>
                  <a:lnTo>
                    <a:pt x="0" y="2885070"/>
                  </a:lnTo>
                  <a:lnTo>
                    <a:pt x="0" y="0"/>
                  </a:lnTo>
                  <a:close/>
                </a:path>
              </a:pathLst>
            </a:custGeom>
            <a:blipFill>
              <a:blip r:embed="rId6"/>
              <a:stretch>
                <a:fillRect l="0" t="0" r="0" b="0"/>
              </a:stretch>
            </a:blipFill>
          </p:spPr>
        </p:sp>
        <p:sp>
          <p:nvSpPr>
            <p:cNvPr name="Freeform 8" id="8"/>
            <p:cNvSpPr/>
            <p:nvPr/>
          </p:nvSpPr>
          <p:spPr>
            <a:xfrm flipH="false" flipV="false" rot="0">
              <a:off x="10660388" y="9033210"/>
              <a:ext cx="10239201" cy="6834667"/>
            </a:xfrm>
            <a:custGeom>
              <a:avLst/>
              <a:gdLst/>
              <a:ahLst/>
              <a:cxnLst/>
              <a:rect r="r" b="b" t="t" l="l"/>
              <a:pathLst>
                <a:path h="6834667" w="10239201">
                  <a:moveTo>
                    <a:pt x="0" y="0"/>
                  </a:moveTo>
                  <a:lnTo>
                    <a:pt x="10239201" y="0"/>
                  </a:lnTo>
                  <a:lnTo>
                    <a:pt x="10239201" y="6834666"/>
                  </a:lnTo>
                  <a:lnTo>
                    <a:pt x="0" y="6834666"/>
                  </a:lnTo>
                  <a:lnTo>
                    <a:pt x="0" y="0"/>
                  </a:lnTo>
                  <a:close/>
                </a:path>
              </a:pathLst>
            </a:custGeom>
            <a:blipFill>
              <a:blip r:embed="rId7"/>
              <a:stretch>
                <a:fillRect l="0" t="0" r="0" b="0"/>
              </a:stretch>
            </a:blipFill>
          </p:spPr>
        </p:sp>
        <p:sp>
          <p:nvSpPr>
            <p:cNvPr name="Freeform 9" id="9"/>
            <p:cNvSpPr/>
            <p:nvPr/>
          </p:nvSpPr>
          <p:spPr>
            <a:xfrm flipH="false" flipV="false" rot="1217480">
              <a:off x="4451089" y="10607315"/>
              <a:ext cx="4614618" cy="3460964"/>
            </a:xfrm>
            <a:custGeom>
              <a:avLst/>
              <a:gdLst/>
              <a:ahLst/>
              <a:cxnLst/>
              <a:rect r="r" b="b" t="t" l="l"/>
              <a:pathLst>
                <a:path h="3460964" w="4614618">
                  <a:moveTo>
                    <a:pt x="0" y="0"/>
                  </a:moveTo>
                  <a:lnTo>
                    <a:pt x="4614618" y="0"/>
                  </a:lnTo>
                  <a:lnTo>
                    <a:pt x="4614618" y="3460963"/>
                  </a:lnTo>
                  <a:lnTo>
                    <a:pt x="0" y="3460963"/>
                  </a:lnTo>
                  <a:lnTo>
                    <a:pt x="0" y="0"/>
                  </a:lnTo>
                  <a:close/>
                </a:path>
              </a:pathLst>
            </a:custGeom>
            <a:blipFill>
              <a:blip r:embed="rId8"/>
              <a:stretch>
                <a:fillRect l="0" t="0" r="0" b="0"/>
              </a:stretch>
            </a:blipFill>
          </p:spPr>
        </p:sp>
        <p:sp>
          <p:nvSpPr>
            <p:cNvPr name="TextBox 10" id="10"/>
            <p:cNvSpPr txBox="true"/>
            <p:nvPr/>
          </p:nvSpPr>
          <p:spPr>
            <a:xfrm rot="0">
              <a:off x="1035598" y="3390613"/>
              <a:ext cx="22312804" cy="7028095"/>
            </a:xfrm>
            <a:prstGeom prst="rect">
              <a:avLst/>
            </a:prstGeom>
          </p:spPr>
          <p:txBody>
            <a:bodyPr anchor="t" rtlCol="false" tIns="0" lIns="0" bIns="0" rIns="0">
              <a:spAutoFit/>
            </a:bodyPr>
            <a:lstStyle/>
            <a:p>
              <a:pPr marL="669291" indent="-334646" lvl="1">
                <a:lnSpc>
                  <a:spcPts val="3503"/>
                </a:lnSpc>
                <a:buFont typeface="Arial"/>
                <a:buChar char="•"/>
              </a:pPr>
              <a:r>
                <a:rPr lang="en-US" sz="3100">
                  <a:solidFill>
                    <a:srgbClr val="190F3F"/>
                  </a:solidFill>
                  <a:latin typeface="Garet Bold"/>
                </a:rPr>
                <a:t>Inserting mattress padding</a:t>
              </a:r>
              <a:r>
                <a:rPr lang="en-US" sz="3100">
                  <a:solidFill>
                    <a:srgbClr val="190F3F"/>
                  </a:solidFill>
                  <a:latin typeface="Garet"/>
                </a:rPr>
                <a:t> from a prison-issued mattress into the vagina</a:t>
              </a:r>
            </a:p>
            <a:p>
              <a:pPr>
                <a:lnSpc>
                  <a:spcPts val="3503"/>
                </a:lnSpc>
              </a:pPr>
              <a:r>
                <a:rPr lang="en-US" sz="3100">
                  <a:solidFill>
                    <a:srgbClr val="190F3F"/>
                  </a:solidFill>
                  <a:latin typeface="Garet"/>
                </a:rPr>
                <a:t> </a:t>
              </a:r>
            </a:p>
            <a:p>
              <a:pPr marL="669291" indent="-334646" lvl="1">
                <a:lnSpc>
                  <a:spcPts val="3503"/>
                </a:lnSpc>
                <a:buFont typeface="Arial"/>
                <a:buChar char="•"/>
              </a:pPr>
              <a:r>
                <a:rPr lang="en-US" sz="3100">
                  <a:solidFill>
                    <a:srgbClr val="190F3F"/>
                  </a:solidFill>
                  <a:latin typeface="Garet Bold"/>
                </a:rPr>
                <a:t>Using day’s old tampon</a:t>
              </a:r>
              <a:r>
                <a:rPr lang="en-US" sz="3100">
                  <a:solidFill>
                    <a:srgbClr val="190F3F"/>
                  </a:solidFill>
                  <a:latin typeface="Garet"/>
                </a:rPr>
                <a:t>s</a:t>
              </a:r>
              <a:r>
                <a:rPr lang="en-US" sz="3100">
                  <a:solidFill>
                    <a:srgbClr val="190F3F"/>
                  </a:solidFill>
                  <a:latin typeface="Garet Bold"/>
                </a:rPr>
                <a:t> or sanitary pads</a:t>
              </a:r>
              <a:r>
                <a:rPr lang="en-US" sz="3100">
                  <a:solidFill>
                    <a:srgbClr val="190F3F"/>
                  </a:solidFill>
                  <a:latin typeface="Garet"/>
                </a:rPr>
                <a:t> beyond their effectiveness or vitality</a:t>
              </a:r>
            </a:p>
            <a:p>
              <a:pPr>
                <a:lnSpc>
                  <a:spcPts val="3503"/>
                </a:lnSpc>
              </a:pPr>
            </a:p>
            <a:p>
              <a:pPr marL="669291" indent="-334646" lvl="1">
                <a:lnSpc>
                  <a:spcPts val="3503"/>
                </a:lnSpc>
                <a:buFont typeface="Arial"/>
                <a:buChar char="•"/>
              </a:pPr>
              <a:r>
                <a:rPr lang="en-US" sz="3100">
                  <a:solidFill>
                    <a:srgbClr val="190F3F"/>
                  </a:solidFill>
                  <a:latin typeface="Garet Bold"/>
                </a:rPr>
                <a:t>Using ripped bed sheets</a:t>
              </a:r>
              <a:r>
                <a:rPr lang="en-US" sz="3100">
                  <a:solidFill>
                    <a:srgbClr val="190F3F"/>
                  </a:solidFill>
                  <a:latin typeface="Garet"/>
                </a:rPr>
                <a:t> or </a:t>
              </a:r>
              <a:r>
                <a:rPr lang="en-US" sz="3100">
                  <a:solidFill>
                    <a:srgbClr val="190F3F"/>
                  </a:solidFill>
                  <a:latin typeface="Garet Bold"/>
                </a:rPr>
                <a:t>cutting up old clothes</a:t>
              </a:r>
              <a:r>
                <a:rPr lang="en-US" sz="3100">
                  <a:solidFill>
                    <a:srgbClr val="190F3F"/>
                  </a:solidFill>
                  <a:latin typeface="Garet"/>
                </a:rPr>
                <a:t> to line in underwear </a:t>
              </a:r>
            </a:p>
            <a:p>
              <a:pPr>
                <a:lnSpc>
                  <a:spcPts val="3503"/>
                </a:lnSpc>
              </a:pPr>
            </a:p>
            <a:p>
              <a:pPr marL="669291" indent="-334646" lvl="1">
                <a:lnSpc>
                  <a:spcPts val="3503"/>
                </a:lnSpc>
                <a:buFont typeface="Arial"/>
                <a:buChar char="•"/>
              </a:pPr>
              <a:r>
                <a:rPr lang="en-US" sz="3100">
                  <a:solidFill>
                    <a:srgbClr val="190F3F"/>
                  </a:solidFill>
                  <a:latin typeface="Garet Bold"/>
                </a:rPr>
                <a:t>Free-bleeding</a:t>
              </a:r>
              <a:r>
                <a:rPr lang="en-US" sz="3100">
                  <a:solidFill>
                    <a:srgbClr val="190F3F"/>
                  </a:solidFill>
                  <a:latin typeface="Garet"/>
                </a:rPr>
                <a:t> at bedtime</a:t>
              </a:r>
            </a:p>
            <a:p>
              <a:pPr>
                <a:lnSpc>
                  <a:spcPts val="3503"/>
                </a:lnSpc>
              </a:pPr>
            </a:p>
            <a:p>
              <a:pPr marL="669291" indent="-334646" lvl="1">
                <a:lnSpc>
                  <a:spcPts val="3503"/>
                </a:lnSpc>
                <a:buFont typeface="Arial"/>
                <a:buChar char="•"/>
              </a:pPr>
              <a:r>
                <a:rPr lang="en-US" sz="3100">
                  <a:solidFill>
                    <a:srgbClr val="190F3F"/>
                  </a:solidFill>
                  <a:latin typeface="Garet Bold"/>
                </a:rPr>
                <a:t>Stacking</a:t>
              </a:r>
              <a:r>
                <a:rPr lang="en-US" sz="3100">
                  <a:solidFill>
                    <a:srgbClr val="190F3F"/>
                  </a:solidFill>
                  <a:latin typeface="Garet"/>
                </a:rPr>
                <a:t> multiple, super thin pads</a:t>
              </a:r>
            </a:p>
            <a:p>
              <a:pPr>
                <a:lnSpc>
                  <a:spcPts val="3503"/>
                </a:lnSpc>
              </a:pPr>
            </a:p>
            <a:p>
              <a:pPr marL="669291" indent="-334646" lvl="1">
                <a:lnSpc>
                  <a:spcPts val="3503"/>
                </a:lnSpc>
                <a:buFont typeface="Arial"/>
                <a:buChar char="•"/>
              </a:pPr>
              <a:r>
                <a:rPr lang="en-US" sz="3100">
                  <a:solidFill>
                    <a:srgbClr val="190F3F"/>
                  </a:solidFill>
                  <a:latin typeface="Garet Bold"/>
                </a:rPr>
                <a:t>Creating “tampons”</a:t>
              </a:r>
              <a:r>
                <a:rPr lang="en-US" sz="3100">
                  <a:solidFill>
                    <a:srgbClr val="190F3F"/>
                  </a:solidFill>
                  <a:latin typeface="Garet"/>
                </a:rPr>
                <a:t> with pads</a:t>
              </a:r>
            </a:p>
            <a:p>
              <a:pPr>
                <a:lnSpc>
                  <a:spcPts val="3503"/>
                </a:lnSpc>
              </a:pPr>
            </a:p>
          </p:txBody>
        </p:sp>
        <p:sp>
          <p:nvSpPr>
            <p:cNvPr name="Freeform 11" id="11"/>
            <p:cNvSpPr/>
            <p:nvPr/>
          </p:nvSpPr>
          <p:spPr>
            <a:xfrm flipH="false" flipV="false" rot="0">
              <a:off x="17061894" y="740829"/>
              <a:ext cx="201980" cy="201980"/>
            </a:xfrm>
            <a:custGeom>
              <a:avLst/>
              <a:gdLst/>
              <a:ahLst/>
              <a:cxnLst/>
              <a:rect r="r" b="b" t="t" l="l"/>
              <a:pathLst>
                <a:path h="201980" w="201980">
                  <a:moveTo>
                    <a:pt x="0" y="0"/>
                  </a:moveTo>
                  <a:lnTo>
                    <a:pt x="201980" y="0"/>
                  </a:lnTo>
                  <a:lnTo>
                    <a:pt x="201980" y="201980"/>
                  </a:lnTo>
                  <a:lnTo>
                    <a:pt x="0" y="20198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2" id="12"/>
            <p:cNvSpPr/>
            <p:nvPr/>
          </p:nvSpPr>
          <p:spPr>
            <a:xfrm flipH="false" flipV="false" rot="0">
              <a:off x="0" y="9664116"/>
              <a:ext cx="6271582" cy="4186281"/>
            </a:xfrm>
            <a:custGeom>
              <a:avLst/>
              <a:gdLst/>
              <a:ahLst/>
              <a:cxnLst/>
              <a:rect r="r" b="b" t="t" l="l"/>
              <a:pathLst>
                <a:path h="4186281" w="6271582">
                  <a:moveTo>
                    <a:pt x="0" y="0"/>
                  </a:moveTo>
                  <a:lnTo>
                    <a:pt x="6271582" y="0"/>
                  </a:lnTo>
                  <a:lnTo>
                    <a:pt x="6271582" y="4186281"/>
                  </a:lnTo>
                  <a:lnTo>
                    <a:pt x="0" y="4186281"/>
                  </a:lnTo>
                  <a:lnTo>
                    <a:pt x="0" y="0"/>
                  </a:lnTo>
                  <a:close/>
                </a:path>
              </a:pathLst>
            </a:custGeom>
            <a:blipFill>
              <a:blip r:embed="rId11"/>
              <a:stretch>
                <a:fillRect l="0" t="0" r="0" b="0"/>
              </a:stretch>
            </a:blipFill>
          </p:spPr>
        </p:sp>
        <p:sp>
          <p:nvSpPr>
            <p:cNvPr name="Freeform 13" id="13"/>
            <p:cNvSpPr/>
            <p:nvPr/>
          </p:nvSpPr>
          <p:spPr>
            <a:xfrm flipH="false" flipV="false" rot="0">
              <a:off x="6758398" y="9153909"/>
              <a:ext cx="7035936" cy="4696487"/>
            </a:xfrm>
            <a:custGeom>
              <a:avLst/>
              <a:gdLst/>
              <a:ahLst/>
              <a:cxnLst/>
              <a:rect r="r" b="b" t="t" l="l"/>
              <a:pathLst>
                <a:path h="4696487" w="7035936">
                  <a:moveTo>
                    <a:pt x="0" y="0"/>
                  </a:moveTo>
                  <a:lnTo>
                    <a:pt x="7035936" y="0"/>
                  </a:lnTo>
                  <a:lnTo>
                    <a:pt x="7035936" y="4696488"/>
                  </a:lnTo>
                  <a:lnTo>
                    <a:pt x="0" y="4696488"/>
                  </a:lnTo>
                  <a:lnTo>
                    <a:pt x="0" y="0"/>
                  </a:lnTo>
                  <a:close/>
                </a:path>
              </a:pathLst>
            </a:custGeom>
            <a:blipFill>
              <a:blip r:embed="rId12"/>
              <a:stretch>
                <a:fillRect l="0" t="0" r="0" b="0"/>
              </a:stretch>
            </a:blipFill>
          </p:spPr>
        </p:sp>
        <p:sp>
          <p:nvSpPr>
            <p:cNvPr name="TextBox 14" id="14"/>
            <p:cNvSpPr txBox="true"/>
            <p:nvPr/>
          </p:nvSpPr>
          <p:spPr>
            <a:xfrm rot="0">
              <a:off x="1371600" y="708057"/>
              <a:ext cx="21976802" cy="2344989"/>
            </a:xfrm>
            <a:prstGeom prst="rect">
              <a:avLst/>
            </a:prstGeom>
          </p:spPr>
          <p:txBody>
            <a:bodyPr anchor="t" rtlCol="false" tIns="0" lIns="0" bIns="0" rIns="0">
              <a:spAutoFit/>
            </a:bodyPr>
            <a:lstStyle/>
            <a:p>
              <a:pPr>
                <a:lnSpc>
                  <a:spcPts val="7142"/>
                </a:lnSpc>
              </a:pPr>
              <a:r>
                <a:rPr lang="en-US" sz="5101" spc="102">
                  <a:solidFill>
                    <a:srgbClr val="190F3F"/>
                  </a:solidFill>
                  <a:latin typeface="Hey Gotcha! Heavy"/>
                </a:rPr>
                <a:t>EXAMPLES OF MENSTRUAL MITIGATION MEASURES USED IN </a:t>
              </a:r>
            </a:p>
            <a:p>
              <a:pPr marL="0" indent="0" lvl="0">
                <a:lnSpc>
                  <a:spcPts val="7142"/>
                </a:lnSpc>
              </a:pPr>
              <a:r>
                <a:rPr lang="en-US" sz="5101" spc="102">
                  <a:solidFill>
                    <a:srgbClr val="190F3F"/>
                  </a:solidFill>
                  <a:latin typeface="Hey Gotcha! Heavy"/>
                </a:rPr>
                <a:t>CORRECTIONAL FACILITIES  </a:t>
              </a:r>
            </a:p>
          </p:txBody>
        </p:sp>
        <p:sp>
          <p:nvSpPr>
            <p:cNvPr name="AutoShape 15" id="15"/>
            <p:cNvSpPr/>
            <p:nvPr/>
          </p:nvSpPr>
          <p:spPr>
            <a:xfrm flipV="true">
              <a:off x="1288330" y="436100"/>
              <a:ext cx="21807341" cy="32817"/>
            </a:xfrm>
            <a:prstGeom prst="line">
              <a:avLst/>
            </a:prstGeom>
            <a:ln cap="flat" w="47463">
              <a:solidFill>
                <a:srgbClr val="190F3F"/>
              </a:solidFill>
              <a:prstDash val="solid"/>
              <a:headEnd type="none" len="sm" w="sm"/>
              <a:tailEnd type="none" len="sm" w="sm"/>
            </a:ln>
          </p:spPr>
        </p:sp>
        <p:sp>
          <p:nvSpPr>
            <p:cNvPr name="TextBox 16" id="16"/>
            <p:cNvSpPr txBox="true"/>
            <p:nvPr/>
          </p:nvSpPr>
          <p:spPr>
            <a:xfrm rot="0">
              <a:off x="1288291" y="57150"/>
              <a:ext cx="7093552" cy="284904"/>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17" id="17"/>
            <p:cNvSpPr/>
            <p:nvPr/>
          </p:nvSpPr>
          <p:spPr>
            <a:xfrm flipH="false" flipV="false" rot="0">
              <a:off x="1371600" y="11628838"/>
              <a:ext cx="781109" cy="782235"/>
            </a:xfrm>
            <a:custGeom>
              <a:avLst/>
              <a:gdLst/>
              <a:ahLst/>
              <a:cxnLst/>
              <a:rect r="r" b="b" t="t" l="l"/>
              <a:pathLst>
                <a:path h="782235" w="781109">
                  <a:moveTo>
                    <a:pt x="0" y="0"/>
                  </a:moveTo>
                  <a:lnTo>
                    <a:pt x="781109" y="0"/>
                  </a:lnTo>
                  <a:lnTo>
                    <a:pt x="781109" y="782234"/>
                  </a:lnTo>
                  <a:lnTo>
                    <a:pt x="0" y="782234"/>
                  </a:lnTo>
                  <a:lnTo>
                    <a:pt x="0" y="0"/>
                  </a:lnTo>
                  <a:close/>
                </a:path>
              </a:pathLst>
            </a:custGeom>
            <a:blipFill>
              <a:blip r:embed="rId13"/>
              <a:stretch>
                <a:fillRect l="0" t="0" r="0" b="0"/>
              </a:stretch>
            </a:blipFill>
          </p:spPr>
        </p:sp>
        <p:sp>
          <p:nvSpPr>
            <p:cNvPr name="Freeform 18" id="18"/>
            <p:cNvSpPr/>
            <p:nvPr/>
          </p:nvSpPr>
          <p:spPr>
            <a:xfrm flipH="false" flipV="false" rot="0">
              <a:off x="2489109" y="11628838"/>
              <a:ext cx="1662058" cy="782235"/>
            </a:xfrm>
            <a:custGeom>
              <a:avLst/>
              <a:gdLst/>
              <a:ahLst/>
              <a:cxnLst/>
              <a:rect r="r" b="b" t="t" l="l"/>
              <a:pathLst>
                <a:path h="782235" w="1662058">
                  <a:moveTo>
                    <a:pt x="0" y="0"/>
                  </a:moveTo>
                  <a:lnTo>
                    <a:pt x="1662057" y="0"/>
                  </a:lnTo>
                  <a:lnTo>
                    <a:pt x="1662057" y="782234"/>
                  </a:lnTo>
                  <a:lnTo>
                    <a:pt x="0" y="782234"/>
                  </a:lnTo>
                  <a:lnTo>
                    <a:pt x="0" y="0"/>
                  </a:lnTo>
                  <a:close/>
                </a:path>
              </a:pathLst>
            </a:custGeom>
            <a:blipFill>
              <a:blip r:embed="rId14"/>
              <a:stretch>
                <a:fillRect l="0" t="0" r="0" b="-43916"/>
              </a:stretch>
            </a:blipFill>
          </p:spPr>
        </p:sp>
        <p:sp>
          <p:nvSpPr>
            <p:cNvPr name="TextBox 19" id="19"/>
            <p:cNvSpPr txBox="true"/>
            <p:nvPr/>
          </p:nvSpPr>
          <p:spPr>
            <a:xfrm rot="0">
              <a:off x="22585604" y="11739155"/>
              <a:ext cx="878991" cy="523665"/>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33</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true" flipV="false" rot="0">
            <a:off x="7864300" y="3129518"/>
            <a:ext cx="1974628" cy="3271221"/>
          </a:xfrm>
          <a:custGeom>
            <a:avLst/>
            <a:gdLst/>
            <a:ahLst/>
            <a:cxnLst/>
            <a:rect r="r" b="b" t="t" l="l"/>
            <a:pathLst>
              <a:path h="3271221" w="1974628">
                <a:moveTo>
                  <a:pt x="1974628" y="0"/>
                </a:moveTo>
                <a:lnTo>
                  <a:pt x="0" y="0"/>
                </a:lnTo>
                <a:lnTo>
                  <a:pt x="0" y="3271221"/>
                </a:lnTo>
                <a:lnTo>
                  <a:pt x="1974628" y="3271221"/>
                </a:lnTo>
                <a:lnTo>
                  <a:pt x="197462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1101204"/>
            <a:ext cx="13832239" cy="1676314"/>
          </a:xfrm>
          <a:prstGeom prst="rect">
            <a:avLst/>
          </a:prstGeom>
        </p:spPr>
        <p:txBody>
          <a:bodyPr anchor="t" rtlCol="false" tIns="0" lIns="0" bIns="0" rIns="0">
            <a:spAutoFit/>
          </a:bodyPr>
          <a:lstStyle/>
          <a:p>
            <a:pPr>
              <a:lnSpc>
                <a:spcPts val="13654"/>
              </a:lnSpc>
              <a:spcBef>
                <a:spcPct val="0"/>
              </a:spcBef>
            </a:pPr>
            <a:r>
              <a:rPr lang="en-US" sz="9753" spc="195">
                <a:solidFill>
                  <a:srgbClr val="190F3F"/>
                </a:solidFill>
                <a:latin typeface="Hey Gotcha!"/>
              </a:rPr>
              <a:t>REFLECTION QUESTIONS</a:t>
            </a:r>
          </a:p>
        </p:txBody>
      </p:sp>
      <p:sp>
        <p:nvSpPr>
          <p:cNvPr name="TextBox 4" id="4"/>
          <p:cNvSpPr txBox="true"/>
          <p:nvPr/>
        </p:nvSpPr>
        <p:spPr>
          <a:xfrm rot="0">
            <a:off x="1614532" y="3244243"/>
            <a:ext cx="5612100" cy="2537460"/>
          </a:xfrm>
          <a:prstGeom prst="rect">
            <a:avLst/>
          </a:prstGeom>
        </p:spPr>
        <p:txBody>
          <a:bodyPr anchor="t" rtlCol="false" tIns="0" lIns="0" bIns="0" rIns="0">
            <a:spAutoFit/>
          </a:bodyPr>
          <a:lstStyle/>
          <a:p>
            <a:pPr algn="r">
              <a:lnSpc>
                <a:spcPts val="5040"/>
              </a:lnSpc>
              <a:spcBef>
                <a:spcPct val="0"/>
              </a:spcBef>
            </a:pPr>
            <a:r>
              <a:rPr lang="en-US" sz="3600">
                <a:solidFill>
                  <a:srgbClr val="190F3F"/>
                </a:solidFill>
                <a:latin typeface="Garet Bold"/>
              </a:rPr>
              <a:t>What are some examples of </a:t>
            </a:r>
            <a:r>
              <a:rPr lang="en-US" sz="3600">
                <a:solidFill>
                  <a:srgbClr val="190F3F"/>
                </a:solidFill>
                <a:latin typeface="Garet Bold Italics"/>
              </a:rPr>
              <a:t>Menstrual Mitigation Measures to manage a period?</a:t>
            </a:r>
          </a:p>
        </p:txBody>
      </p:sp>
      <p:sp>
        <p:nvSpPr>
          <p:cNvPr name="AutoShape 5" id="5"/>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6" id="6"/>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7" id="7"/>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8" id="8"/>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sp>
        <p:nvSpPr>
          <p:cNvPr name="TextBox 9" id="9"/>
          <p:cNvSpPr txBox="true"/>
          <p:nvPr/>
        </p:nvSpPr>
        <p:spPr>
          <a:xfrm rot="0">
            <a:off x="16789499" y="9050396"/>
            <a:ext cx="609895" cy="345853"/>
          </a:xfrm>
          <a:prstGeom prst="rect">
            <a:avLst/>
          </a:prstGeom>
        </p:spPr>
        <p:txBody>
          <a:bodyPr anchor="t" rtlCol="false" tIns="0" lIns="0" bIns="0" rIns="0">
            <a:spAutoFit/>
          </a:bodyPr>
          <a:lstStyle/>
          <a:p>
            <a:pPr algn="ctr">
              <a:lnSpc>
                <a:spcPts val="2682"/>
              </a:lnSpc>
            </a:pPr>
            <a:r>
              <a:rPr lang="en-US" sz="2682">
                <a:solidFill>
                  <a:srgbClr val="FFFFFF"/>
                </a:solidFill>
                <a:latin typeface="Garet"/>
              </a:rPr>
              <a:t>8</a:t>
            </a:r>
          </a:p>
        </p:txBody>
      </p:sp>
      <p:sp>
        <p:nvSpPr>
          <p:cNvPr name="TextBox 10" id="10"/>
          <p:cNvSpPr txBox="true"/>
          <p:nvPr/>
        </p:nvSpPr>
        <p:spPr>
          <a:xfrm rot="0">
            <a:off x="10477103" y="3053318"/>
            <a:ext cx="6341123" cy="3175635"/>
          </a:xfrm>
          <a:prstGeom prst="rect">
            <a:avLst/>
          </a:prstGeom>
        </p:spPr>
        <p:txBody>
          <a:bodyPr anchor="t" rtlCol="false" tIns="0" lIns="0" bIns="0" rIns="0">
            <a:spAutoFit/>
          </a:bodyPr>
          <a:lstStyle/>
          <a:p>
            <a:pPr>
              <a:lnSpc>
                <a:spcPts val="5040"/>
              </a:lnSpc>
              <a:spcBef>
                <a:spcPct val="0"/>
              </a:spcBef>
            </a:pPr>
            <a:r>
              <a:rPr lang="en-US" sz="3600">
                <a:solidFill>
                  <a:srgbClr val="190F3F"/>
                </a:solidFill>
                <a:latin typeface="Garet Bold"/>
              </a:rPr>
              <a:t>How  would more access to quality and sufficient period products impact incarcerated menstruators?</a:t>
            </a:r>
          </a:p>
        </p:txBody>
      </p:sp>
      <p:sp>
        <p:nvSpPr>
          <p:cNvPr name="Freeform 11" id="11"/>
          <p:cNvSpPr/>
          <p:nvPr/>
        </p:nvSpPr>
        <p:spPr>
          <a:xfrm flipH="false" flipV="false" rot="-5057281">
            <a:off x="15819879" y="7224812"/>
            <a:ext cx="3197184" cy="2178082"/>
          </a:xfrm>
          <a:custGeom>
            <a:avLst/>
            <a:gdLst/>
            <a:ahLst/>
            <a:cxnLst/>
            <a:rect r="r" b="b" t="t" l="l"/>
            <a:pathLst>
              <a:path h="2178082" w="3197184">
                <a:moveTo>
                  <a:pt x="0" y="0"/>
                </a:moveTo>
                <a:lnTo>
                  <a:pt x="3197184" y="0"/>
                </a:lnTo>
                <a:lnTo>
                  <a:pt x="3197184" y="2178082"/>
                </a:lnTo>
                <a:lnTo>
                  <a:pt x="0" y="2178082"/>
                </a:lnTo>
                <a:lnTo>
                  <a:pt x="0" y="0"/>
                </a:lnTo>
                <a:close/>
              </a:path>
            </a:pathLst>
          </a:custGeom>
          <a:blipFill>
            <a:blip r:embed="rId6"/>
            <a:stretch>
              <a:fillRect l="0" t="0" r="0" b="0"/>
            </a:stretch>
          </a:blipFill>
        </p:spPr>
      </p:sp>
      <p:grpSp>
        <p:nvGrpSpPr>
          <p:cNvPr name="Group 12" id="12"/>
          <p:cNvGrpSpPr/>
          <p:nvPr/>
        </p:nvGrpSpPr>
        <p:grpSpPr>
          <a:xfrm rot="0">
            <a:off x="11436052" y="6734898"/>
            <a:ext cx="7225157" cy="4563004"/>
            <a:chOff x="0" y="0"/>
            <a:chExt cx="9633543" cy="6084006"/>
          </a:xfrm>
        </p:grpSpPr>
        <p:sp>
          <p:nvSpPr>
            <p:cNvPr name="Freeform 13" id="13"/>
            <p:cNvSpPr/>
            <p:nvPr/>
          </p:nvSpPr>
          <p:spPr>
            <a:xfrm flipH="false" flipV="false" rot="0">
              <a:off x="2571612" y="129407"/>
              <a:ext cx="3066099" cy="4567746"/>
            </a:xfrm>
            <a:custGeom>
              <a:avLst/>
              <a:gdLst/>
              <a:ahLst/>
              <a:cxnLst/>
              <a:rect r="r" b="b" t="t" l="l"/>
              <a:pathLst>
                <a:path h="4567746" w="3066099">
                  <a:moveTo>
                    <a:pt x="0" y="0"/>
                  </a:moveTo>
                  <a:lnTo>
                    <a:pt x="3066099" y="0"/>
                  </a:lnTo>
                  <a:lnTo>
                    <a:pt x="3066099" y="4567745"/>
                  </a:lnTo>
                  <a:lnTo>
                    <a:pt x="0" y="4567745"/>
                  </a:lnTo>
                  <a:lnTo>
                    <a:pt x="0" y="0"/>
                  </a:lnTo>
                  <a:close/>
                </a:path>
              </a:pathLst>
            </a:custGeom>
            <a:blipFill>
              <a:blip r:embed="rId7"/>
              <a:stretch>
                <a:fillRect l="0" t="0" r="0" b="0"/>
              </a:stretch>
            </a:blipFill>
          </p:spPr>
        </p:sp>
        <p:sp>
          <p:nvSpPr>
            <p:cNvPr name="Freeform 14" id="14"/>
            <p:cNvSpPr/>
            <p:nvPr/>
          </p:nvSpPr>
          <p:spPr>
            <a:xfrm flipH="false" flipV="false" rot="-1068475">
              <a:off x="5217065" y="296522"/>
              <a:ext cx="2167590" cy="1458133"/>
            </a:xfrm>
            <a:custGeom>
              <a:avLst/>
              <a:gdLst/>
              <a:ahLst/>
              <a:cxnLst/>
              <a:rect r="r" b="b" t="t" l="l"/>
              <a:pathLst>
                <a:path h="1458133" w="2167590">
                  <a:moveTo>
                    <a:pt x="0" y="0"/>
                  </a:moveTo>
                  <a:lnTo>
                    <a:pt x="2167590" y="0"/>
                  </a:lnTo>
                  <a:lnTo>
                    <a:pt x="2167590" y="1458133"/>
                  </a:lnTo>
                  <a:lnTo>
                    <a:pt x="0" y="1458133"/>
                  </a:lnTo>
                  <a:lnTo>
                    <a:pt x="0" y="0"/>
                  </a:lnTo>
                  <a:close/>
                </a:path>
              </a:pathLst>
            </a:custGeom>
            <a:blipFill>
              <a:blip r:embed="rId8"/>
              <a:stretch>
                <a:fillRect l="-483" t="0" r="-483" b="0"/>
              </a:stretch>
            </a:blipFill>
          </p:spPr>
        </p:sp>
        <p:sp>
          <p:nvSpPr>
            <p:cNvPr name="Freeform 15" id="15"/>
            <p:cNvSpPr/>
            <p:nvPr/>
          </p:nvSpPr>
          <p:spPr>
            <a:xfrm flipH="false" flipV="false" rot="0">
              <a:off x="2777639" y="492183"/>
              <a:ext cx="6855903" cy="4567746"/>
            </a:xfrm>
            <a:custGeom>
              <a:avLst/>
              <a:gdLst/>
              <a:ahLst/>
              <a:cxnLst/>
              <a:rect r="r" b="b" t="t" l="l"/>
              <a:pathLst>
                <a:path h="4567746" w="6855903">
                  <a:moveTo>
                    <a:pt x="0" y="0"/>
                  </a:moveTo>
                  <a:lnTo>
                    <a:pt x="6855904" y="0"/>
                  </a:lnTo>
                  <a:lnTo>
                    <a:pt x="6855904" y="4567745"/>
                  </a:lnTo>
                  <a:lnTo>
                    <a:pt x="0" y="4567745"/>
                  </a:lnTo>
                  <a:lnTo>
                    <a:pt x="0" y="0"/>
                  </a:lnTo>
                  <a:close/>
                </a:path>
              </a:pathLst>
            </a:custGeom>
            <a:blipFill>
              <a:blip r:embed="rId9"/>
              <a:stretch>
                <a:fillRect l="0" t="0" r="0" b="0"/>
              </a:stretch>
            </a:blipFill>
          </p:spPr>
        </p:sp>
        <p:sp>
          <p:nvSpPr>
            <p:cNvPr name="Freeform 16" id="16"/>
            <p:cNvSpPr/>
            <p:nvPr/>
          </p:nvSpPr>
          <p:spPr>
            <a:xfrm flipH="false" flipV="false" rot="0">
              <a:off x="4705085" y="2535763"/>
              <a:ext cx="3001013" cy="1928151"/>
            </a:xfrm>
            <a:custGeom>
              <a:avLst/>
              <a:gdLst/>
              <a:ahLst/>
              <a:cxnLst/>
              <a:rect r="r" b="b" t="t" l="l"/>
              <a:pathLst>
                <a:path h="1928151" w="3001013">
                  <a:moveTo>
                    <a:pt x="0" y="0"/>
                  </a:moveTo>
                  <a:lnTo>
                    <a:pt x="3001012" y="0"/>
                  </a:lnTo>
                  <a:lnTo>
                    <a:pt x="3001012" y="1928150"/>
                  </a:lnTo>
                  <a:lnTo>
                    <a:pt x="0" y="1928150"/>
                  </a:lnTo>
                  <a:lnTo>
                    <a:pt x="0" y="0"/>
                  </a:lnTo>
                  <a:close/>
                </a:path>
              </a:pathLst>
            </a:custGeom>
            <a:blipFill>
              <a:blip r:embed="rId10"/>
              <a:stretch>
                <a:fillRect l="0" t="0" r="0" b="0"/>
              </a:stretch>
            </a:blipFill>
          </p:spPr>
        </p:sp>
        <p:sp>
          <p:nvSpPr>
            <p:cNvPr name="Freeform 17" id="17"/>
            <p:cNvSpPr/>
            <p:nvPr/>
          </p:nvSpPr>
          <p:spPr>
            <a:xfrm flipH="false" flipV="false" rot="0">
              <a:off x="0" y="1516260"/>
              <a:ext cx="6843065" cy="4567746"/>
            </a:xfrm>
            <a:custGeom>
              <a:avLst/>
              <a:gdLst/>
              <a:ahLst/>
              <a:cxnLst/>
              <a:rect r="r" b="b" t="t" l="l"/>
              <a:pathLst>
                <a:path h="4567746" w="6843065">
                  <a:moveTo>
                    <a:pt x="0" y="0"/>
                  </a:moveTo>
                  <a:lnTo>
                    <a:pt x="6843065" y="0"/>
                  </a:lnTo>
                  <a:lnTo>
                    <a:pt x="6843065" y="4567746"/>
                  </a:lnTo>
                  <a:lnTo>
                    <a:pt x="0" y="4567746"/>
                  </a:lnTo>
                  <a:lnTo>
                    <a:pt x="0" y="0"/>
                  </a:lnTo>
                  <a:close/>
                </a:path>
              </a:pathLst>
            </a:custGeom>
            <a:blipFill>
              <a:blip r:embed="rId11"/>
              <a:stretch>
                <a:fillRect l="0" t="0" r="0" b="0"/>
              </a:stretch>
            </a:blipFill>
          </p:spPr>
        </p:sp>
      </p:grpSp>
      <p:sp>
        <p:nvSpPr>
          <p:cNvPr name="Freeform 18" id="18"/>
          <p:cNvSpPr/>
          <p:nvPr/>
        </p:nvSpPr>
        <p:spPr>
          <a:xfrm flipH="false" flipV="false" rot="1217480">
            <a:off x="8682412" y="8638281"/>
            <a:ext cx="2313032" cy="1734774"/>
          </a:xfrm>
          <a:custGeom>
            <a:avLst/>
            <a:gdLst/>
            <a:ahLst/>
            <a:cxnLst/>
            <a:rect r="r" b="b" t="t" l="l"/>
            <a:pathLst>
              <a:path h="1734774" w="2313032">
                <a:moveTo>
                  <a:pt x="0" y="0"/>
                </a:moveTo>
                <a:lnTo>
                  <a:pt x="2313032" y="0"/>
                </a:lnTo>
                <a:lnTo>
                  <a:pt x="2313032" y="1734774"/>
                </a:lnTo>
                <a:lnTo>
                  <a:pt x="0" y="1734774"/>
                </a:lnTo>
                <a:lnTo>
                  <a:pt x="0" y="0"/>
                </a:lnTo>
                <a:close/>
              </a:path>
            </a:pathLst>
          </a:custGeom>
          <a:blipFill>
            <a:blip r:embed="rId12"/>
            <a:stretch>
              <a:fillRect l="0" t="0" r="0" b="0"/>
            </a:stretch>
          </a:blipFill>
        </p:spPr>
      </p:sp>
      <p:sp>
        <p:nvSpPr>
          <p:cNvPr name="Freeform 19" id="19"/>
          <p:cNvSpPr/>
          <p:nvPr/>
        </p:nvSpPr>
        <p:spPr>
          <a:xfrm flipH="false" flipV="false" rot="0">
            <a:off x="6529137" y="8456502"/>
            <a:ext cx="3143568" cy="2098332"/>
          </a:xfrm>
          <a:custGeom>
            <a:avLst/>
            <a:gdLst/>
            <a:ahLst/>
            <a:cxnLst/>
            <a:rect r="r" b="b" t="t" l="l"/>
            <a:pathLst>
              <a:path h="2098332" w="3143568">
                <a:moveTo>
                  <a:pt x="0" y="0"/>
                </a:moveTo>
                <a:lnTo>
                  <a:pt x="3143569" y="0"/>
                </a:lnTo>
                <a:lnTo>
                  <a:pt x="3143569" y="2098332"/>
                </a:lnTo>
                <a:lnTo>
                  <a:pt x="0" y="2098332"/>
                </a:lnTo>
                <a:lnTo>
                  <a:pt x="0" y="0"/>
                </a:lnTo>
                <a:close/>
              </a:path>
            </a:pathLst>
          </a:custGeom>
          <a:blipFill>
            <a:blip r:embed="rId13"/>
            <a:stretch>
              <a:fillRect l="0" t="0" r="0" b="0"/>
            </a:stretch>
          </a:blipFill>
        </p:spPr>
      </p:sp>
      <p:sp>
        <p:nvSpPr>
          <p:cNvPr name="Freeform 20" id="20"/>
          <p:cNvSpPr/>
          <p:nvPr/>
        </p:nvSpPr>
        <p:spPr>
          <a:xfrm flipH="false" flipV="false" rot="0">
            <a:off x="9672706" y="7932932"/>
            <a:ext cx="3526694" cy="2354068"/>
          </a:xfrm>
          <a:custGeom>
            <a:avLst/>
            <a:gdLst/>
            <a:ahLst/>
            <a:cxnLst/>
            <a:rect r="r" b="b" t="t" l="l"/>
            <a:pathLst>
              <a:path h="2354068" w="3526694">
                <a:moveTo>
                  <a:pt x="0" y="0"/>
                </a:moveTo>
                <a:lnTo>
                  <a:pt x="3526693" y="0"/>
                </a:lnTo>
                <a:lnTo>
                  <a:pt x="3526693" y="2354068"/>
                </a:lnTo>
                <a:lnTo>
                  <a:pt x="0" y="2354068"/>
                </a:lnTo>
                <a:lnTo>
                  <a:pt x="0" y="0"/>
                </a:lnTo>
                <a:close/>
              </a:path>
            </a:pathLst>
          </a:custGeom>
          <a:blipFill>
            <a:blip r:embed="rId14"/>
            <a:stretch>
              <a:fillRect l="0" t="0" r="0" b="0"/>
            </a:stretch>
          </a:blipFill>
        </p:spPr>
      </p:sp>
      <p:sp>
        <p:nvSpPr>
          <p:cNvPr name="Freeform 21" id="21"/>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22" id="22"/>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sp>
        <p:nvSpPr>
          <p:cNvPr name="TextBox 23" id="23"/>
          <p:cNvSpPr txBox="true"/>
          <p:nvPr/>
        </p:nvSpPr>
        <p:spPr>
          <a:xfrm rot="0">
            <a:off x="16789499" y="9050396"/>
            <a:ext cx="609895" cy="345853"/>
          </a:xfrm>
          <a:prstGeom prst="rect">
            <a:avLst/>
          </a:prstGeom>
        </p:spPr>
        <p:txBody>
          <a:bodyPr anchor="t" rtlCol="false" tIns="0" lIns="0" bIns="0" rIns="0">
            <a:spAutoFit/>
          </a:bodyPr>
          <a:lstStyle/>
          <a:p>
            <a:pPr algn="ctr">
              <a:lnSpc>
                <a:spcPts val="2682"/>
              </a:lnSpc>
            </a:pPr>
            <a:r>
              <a:rPr lang="en-US" sz="2682">
                <a:solidFill>
                  <a:srgbClr val="190F3F"/>
                </a:solidFill>
                <a:latin typeface="Garet"/>
              </a:rPr>
              <a:t>34</a:t>
            </a:r>
          </a:p>
        </p:txBody>
      </p:sp>
      <p:sp>
        <p:nvSpPr>
          <p:cNvPr name="TextBox 24" id="24"/>
          <p:cNvSpPr txBox="true"/>
          <p:nvPr/>
        </p:nvSpPr>
        <p:spPr>
          <a:xfrm rot="0">
            <a:off x="1614532" y="6886514"/>
            <a:ext cx="10949033" cy="1581150"/>
          </a:xfrm>
          <a:prstGeom prst="rect">
            <a:avLst/>
          </a:prstGeom>
        </p:spPr>
        <p:txBody>
          <a:bodyPr anchor="t" rtlCol="false" tIns="0" lIns="0" bIns="0" rIns="0">
            <a:spAutoFit/>
          </a:bodyPr>
          <a:lstStyle/>
          <a:p>
            <a:pPr>
              <a:lnSpc>
                <a:spcPts val="4200"/>
              </a:lnSpc>
              <a:spcBef>
                <a:spcPct val="0"/>
              </a:spcBef>
            </a:pPr>
            <a:r>
              <a:rPr lang="en-US" sz="3000" spc="123">
                <a:solidFill>
                  <a:srgbClr val="190F3F"/>
                </a:solidFill>
                <a:latin typeface="Garet"/>
              </a:rPr>
              <a:t>incarcerated people who menstruate are often forced to rely on ingenuity and creativity to manage their period.</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F8AD96">
                <a:alpha val="100000"/>
              </a:srgbClr>
            </a:gs>
          </a:gsLst>
          <a:lin ang="27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grpSp>
        <p:nvGrpSpPr>
          <p:cNvPr name="Group 3" id="3"/>
          <p:cNvGrpSpPr/>
          <p:nvPr/>
        </p:nvGrpSpPr>
        <p:grpSpPr>
          <a:xfrm rot="0">
            <a:off x="1028700" y="5143500"/>
            <a:ext cx="3584770" cy="3331402"/>
            <a:chOff x="0" y="0"/>
            <a:chExt cx="4779694" cy="4441869"/>
          </a:xfrm>
        </p:grpSpPr>
        <p:grpSp>
          <p:nvGrpSpPr>
            <p:cNvPr name="Group 4" id="4"/>
            <p:cNvGrpSpPr/>
            <p:nvPr/>
          </p:nvGrpSpPr>
          <p:grpSpPr>
            <a:xfrm rot="0">
              <a:off x="0" y="0"/>
              <a:ext cx="4779694" cy="4441869"/>
              <a:chOff x="0" y="0"/>
              <a:chExt cx="1310662" cy="1218025"/>
            </a:xfrm>
          </p:grpSpPr>
          <p:sp>
            <p:nvSpPr>
              <p:cNvPr name="Freeform 5" id="5"/>
              <p:cNvSpPr/>
              <p:nvPr/>
            </p:nvSpPr>
            <p:spPr>
              <a:xfrm flipH="false" flipV="false" rot="0">
                <a:off x="31750" y="31750"/>
                <a:ext cx="1247162" cy="1154525"/>
              </a:xfrm>
              <a:custGeom>
                <a:avLst/>
                <a:gdLst/>
                <a:ahLst/>
                <a:cxnLst/>
                <a:rect r="r" b="b" t="t" l="l"/>
                <a:pathLst>
                  <a:path h="1154525" w="1247162">
                    <a:moveTo>
                      <a:pt x="1154452" y="1154525"/>
                    </a:moveTo>
                    <a:lnTo>
                      <a:pt x="92710" y="1154525"/>
                    </a:lnTo>
                    <a:cubicBezTo>
                      <a:pt x="41910" y="1154525"/>
                      <a:pt x="0" y="1112615"/>
                      <a:pt x="0" y="1061815"/>
                    </a:cubicBezTo>
                    <a:lnTo>
                      <a:pt x="0" y="92710"/>
                    </a:lnTo>
                    <a:cubicBezTo>
                      <a:pt x="0" y="41910"/>
                      <a:pt x="41910" y="0"/>
                      <a:pt x="92710" y="0"/>
                    </a:cubicBezTo>
                    <a:lnTo>
                      <a:pt x="1153182" y="0"/>
                    </a:lnTo>
                    <a:cubicBezTo>
                      <a:pt x="1203982" y="0"/>
                      <a:pt x="1245892" y="41910"/>
                      <a:pt x="1245892" y="92710"/>
                    </a:cubicBezTo>
                    <a:lnTo>
                      <a:pt x="1245892" y="1060545"/>
                    </a:lnTo>
                    <a:cubicBezTo>
                      <a:pt x="1247162" y="1112615"/>
                      <a:pt x="1205252" y="1154525"/>
                      <a:pt x="1154452" y="1154525"/>
                    </a:cubicBezTo>
                    <a:close/>
                  </a:path>
                </a:pathLst>
              </a:custGeom>
              <a:solidFill>
                <a:srgbClr val="FFFFFF"/>
              </a:solidFill>
            </p:spPr>
          </p:sp>
          <p:sp>
            <p:nvSpPr>
              <p:cNvPr name="Freeform 6" id="6"/>
              <p:cNvSpPr/>
              <p:nvPr/>
            </p:nvSpPr>
            <p:spPr>
              <a:xfrm flipH="false" flipV="false" rot="0">
                <a:off x="0" y="0"/>
                <a:ext cx="1310662" cy="1218025"/>
              </a:xfrm>
              <a:custGeom>
                <a:avLst/>
                <a:gdLst/>
                <a:ahLst/>
                <a:cxnLst/>
                <a:rect r="r" b="b" t="t" l="l"/>
                <a:pathLst>
                  <a:path h="1218025" w="1310662">
                    <a:moveTo>
                      <a:pt x="1186202" y="59690"/>
                    </a:moveTo>
                    <a:cubicBezTo>
                      <a:pt x="1221762" y="59690"/>
                      <a:pt x="1250972" y="88900"/>
                      <a:pt x="1250972" y="124460"/>
                    </a:cubicBezTo>
                    <a:lnTo>
                      <a:pt x="1250972" y="1093565"/>
                    </a:lnTo>
                    <a:cubicBezTo>
                      <a:pt x="1250972" y="1129125"/>
                      <a:pt x="1221762" y="1158335"/>
                      <a:pt x="1186202" y="1158335"/>
                    </a:cubicBezTo>
                    <a:lnTo>
                      <a:pt x="124460" y="1158335"/>
                    </a:lnTo>
                    <a:cubicBezTo>
                      <a:pt x="88900" y="1158335"/>
                      <a:pt x="59690" y="1129125"/>
                      <a:pt x="59690" y="1093565"/>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3565"/>
                    </a:lnTo>
                    <a:cubicBezTo>
                      <a:pt x="0" y="1162145"/>
                      <a:pt x="55880" y="1218025"/>
                      <a:pt x="124460" y="1218025"/>
                    </a:cubicBezTo>
                    <a:lnTo>
                      <a:pt x="1186202" y="1218025"/>
                    </a:lnTo>
                    <a:cubicBezTo>
                      <a:pt x="1254782" y="1218025"/>
                      <a:pt x="1310662" y="1162145"/>
                      <a:pt x="1310662" y="1093565"/>
                    </a:cubicBezTo>
                    <a:lnTo>
                      <a:pt x="1310662" y="124460"/>
                    </a:lnTo>
                    <a:cubicBezTo>
                      <a:pt x="1310662" y="55880"/>
                      <a:pt x="1254782" y="0"/>
                      <a:pt x="1186202" y="0"/>
                    </a:cubicBezTo>
                    <a:close/>
                  </a:path>
                </a:pathLst>
              </a:custGeom>
              <a:solidFill>
                <a:srgbClr val="FFFFFF"/>
              </a:solidFill>
            </p:spPr>
          </p:sp>
        </p:grpSp>
        <p:sp>
          <p:nvSpPr>
            <p:cNvPr name="Freeform 7" id="7"/>
            <p:cNvSpPr/>
            <p:nvPr/>
          </p:nvSpPr>
          <p:spPr>
            <a:xfrm flipH="false" flipV="false" rot="0">
              <a:off x="490156" y="555617"/>
              <a:ext cx="3799381" cy="2241635"/>
            </a:xfrm>
            <a:custGeom>
              <a:avLst/>
              <a:gdLst/>
              <a:ahLst/>
              <a:cxnLst/>
              <a:rect r="r" b="b" t="t" l="l"/>
              <a:pathLst>
                <a:path h="2241635" w="3799381">
                  <a:moveTo>
                    <a:pt x="0" y="0"/>
                  </a:moveTo>
                  <a:lnTo>
                    <a:pt x="3799381" y="0"/>
                  </a:lnTo>
                  <a:lnTo>
                    <a:pt x="3799381" y="2241635"/>
                  </a:lnTo>
                  <a:lnTo>
                    <a:pt x="0" y="224163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662176" y="3305125"/>
              <a:ext cx="3398519" cy="445680"/>
            </a:xfrm>
            <a:prstGeom prst="rect">
              <a:avLst/>
            </a:prstGeom>
          </p:spPr>
          <p:txBody>
            <a:bodyPr anchor="t" rtlCol="false" tIns="0" lIns="0" bIns="0" rIns="0">
              <a:spAutoFit/>
            </a:bodyPr>
            <a:lstStyle/>
            <a:p>
              <a:pPr algn="ctr">
                <a:lnSpc>
                  <a:spcPts val="2610"/>
                </a:lnSpc>
              </a:pPr>
              <a:r>
                <a:rPr lang="en-US" sz="2373">
                  <a:solidFill>
                    <a:srgbClr val="190F3F"/>
                  </a:solidFill>
                  <a:latin typeface="Garet Bold"/>
                </a:rPr>
                <a:t>Physical Health</a:t>
              </a:r>
            </a:p>
          </p:txBody>
        </p:sp>
      </p:grpSp>
      <p:grpSp>
        <p:nvGrpSpPr>
          <p:cNvPr name="Group 9" id="9"/>
          <p:cNvGrpSpPr/>
          <p:nvPr/>
        </p:nvGrpSpPr>
        <p:grpSpPr>
          <a:xfrm rot="0">
            <a:off x="12547991" y="5274633"/>
            <a:ext cx="3393155" cy="3153330"/>
            <a:chOff x="0" y="0"/>
            <a:chExt cx="4524207" cy="4204440"/>
          </a:xfrm>
        </p:grpSpPr>
        <p:grpSp>
          <p:nvGrpSpPr>
            <p:cNvPr name="Group 10" id="10"/>
            <p:cNvGrpSpPr/>
            <p:nvPr/>
          </p:nvGrpSpPr>
          <p:grpSpPr>
            <a:xfrm rot="0">
              <a:off x="0" y="0"/>
              <a:ext cx="4524207" cy="4204440"/>
              <a:chOff x="0" y="0"/>
              <a:chExt cx="1310662" cy="1218025"/>
            </a:xfrm>
          </p:grpSpPr>
          <p:sp>
            <p:nvSpPr>
              <p:cNvPr name="Freeform 11" id="11"/>
              <p:cNvSpPr/>
              <p:nvPr/>
            </p:nvSpPr>
            <p:spPr>
              <a:xfrm flipH="false" flipV="false" rot="0">
                <a:off x="31750" y="31750"/>
                <a:ext cx="1247162" cy="1154525"/>
              </a:xfrm>
              <a:custGeom>
                <a:avLst/>
                <a:gdLst/>
                <a:ahLst/>
                <a:cxnLst/>
                <a:rect r="r" b="b" t="t" l="l"/>
                <a:pathLst>
                  <a:path h="1154525" w="1247162">
                    <a:moveTo>
                      <a:pt x="1154452" y="1154525"/>
                    </a:moveTo>
                    <a:lnTo>
                      <a:pt x="92710" y="1154525"/>
                    </a:lnTo>
                    <a:cubicBezTo>
                      <a:pt x="41910" y="1154525"/>
                      <a:pt x="0" y="1112615"/>
                      <a:pt x="0" y="1061815"/>
                    </a:cubicBezTo>
                    <a:lnTo>
                      <a:pt x="0" y="92710"/>
                    </a:lnTo>
                    <a:cubicBezTo>
                      <a:pt x="0" y="41910"/>
                      <a:pt x="41910" y="0"/>
                      <a:pt x="92710" y="0"/>
                    </a:cubicBezTo>
                    <a:lnTo>
                      <a:pt x="1153182" y="0"/>
                    </a:lnTo>
                    <a:cubicBezTo>
                      <a:pt x="1203982" y="0"/>
                      <a:pt x="1245892" y="41910"/>
                      <a:pt x="1245892" y="92710"/>
                    </a:cubicBezTo>
                    <a:lnTo>
                      <a:pt x="1245892" y="1060545"/>
                    </a:lnTo>
                    <a:cubicBezTo>
                      <a:pt x="1247162" y="1112615"/>
                      <a:pt x="1205252" y="1154525"/>
                      <a:pt x="1154452" y="1154525"/>
                    </a:cubicBezTo>
                    <a:close/>
                  </a:path>
                </a:pathLst>
              </a:custGeom>
              <a:solidFill>
                <a:srgbClr val="FFFFFF"/>
              </a:solidFill>
            </p:spPr>
          </p:sp>
          <p:sp>
            <p:nvSpPr>
              <p:cNvPr name="Freeform 12" id="12"/>
              <p:cNvSpPr/>
              <p:nvPr/>
            </p:nvSpPr>
            <p:spPr>
              <a:xfrm flipH="false" flipV="false" rot="0">
                <a:off x="0" y="0"/>
                <a:ext cx="1310662" cy="1218025"/>
              </a:xfrm>
              <a:custGeom>
                <a:avLst/>
                <a:gdLst/>
                <a:ahLst/>
                <a:cxnLst/>
                <a:rect r="r" b="b" t="t" l="l"/>
                <a:pathLst>
                  <a:path h="1218025" w="1310662">
                    <a:moveTo>
                      <a:pt x="1186202" y="59690"/>
                    </a:moveTo>
                    <a:cubicBezTo>
                      <a:pt x="1221762" y="59690"/>
                      <a:pt x="1250972" y="88900"/>
                      <a:pt x="1250972" y="124460"/>
                    </a:cubicBezTo>
                    <a:lnTo>
                      <a:pt x="1250972" y="1093565"/>
                    </a:lnTo>
                    <a:cubicBezTo>
                      <a:pt x="1250972" y="1129125"/>
                      <a:pt x="1221762" y="1158335"/>
                      <a:pt x="1186202" y="1158335"/>
                    </a:cubicBezTo>
                    <a:lnTo>
                      <a:pt x="124460" y="1158335"/>
                    </a:lnTo>
                    <a:cubicBezTo>
                      <a:pt x="88900" y="1158335"/>
                      <a:pt x="59690" y="1129125"/>
                      <a:pt x="59690" y="1093565"/>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3565"/>
                    </a:lnTo>
                    <a:cubicBezTo>
                      <a:pt x="0" y="1162145"/>
                      <a:pt x="55880" y="1218025"/>
                      <a:pt x="124460" y="1218025"/>
                    </a:cubicBezTo>
                    <a:lnTo>
                      <a:pt x="1186202" y="1218025"/>
                    </a:lnTo>
                    <a:cubicBezTo>
                      <a:pt x="1254782" y="1218025"/>
                      <a:pt x="1310662" y="1162145"/>
                      <a:pt x="1310662" y="1093565"/>
                    </a:cubicBezTo>
                    <a:lnTo>
                      <a:pt x="1310662" y="124460"/>
                    </a:lnTo>
                    <a:cubicBezTo>
                      <a:pt x="1310662" y="55880"/>
                      <a:pt x="1254782" y="0"/>
                      <a:pt x="1186202" y="0"/>
                    </a:cubicBezTo>
                    <a:close/>
                  </a:path>
                </a:pathLst>
              </a:custGeom>
              <a:solidFill>
                <a:srgbClr val="FFFFFF"/>
              </a:solidFill>
            </p:spPr>
          </p:sp>
        </p:grpSp>
        <p:sp>
          <p:nvSpPr>
            <p:cNvPr name="Freeform 13" id="13"/>
            <p:cNvSpPr/>
            <p:nvPr/>
          </p:nvSpPr>
          <p:spPr>
            <a:xfrm flipH="false" flipV="false" rot="0">
              <a:off x="1446880" y="558717"/>
              <a:ext cx="1565826" cy="2063692"/>
            </a:xfrm>
            <a:custGeom>
              <a:avLst/>
              <a:gdLst/>
              <a:ahLst/>
              <a:cxnLst/>
              <a:rect r="r" b="b" t="t" l="l"/>
              <a:pathLst>
                <a:path h="2063692" w="1565826">
                  <a:moveTo>
                    <a:pt x="0" y="0"/>
                  </a:moveTo>
                  <a:lnTo>
                    <a:pt x="1565826" y="0"/>
                  </a:lnTo>
                  <a:lnTo>
                    <a:pt x="1565826" y="2063692"/>
                  </a:lnTo>
                  <a:lnTo>
                    <a:pt x="0" y="20636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630687" y="3100590"/>
              <a:ext cx="3262832" cy="445680"/>
            </a:xfrm>
            <a:prstGeom prst="rect">
              <a:avLst/>
            </a:prstGeom>
          </p:spPr>
          <p:txBody>
            <a:bodyPr anchor="t" rtlCol="false" tIns="0" lIns="0" bIns="0" rIns="0">
              <a:spAutoFit/>
            </a:bodyPr>
            <a:lstStyle/>
            <a:p>
              <a:pPr algn="ctr">
                <a:lnSpc>
                  <a:spcPts val="2610"/>
                </a:lnSpc>
              </a:pPr>
              <a:r>
                <a:rPr lang="en-US" sz="2373">
                  <a:solidFill>
                    <a:srgbClr val="190F3F"/>
                  </a:solidFill>
                  <a:latin typeface="Garet Bold"/>
                </a:rPr>
                <a:t>Self Dignity</a:t>
              </a:r>
            </a:p>
          </p:txBody>
        </p:sp>
      </p:grpSp>
      <p:grpSp>
        <p:nvGrpSpPr>
          <p:cNvPr name="Group 15" id="15"/>
          <p:cNvGrpSpPr/>
          <p:nvPr/>
        </p:nvGrpSpPr>
        <p:grpSpPr>
          <a:xfrm rot="0">
            <a:off x="4915220" y="5190439"/>
            <a:ext cx="3534261" cy="3284463"/>
            <a:chOff x="0" y="0"/>
            <a:chExt cx="4712349" cy="4379284"/>
          </a:xfrm>
        </p:grpSpPr>
        <p:grpSp>
          <p:nvGrpSpPr>
            <p:cNvPr name="Group 16" id="16"/>
            <p:cNvGrpSpPr/>
            <p:nvPr/>
          </p:nvGrpSpPr>
          <p:grpSpPr>
            <a:xfrm rot="0">
              <a:off x="0" y="0"/>
              <a:ext cx="4712349" cy="4379284"/>
              <a:chOff x="0" y="0"/>
              <a:chExt cx="1310662" cy="1218025"/>
            </a:xfrm>
          </p:grpSpPr>
          <p:sp>
            <p:nvSpPr>
              <p:cNvPr name="Freeform 17" id="17"/>
              <p:cNvSpPr/>
              <p:nvPr/>
            </p:nvSpPr>
            <p:spPr>
              <a:xfrm flipH="false" flipV="false" rot="0">
                <a:off x="31750" y="31750"/>
                <a:ext cx="1247162" cy="1154525"/>
              </a:xfrm>
              <a:custGeom>
                <a:avLst/>
                <a:gdLst/>
                <a:ahLst/>
                <a:cxnLst/>
                <a:rect r="r" b="b" t="t" l="l"/>
                <a:pathLst>
                  <a:path h="1154525" w="1247162">
                    <a:moveTo>
                      <a:pt x="1154452" y="1154525"/>
                    </a:moveTo>
                    <a:lnTo>
                      <a:pt x="92710" y="1154525"/>
                    </a:lnTo>
                    <a:cubicBezTo>
                      <a:pt x="41910" y="1154525"/>
                      <a:pt x="0" y="1112615"/>
                      <a:pt x="0" y="1061815"/>
                    </a:cubicBezTo>
                    <a:lnTo>
                      <a:pt x="0" y="92710"/>
                    </a:lnTo>
                    <a:cubicBezTo>
                      <a:pt x="0" y="41910"/>
                      <a:pt x="41910" y="0"/>
                      <a:pt x="92710" y="0"/>
                    </a:cubicBezTo>
                    <a:lnTo>
                      <a:pt x="1153182" y="0"/>
                    </a:lnTo>
                    <a:cubicBezTo>
                      <a:pt x="1203982" y="0"/>
                      <a:pt x="1245892" y="41910"/>
                      <a:pt x="1245892" y="92710"/>
                    </a:cubicBezTo>
                    <a:lnTo>
                      <a:pt x="1245892" y="1060545"/>
                    </a:lnTo>
                    <a:cubicBezTo>
                      <a:pt x="1247162" y="1112615"/>
                      <a:pt x="1205252" y="1154525"/>
                      <a:pt x="1154452" y="1154525"/>
                    </a:cubicBezTo>
                    <a:close/>
                  </a:path>
                </a:pathLst>
              </a:custGeom>
              <a:solidFill>
                <a:srgbClr val="FFFFFF"/>
              </a:solidFill>
            </p:spPr>
          </p:sp>
          <p:sp>
            <p:nvSpPr>
              <p:cNvPr name="Freeform 18" id="18"/>
              <p:cNvSpPr/>
              <p:nvPr/>
            </p:nvSpPr>
            <p:spPr>
              <a:xfrm flipH="false" flipV="false" rot="0">
                <a:off x="0" y="0"/>
                <a:ext cx="1310662" cy="1218025"/>
              </a:xfrm>
              <a:custGeom>
                <a:avLst/>
                <a:gdLst/>
                <a:ahLst/>
                <a:cxnLst/>
                <a:rect r="r" b="b" t="t" l="l"/>
                <a:pathLst>
                  <a:path h="1218025" w="1310662">
                    <a:moveTo>
                      <a:pt x="1186202" y="59690"/>
                    </a:moveTo>
                    <a:cubicBezTo>
                      <a:pt x="1221762" y="59690"/>
                      <a:pt x="1250972" y="88900"/>
                      <a:pt x="1250972" y="124460"/>
                    </a:cubicBezTo>
                    <a:lnTo>
                      <a:pt x="1250972" y="1093565"/>
                    </a:lnTo>
                    <a:cubicBezTo>
                      <a:pt x="1250972" y="1129125"/>
                      <a:pt x="1221762" y="1158335"/>
                      <a:pt x="1186202" y="1158335"/>
                    </a:cubicBezTo>
                    <a:lnTo>
                      <a:pt x="124460" y="1158335"/>
                    </a:lnTo>
                    <a:cubicBezTo>
                      <a:pt x="88900" y="1158335"/>
                      <a:pt x="59690" y="1129125"/>
                      <a:pt x="59690" y="1093565"/>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3565"/>
                    </a:lnTo>
                    <a:cubicBezTo>
                      <a:pt x="0" y="1162145"/>
                      <a:pt x="55880" y="1218025"/>
                      <a:pt x="124460" y="1218025"/>
                    </a:cubicBezTo>
                    <a:lnTo>
                      <a:pt x="1186202" y="1218025"/>
                    </a:lnTo>
                    <a:cubicBezTo>
                      <a:pt x="1254782" y="1218025"/>
                      <a:pt x="1310662" y="1162145"/>
                      <a:pt x="1310662" y="1093565"/>
                    </a:cubicBezTo>
                    <a:lnTo>
                      <a:pt x="1310662" y="124460"/>
                    </a:lnTo>
                    <a:cubicBezTo>
                      <a:pt x="1310662" y="55880"/>
                      <a:pt x="1254782" y="0"/>
                      <a:pt x="1186202" y="0"/>
                    </a:cubicBezTo>
                    <a:close/>
                  </a:path>
                </a:pathLst>
              </a:custGeom>
              <a:solidFill>
                <a:srgbClr val="FFFFFF"/>
              </a:solidFill>
            </p:spPr>
          </p:sp>
        </p:grpSp>
        <p:sp>
          <p:nvSpPr>
            <p:cNvPr name="Freeform 19" id="19"/>
            <p:cNvSpPr/>
            <p:nvPr/>
          </p:nvSpPr>
          <p:spPr>
            <a:xfrm flipH="false" flipV="false" rot="0">
              <a:off x="1515193" y="493032"/>
              <a:ext cx="1858792" cy="2167687"/>
            </a:xfrm>
            <a:custGeom>
              <a:avLst/>
              <a:gdLst/>
              <a:ahLst/>
              <a:cxnLst/>
              <a:rect r="r" b="b" t="t" l="l"/>
              <a:pathLst>
                <a:path h="2167687" w="1858792">
                  <a:moveTo>
                    <a:pt x="0" y="0"/>
                  </a:moveTo>
                  <a:lnTo>
                    <a:pt x="1858792" y="0"/>
                  </a:lnTo>
                  <a:lnTo>
                    <a:pt x="1858792" y="2167688"/>
                  </a:lnTo>
                  <a:lnTo>
                    <a:pt x="0" y="216768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656915" y="3232944"/>
              <a:ext cx="3398519" cy="445680"/>
            </a:xfrm>
            <a:prstGeom prst="rect">
              <a:avLst/>
            </a:prstGeom>
          </p:spPr>
          <p:txBody>
            <a:bodyPr anchor="t" rtlCol="false" tIns="0" lIns="0" bIns="0" rIns="0">
              <a:spAutoFit/>
            </a:bodyPr>
            <a:lstStyle/>
            <a:p>
              <a:pPr algn="ctr">
                <a:lnSpc>
                  <a:spcPts val="2610"/>
                </a:lnSpc>
              </a:pPr>
              <a:r>
                <a:rPr lang="en-US" sz="2373">
                  <a:solidFill>
                    <a:srgbClr val="190F3F"/>
                  </a:solidFill>
                  <a:latin typeface="Garet Bold"/>
                </a:rPr>
                <a:t>Mental Health</a:t>
              </a:r>
            </a:p>
          </p:txBody>
        </p:sp>
      </p:grpSp>
      <p:grpSp>
        <p:nvGrpSpPr>
          <p:cNvPr name="Group 21" id="21"/>
          <p:cNvGrpSpPr/>
          <p:nvPr/>
        </p:nvGrpSpPr>
        <p:grpSpPr>
          <a:xfrm rot="0">
            <a:off x="8802158" y="5274633"/>
            <a:ext cx="3393155" cy="3153330"/>
            <a:chOff x="0" y="0"/>
            <a:chExt cx="4524207" cy="4204440"/>
          </a:xfrm>
        </p:grpSpPr>
        <p:grpSp>
          <p:nvGrpSpPr>
            <p:cNvPr name="Group 22" id="22"/>
            <p:cNvGrpSpPr/>
            <p:nvPr/>
          </p:nvGrpSpPr>
          <p:grpSpPr>
            <a:xfrm rot="0">
              <a:off x="0" y="0"/>
              <a:ext cx="4524207" cy="4204440"/>
              <a:chOff x="0" y="0"/>
              <a:chExt cx="1310662" cy="1218025"/>
            </a:xfrm>
          </p:grpSpPr>
          <p:sp>
            <p:nvSpPr>
              <p:cNvPr name="Freeform 23" id="23"/>
              <p:cNvSpPr/>
              <p:nvPr/>
            </p:nvSpPr>
            <p:spPr>
              <a:xfrm flipH="false" flipV="false" rot="0">
                <a:off x="31750" y="31750"/>
                <a:ext cx="1247162" cy="1154525"/>
              </a:xfrm>
              <a:custGeom>
                <a:avLst/>
                <a:gdLst/>
                <a:ahLst/>
                <a:cxnLst/>
                <a:rect r="r" b="b" t="t" l="l"/>
                <a:pathLst>
                  <a:path h="1154525" w="1247162">
                    <a:moveTo>
                      <a:pt x="1154452" y="1154525"/>
                    </a:moveTo>
                    <a:lnTo>
                      <a:pt x="92710" y="1154525"/>
                    </a:lnTo>
                    <a:cubicBezTo>
                      <a:pt x="41910" y="1154525"/>
                      <a:pt x="0" y="1112615"/>
                      <a:pt x="0" y="1061815"/>
                    </a:cubicBezTo>
                    <a:lnTo>
                      <a:pt x="0" y="92710"/>
                    </a:lnTo>
                    <a:cubicBezTo>
                      <a:pt x="0" y="41910"/>
                      <a:pt x="41910" y="0"/>
                      <a:pt x="92710" y="0"/>
                    </a:cubicBezTo>
                    <a:lnTo>
                      <a:pt x="1153182" y="0"/>
                    </a:lnTo>
                    <a:cubicBezTo>
                      <a:pt x="1203982" y="0"/>
                      <a:pt x="1245892" y="41910"/>
                      <a:pt x="1245892" y="92710"/>
                    </a:cubicBezTo>
                    <a:lnTo>
                      <a:pt x="1245892" y="1060545"/>
                    </a:lnTo>
                    <a:cubicBezTo>
                      <a:pt x="1247162" y="1112615"/>
                      <a:pt x="1205252" y="1154525"/>
                      <a:pt x="1154452" y="1154525"/>
                    </a:cubicBezTo>
                    <a:close/>
                  </a:path>
                </a:pathLst>
              </a:custGeom>
              <a:solidFill>
                <a:srgbClr val="FFFFFF"/>
              </a:solidFill>
            </p:spPr>
          </p:sp>
          <p:sp>
            <p:nvSpPr>
              <p:cNvPr name="Freeform 24" id="24"/>
              <p:cNvSpPr/>
              <p:nvPr/>
            </p:nvSpPr>
            <p:spPr>
              <a:xfrm flipH="false" flipV="false" rot="0">
                <a:off x="0" y="0"/>
                <a:ext cx="1310662" cy="1218025"/>
              </a:xfrm>
              <a:custGeom>
                <a:avLst/>
                <a:gdLst/>
                <a:ahLst/>
                <a:cxnLst/>
                <a:rect r="r" b="b" t="t" l="l"/>
                <a:pathLst>
                  <a:path h="1218025" w="1310662">
                    <a:moveTo>
                      <a:pt x="1186202" y="59690"/>
                    </a:moveTo>
                    <a:cubicBezTo>
                      <a:pt x="1221762" y="59690"/>
                      <a:pt x="1250972" y="88900"/>
                      <a:pt x="1250972" y="124460"/>
                    </a:cubicBezTo>
                    <a:lnTo>
                      <a:pt x="1250972" y="1093565"/>
                    </a:lnTo>
                    <a:cubicBezTo>
                      <a:pt x="1250972" y="1129125"/>
                      <a:pt x="1221762" y="1158335"/>
                      <a:pt x="1186202" y="1158335"/>
                    </a:cubicBezTo>
                    <a:lnTo>
                      <a:pt x="124460" y="1158335"/>
                    </a:lnTo>
                    <a:cubicBezTo>
                      <a:pt x="88900" y="1158335"/>
                      <a:pt x="59690" y="1129125"/>
                      <a:pt x="59690" y="1093565"/>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3565"/>
                    </a:lnTo>
                    <a:cubicBezTo>
                      <a:pt x="0" y="1162145"/>
                      <a:pt x="55880" y="1218025"/>
                      <a:pt x="124460" y="1218025"/>
                    </a:cubicBezTo>
                    <a:lnTo>
                      <a:pt x="1186202" y="1218025"/>
                    </a:lnTo>
                    <a:cubicBezTo>
                      <a:pt x="1254782" y="1218025"/>
                      <a:pt x="1310662" y="1162145"/>
                      <a:pt x="1310662" y="1093565"/>
                    </a:cubicBezTo>
                    <a:lnTo>
                      <a:pt x="1310662" y="124460"/>
                    </a:lnTo>
                    <a:cubicBezTo>
                      <a:pt x="1310662" y="55880"/>
                      <a:pt x="1254782" y="0"/>
                      <a:pt x="1186202" y="0"/>
                    </a:cubicBezTo>
                    <a:close/>
                  </a:path>
                </a:pathLst>
              </a:custGeom>
              <a:solidFill>
                <a:srgbClr val="FFFFFF"/>
              </a:solidFill>
            </p:spPr>
          </p:sp>
        </p:grpSp>
        <p:sp>
          <p:nvSpPr>
            <p:cNvPr name="Freeform 25" id="25"/>
            <p:cNvSpPr/>
            <p:nvPr/>
          </p:nvSpPr>
          <p:spPr>
            <a:xfrm flipH="false" flipV="false" rot="0">
              <a:off x="973288" y="705748"/>
              <a:ext cx="2577631" cy="1591687"/>
            </a:xfrm>
            <a:custGeom>
              <a:avLst/>
              <a:gdLst/>
              <a:ahLst/>
              <a:cxnLst/>
              <a:rect r="r" b="b" t="t" l="l"/>
              <a:pathLst>
                <a:path h="1591687" w="2577631">
                  <a:moveTo>
                    <a:pt x="0" y="0"/>
                  </a:moveTo>
                  <a:lnTo>
                    <a:pt x="2577631" y="0"/>
                  </a:lnTo>
                  <a:lnTo>
                    <a:pt x="2577631" y="1591687"/>
                  </a:lnTo>
                  <a:lnTo>
                    <a:pt x="0" y="159168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6" id="26"/>
            <p:cNvSpPr txBox="true"/>
            <p:nvPr/>
          </p:nvSpPr>
          <p:spPr>
            <a:xfrm rot="0">
              <a:off x="651096" y="2883558"/>
              <a:ext cx="3262832" cy="879744"/>
            </a:xfrm>
            <a:prstGeom prst="rect">
              <a:avLst/>
            </a:prstGeom>
          </p:spPr>
          <p:txBody>
            <a:bodyPr anchor="t" rtlCol="false" tIns="0" lIns="0" bIns="0" rIns="0">
              <a:spAutoFit/>
            </a:bodyPr>
            <a:lstStyle/>
            <a:p>
              <a:pPr algn="ctr">
                <a:lnSpc>
                  <a:spcPts val="2610"/>
                </a:lnSpc>
              </a:pPr>
              <a:r>
                <a:rPr lang="en-US" sz="2373">
                  <a:solidFill>
                    <a:srgbClr val="190F3F"/>
                  </a:solidFill>
                  <a:latin typeface="Garet Bold"/>
                </a:rPr>
                <a:t>Financial Stability</a:t>
              </a:r>
            </a:p>
          </p:txBody>
        </p:sp>
      </p:grpSp>
      <p:sp>
        <p:nvSpPr>
          <p:cNvPr name="TextBox 27" id="27"/>
          <p:cNvSpPr txBox="true"/>
          <p:nvPr/>
        </p:nvSpPr>
        <p:spPr>
          <a:xfrm rot="0">
            <a:off x="1028700" y="3117801"/>
            <a:ext cx="16230600" cy="1815211"/>
          </a:xfrm>
          <a:prstGeom prst="rect">
            <a:avLst/>
          </a:prstGeom>
        </p:spPr>
        <p:txBody>
          <a:bodyPr anchor="t" rtlCol="false" tIns="0" lIns="0" bIns="0" rIns="0">
            <a:spAutoFit/>
          </a:bodyPr>
          <a:lstStyle/>
          <a:p>
            <a:pPr>
              <a:lnSpc>
                <a:spcPts val="4847"/>
              </a:lnSpc>
            </a:pPr>
            <a:r>
              <a:rPr lang="en-US" sz="3700">
                <a:solidFill>
                  <a:srgbClr val="190F3F"/>
                </a:solidFill>
                <a:latin typeface="Garet"/>
              </a:rPr>
              <a:t>Experiencing  period poverty, and using </a:t>
            </a:r>
            <a:r>
              <a:rPr lang="en-US" sz="3700">
                <a:solidFill>
                  <a:srgbClr val="190F3F"/>
                </a:solidFill>
                <a:latin typeface="Garet Bold"/>
              </a:rPr>
              <a:t>Menstrual Mitigation Measures</a:t>
            </a:r>
            <a:r>
              <a:rPr lang="en-US" sz="3700">
                <a:solidFill>
                  <a:srgbClr val="190F3F"/>
                </a:solidFill>
                <a:latin typeface="Garet"/>
              </a:rPr>
              <a:t> to manage a period impacts various aspect of people’s overall health, including:</a:t>
            </a:r>
          </a:p>
        </p:txBody>
      </p:sp>
      <p:sp>
        <p:nvSpPr>
          <p:cNvPr name="TextBox 28" id="2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29" id="29"/>
          <p:cNvSpPr txBox="true"/>
          <p:nvPr/>
        </p:nvSpPr>
        <p:spPr>
          <a:xfrm rot="0">
            <a:off x="966219" y="1092498"/>
            <a:ext cx="16230600" cy="1908126"/>
          </a:xfrm>
          <a:prstGeom prst="rect">
            <a:avLst/>
          </a:prstGeom>
        </p:spPr>
        <p:txBody>
          <a:bodyPr anchor="t" rtlCol="false" tIns="0" lIns="0" bIns="0" rIns="0">
            <a:spAutoFit/>
          </a:bodyPr>
          <a:lstStyle/>
          <a:p>
            <a:pPr marL="0" indent="0" lvl="0">
              <a:lnSpc>
                <a:spcPts val="7702"/>
              </a:lnSpc>
            </a:pPr>
            <a:r>
              <a:rPr lang="en-US" sz="5501" spc="110">
                <a:solidFill>
                  <a:srgbClr val="190F3F"/>
                </a:solidFill>
                <a:latin typeface="Hey Gotcha! Heavy"/>
              </a:rPr>
              <a:t>THE IMPACT OF EXPERIENCING PERIOD POVERTY AND USING MENSTRUAL MITIGATION MEASURES</a:t>
            </a:r>
          </a:p>
        </p:txBody>
      </p:sp>
      <p:sp>
        <p:nvSpPr>
          <p:cNvPr name="Freeform 30" id="30"/>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10"/>
            <a:stretch>
              <a:fillRect l="0" t="0" r="0" b="0"/>
            </a:stretch>
          </a:blipFill>
        </p:spPr>
      </p:sp>
      <p:sp>
        <p:nvSpPr>
          <p:cNvPr name="Freeform 31" id="31"/>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11"/>
            <a:stretch>
              <a:fillRect l="0" t="0" r="0" b="-43916"/>
            </a:stretch>
          </a:blipFill>
        </p:spPr>
      </p:sp>
      <p:sp>
        <p:nvSpPr>
          <p:cNvPr name="TextBox 32" id="32"/>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35</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3361025" y="3021751"/>
            <a:ext cx="14208407" cy="2958465"/>
          </a:xfrm>
          <a:prstGeom prst="rect">
            <a:avLst/>
          </a:prstGeom>
        </p:spPr>
        <p:txBody>
          <a:bodyPr anchor="t" rtlCol="false" tIns="0" lIns="0" bIns="0" rIns="0">
            <a:spAutoFit/>
          </a:bodyPr>
          <a:lstStyle/>
          <a:p>
            <a:pPr marL="561341" indent="-280670" lvl="1">
              <a:lnSpc>
                <a:spcPts val="3900"/>
              </a:lnSpc>
              <a:buFont typeface="Arial"/>
              <a:buChar char="•"/>
            </a:pPr>
            <a:r>
              <a:rPr lang="en-US" sz="2600">
                <a:solidFill>
                  <a:srgbClr val="190F3F"/>
                </a:solidFill>
                <a:latin typeface="Garet Bold"/>
              </a:rPr>
              <a:t>Increased risks for reproductive infections,</a:t>
            </a:r>
            <a:r>
              <a:rPr lang="en-US" sz="2600">
                <a:solidFill>
                  <a:srgbClr val="190F3F"/>
                </a:solidFill>
                <a:latin typeface="Garet"/>
              </a:rPr>
              <a:t> including Toxic Shock Syndrome, Sepsis, Emergency hysterectomy, and can lead to death</a:t>
            </a:r>
          </a:p>
          <a:p>
            <a:pPr marL="561341" indent="-280670" lvl="1">
              <a:lnSpc>
                <a:spcPts val="3900"/>
              </a:lnSpc>
              <a:buFont typeface="Arial"/>
              <a:buChar char="•"/>
            </a:pPr>
            <a:r>
              <a:rPr lang="en-US" sz="2600">
                <a:solidFill>
                  <a:srgbClr val="190F3F"/>
                </a:solidFill>
                <a:latin typeface="Garet"/>
              </a:rPr>
              <a:t>I</a:t>
            </a:r>
            <a:r>
              <a:rPr lang="en-US" sz="2600">
                <a:solidFill>
                  <a:srgbClr val="190F3F"/>
                </a:solidFill>
                <a:latin typeface="Garet"/>
              </a:rPr>
              <a:t>ncreased vulnerability for harmful physical and mental outcomes</a:t>
            </a:r>
          </a:p>
          <a:p>
            <a:pPr marL="561341" indent="-280670" lvl="1">
              <a:lnSpc>
                <a:spcPts val="3900"/>
              </a:lnSpc>
              <a:buFont typeface="Arial"/>
              <a:buChar char="•"/>
            </a:pPr>
            <a:r>
              <a:rPr lang="en-US" sz="2600">
                <a:solidFill>
                  <a:srgbClr val="190F3F"/>
                </a:solidFill>
                <a:latin typeface="Garet"/>
              </a:rPr>
              <a:t>Fewer incarcerated women report infections when period products are available</a:t>
            </a:r>
          </a:p>
          <a:p>
            <a:pPr>
              <a:lnSpc>
                <a:spcPts val="3900"/>
              </a:lnSpc>
            </a:pPr>
          </a:p>
        </p:txBody>
      </p:sp>
      <p:sp>
        <p:nvSpPr>
          <p:cNvPr name="AutoShape 3" id="3"/>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4" id="4"/>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5" id="5"/>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6" id="6"/>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7" id="7"/>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36</a:t>
            </a:r>
          </a:p>
        </p:txBody>
      </p:sp>
      <p:grpSp>
        <p:nvGrpSpPr>
          <p:cNvPr name="Group 8" id="8"/>
          <p:cNvGrpSpPr/>
          <p:nvPr/>
        </p:nvGrpSpPr>
        <p:grpSpPr>
          <a:xfrm rot="0">
            <a:off x="869531" y="2415961"/>
            <a:ext cx="2231953" cy="2111907"/>
            <a:chOff x="0" y="0"/>
            <a:chExt cx="2975937" cy="2815876"/>
          </a:xfrm>
        </p:grpSpPr>
        <p:grpSp>
          <p:nvGrpSpPr>
            <p:cNvPr name="Group 9" id="9"/>
            <p:cNvGrpSpPr/>
            <p:nvPr/>
          </p:nvGrpSpPr>
          <p:grpSpPr>
            <a:xfrm rot="0">
              <a:off x="0" y="0"/>
              <a:ext cx="2975937" cy="2815876"/>
              <a:chOff x="0" y="0"/>
              <a:chExt cx="1187451" cy="1123584"/>
            </a:xfrm>
          </p:grpSpPr>
          <p:sp>
            <p:nvSpPr>
              <p:cNvPr name="Freeform 10" id="10"/>
              <p:cNvSpPr/>
              <p:nvPr/>
            </p:nvSpPr>
            <p:spPr>
              <a:xfrm flipH="false" flipV="false" rot="0">
                <a:off x="31750" y="31750"/>
                <a:ext cx="1123951" cy="1060084"/>
              </a:xfrm>
              <a:custGeom>
                <a:avLst/>
                <a:gdLst/>
                <a:ahLst/>
                <a:cxnLst/>
                <a:rect r="r" b="b" t="t" l="l"/>
                <a:pathLst>
                  <a:path h="1060084" w="1123951">
                    <a:moveTo>
                      <a:pt x="1031241" y="1060084"/>
                    </a:moveTo>
                    <a:lnTo>
                      <a:pt x="92710" y="1060084"/>
                    </a:lnTo>
                    <a:cubicBezTo>
                      <a:pt x="41910" y="1060084"/>
                      <a:pt x="0" y="1018174"/>
                      <a:pt x="0" y="967374"/>
                    </a:cubicBezTo>
                    <a:lnTo>
                      <a:pt x="0" y="92710"/>
                    </a:lnTo>
                    <a:cubicBezTo>
                      <a:pt x="0" y="41910"/>
                      <a:pt x="41910" y="0"/>
                      <a:pt x="92710" y="0"/>
                    </a:cubicBezTo>
                    <a:lnTo>
                      <a:pt x="1029971" y="0"/>
                    </a:lnTo>
                    <a:cubicBezTo>
                      <a:pt x="1080771" y="0"/>
                      <a:pt x="1122681" y="41910"/>
                      <a:pt x="1122681" y="92710"/>
                    </a:cubicBezTo>
                    <a:lnTo>
                      <a:pt x="1122681" y="966104"/>
                    </a:lnTo>
                    <a:cubicBezTo>
                      <a:pt x="1123951" y="1018174"/>
                      <a:pt x="1082041" y="1060084"/>
                      <a:pt x="1031241" y="1060084"/>
                    </a:cubicBezTo>
                    <a:close/>
                  </a:path>
                </a:pathLst>
              </a:custGeom>
              <a:solidFill>
                <a:srgbClr val="FFFFFF"/>
              </a:solidFill>
            </p:spPr>
          </p:sp>
          <p:sp>
            <p:nvSpPr>
              <p:cNvPr name="Freeform 11" id="11"/>
              <p:cNvSpPr/>
              <p:nvPr/>
            </p:nvSpPr>
            <p:spPr>
              <a:xfrm flipH="false" flipV="false" rot="0">
                <a:off x="0" y="0"/>
                <a:ext cx="1187451" cy="1123584"/>
              </a:xfrm>
              <a:custGeom>
                <a:avLst/>
                <a:gdLst/>
                <a:ahLst/>
                <a:cxnLst/>
                <a:rect r="r" b="b" t="t" l="l"/>
                <a:pathLst>
                  <a:path h="1123584" w="1187451">
                    <a:moveTo>
                      <a:pt x="1062991" y="59690"/>
                    </a:moveTo>
                    <a:cubicBezTo>
                      <a:pt x="1098551" y="59690"/>
                      <a:pt x="1127761" y="88900"/>
                      <a:pt x="1127761" y="124460"/>
                    </a:cubicBezTo>
                    <a:lnTo>
                      <a:pt x="1127761" y="999124"/>
                    </a:lnTo>
                    <a:cubicBezTo>
                      <a:pt x="1127761" y="1034684"/>
                      <a:pt x="1098551" y="1063894"/>
                      <a:pt x="1062991" y="1063894"/>
                    </a:cubicBezTo>
                    <a:lnTo>
                      <a:pt x="124460" y="1063894"/>
                    </a:lnTo>
                    <a:cubicBezTo>
                      <a:pt x="88900" y="1063894"/>
                      <a:pt x="59690" y="1034684"/>
                      <a:pt x="59690" y="999124"/>
                    </a:cubicBezTo>
                    <a:lnTo>
                      <a:pt x="59690" y="124460"/>
                    </a:lnTo>
                    <a:cubicBezTo>
                      <a:pt x="59690" y="88900"/>
                      <a:pt x="88900" y="59690"/>
                      <a:pt x="124460" y="59690"/>
                    </a:cubicBezTo>
                    <a:lnTo>
                      <a:pt x="1062991" y="59690"/>
                    </a:lnTo>
                    <a:moveTo>
                      <a:pt x="1062991" y="0"/>
                    </a:moveTo>
                    <a:lnTo>
                      <a:pt x="124460" y="0"/>
                    </a:lnTo>
                    <a:cubicBezTo>
                      <a:pt x="55880" y="0"/>
                      <a:pt x="0" y="55880"/>
                      <a:pt x="0" y="124460"/>
                    </a:cubicBezTo>
                    <a:lnTo>
                      <a:pt x="0" y="999124"/>
                    </a:lnTo>
                    <a:cubicBezTo>
                      <a:pt x="0" y="1067704"/>
                      <a:pt x="55880" y="1123584"/>
                      <a:pt x="124460" y="1123584"/>
                    </a:cubicBezTo>
                    <a:lnTo>
                      <a:pt x="1062991" y="1123584"/>
                    </a:lnTo>
                    <a:cubicBezTo>
                      <a:pt x="1131571" y="1123584"/>
                      <a:pt x="1187451" y="1067704"/>
                      <a:pt x="1187451" y="999124"/>
                    </a:cubicBezTo>
                    <a:lnTo>
                      <a:pt x="1187451" y="124460"/>
                    </a:lnTo>
                    <a:cubicBezTo>
                      <a:pt x="1187451" y="55880"/>
                      <a:pt x="1131571" y="0"/>
                      <a:pt x="1062991" y="0"/>
                    </a:cubicBezTo>
                    <a:close/>
                  </a:path>
                </a:pathLst>
              </a:custGeom>
              <a:solidFill>
                <a:srgbClr val="FFFFFF"/>
              </a:solidFill>
            </p:spPr>
          </p:sp>
        </p:grpSp>
        <p:sp>
          <p:nvSpPr>
            <p:cNvPr name="Freeform 12" id="12"/>
            <p:cNvSpPr/>
            <p:nvPr/>
          </p:nvSpPr>
          <p:spPr>
            <a:xfrm flipH="false" flipV="false" rot="0">
              <a:off x="340157" y="777517"/>
              <a:ext cx="2295623" cy="1354417"/>
            </a:xfrm>
            <a:custGeom>
              <a:avLst/>
              <a:gdLst/>
              <a:ahLst/>
              <a:cxnLst/>
              <a:rect r="r" b="b" t="t" l="l"/>
              <a:pathLst>
                <a:path h="1354417" w="2295623">
                  <a:moveTo>
                    <a:pt x="0" y="0"/>
                  </a:moveTo>
                  <a:lnTo>
                    <a:pt x="2295623" y="0"/>
                  </a:lnTo>
                  <a:lnTo>
                    <a:pt x="2295623" y="1354417"/>
                  </a:lnTo>
                  <a:lnTo>
                    <a:pt x="0" y="135441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3361025" y="2454061"/>
            <a:ext cx="14208407" cy="689610"/>
          </a:xfrm>
          <a:prstGeom prst="rect">
            <a:avLst/>
          </a:prstGeom>
        </p:spPr>
        <p:txBody>
          <a:bodyPr anchor="t" rtlCol="false" tIns="0" lIns="0" bIns="0" rIns="0">
            <a:spAutoFit/>
          </a:bodyPr>
          <a:lstStyle/>
          <a:p>
            <a:pPr>
              <a:lnSpc>
                <a:spcPts val="5280"/>
              </a:lnSpc>
            </a:pPr>
            <a:r>
              <a:rPr lang="en-US" sz="4800" spc="96">
                <a:solidFill>
                  <a:srgbClr val="190F3F"/>
                </a:solidFill>
                <a:latin typeface="Hey Gotcha! Heavy"/>
              </a:rPr>
              <a:t>Physical Health</a:t>
            </a:r>
          </a:p>
        </p:txBody>
      </p:sp>
      <p:grpSp>
        <p:nvGrpSpPr>
          <p:cNvPr name="Group 14" id="14"/>
          <p:cNvGrpSpPr/>
          <p:nvPr/>
        </p:nvGrpSpPr>
        <p:grpSpPr>
          <a:xfrm rot="0">
            <a:off x="966219" y="6194743"/>
            <a:ext cx="2243843" cy="2085251"/>
            <a:chOff x="0" y="0"/>
            <a:chExt cx="2991791" cy="2780334"/>
          </a:xfrm>
        </p:grpSpPr>
        <p:grpSp>
          <p:nvGrpSpPr>
            <p:cNvPr name="Group 15" id="15"/>
            <p:cNvGrpSpPr/>
            <p:nvPr/>
          </p:nvGrpSpPr>
          <p:grpSpPr>
            <a:xfrm rot="0">
              <a:off x="0" y="0"/>
              <a:ext cx="2991791" cy="2780334"/>
              <a:chOff x="0" y="0"/>
              <a:chExt cx="1310662" cy="1218025"/>
            </a:xfrm>
          </p:grpSpPr>
          <p:sp>
            <p:nvSpPr>
              <p:cNvPr name="Freeform 16" id="16"/>
              <p:cNvSpPr/>
              <p:nvPr/>
            </p:nvSpPr>
            <p:spPr>
              <a:xfrm flipH="false" flipV="false" rot="0">
                <a:off x="31750" y="31750"/>
                <a:ext cx="1247162" cy="1154525"/>
              </a:xfrm>
              <a:custGeom>
                <a:avLst/>
                <a:gdLst/>
                <a:ahLst/>
                <a:cxnLst/>
                <a:rect r="r" b="b" t="t" l="l"/>
                <a:pathLst>
                  <a:path h="1154525" w="1247162">
                    <a:moveTo>
                      <a:pt x="1154452" y="1154525"/>
                    </a:moveTo>
                    <a:lnTo>
                      <a:pt x="92710" y="1154525"/>
                    </a:lnTo>
                    <a:cubicBezTo>
                      <a:pt x="41910" y="1154525"/>
                      <a:pt x="0" y="1112615"/>
                      <a:pt x="0" y="1061815"/>
                    </a:cubicBezTo>
                    <a:lnTo>
                      <a:pt x="0" y="92710"/>
                    </a:lnTo>
                    <a:cubicBezTo>
                      <a:pt x="0" y="41910"/>
                      <a:pt x="41910" y="0"/>
                      <a:pt x="92710" y="0"/>
                    </a:cubicBezTo>
                    <a:lnTo>
                      <a:pt x="1153182" y="0"/>
                    </a:lnTo>
                    <a:cubicBezTo>
                      <a:pt x="1203982" y="0"/>
                      <a:pt x="1245892" y="41910"/>
                      <a:pt x="1245892" y="92710"/>
                    </a:cubicBezTo>
                    <a:lnTo>
                      <a:pt x="1245892" y="1060545"/>
                    </a:lnTo>
                    <a:cubicBezTo>
                      <a:pt x="1247162" y="1112615"/>
                      <a:pt x="1205252" y="1154525"/>
                      <a:pt x="1154452" y="1154525"/>
                    </a:cubicBezTo>
                    <a:close/>
                  </a:path>
                </a:pathLst>
              </a:custGeom>
              <a:solidFill>
                <a:srgbClr val="FFFFFF"/>
              </a:solidFill>
            </p:spPr>
          </p:sp>
          <p:sp>
            <p:nvSpPr>
              <p:cNvPr name="Freeform 17" id="17"/>
              <p:cNvSpPr/>
              <p:nvPr/>
            </p:nvSpPr>
            <p:spPr>
              <a:xfrm flipH="false" flipV="false" rot="0">
                <a:off x="0" y="0"/>
                <a:ext cx="1310662" cy="1218025"/>
              </a:xfrm>
              <a:custGeom>
                <a:avLst/>
                <a:gdLst/>
                <a:ahLst/>
                <a:cxnLst/>
                <a:rect r="r" b="b" t="t" l="l"/>
                <a:pathLst>
                  <a:path h="1218025" w="1310662">
                    <a:moveTo>
                      <a:pt x="1186202" y="59690"/>
                    </a:moveTo>
                    <a:cubicBezTo>
                      <a:pt x="1221762" y="59690"/>
                      <a:pt x="1250972" y="88900"/>
                      <a:pt x="1250972" y="124460"/>
                    </a:cubicBezTo>
                    <a:lnTo>
                      <a:pt x="1250972" y="1093565"/>
                    </a:lnTo>
                    <a:cubicBezTo>
                      <a:pt x="1250972" y="1129125"/>
                      <a:pt x="1221762" y="1158335"/>
                      <a:pt x="1186202" y="1158335"/>
                    </a:cubicBezTo>
                    <a:lnTo>
                      <a:pt x="124460" y="1158335"/>
                    </a:lnTo>
                    <a:cubicBezTo>
                      <a:pt x="88900" y="1158335"/>
                      <a:pt x="59690" y="1129125"/>
                      <a:pt x="59690" y="1093565"/>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3565"/>
                    </a:lnTo>
                    <a:cubicBezTo>
                      <a:pt x="0" y="1162145"/>
                      <a:pt x="55880" y="1218025"/>
                      <a:pt x="124460" y="1218025"/>
                    </a:cubicBezTo>
                    <a:lnTo>
                      <a:pt x="1186202" y="1218025"/>
                    </a:lnTo>
                    <a:cubicBezTo>
                      <a:pt x="1254782" y="1218025"/>
                      <a:pt x="1310662" y="1162145"/>
                      <a:pt x="1310662" y="1093565"/>
                    </a:cubicBezTo>
                    <a:lnTo>
                      <a:pt x="1310662" y="124460"/>
                    </a:lnTo>
                    <a:cubicBezTo>
                      <a:pt x="1310662" y="55880"/>
                      <a:pt x="1254782" y="0"/>
                      <a:pt x="1186202" y="0"/>
                    </a:cubicBezTo>
                    <a:close/>
                  </a:path>
                </a:pathLst>
              </a:custGeom>
              <a:solidFill>
                <a:srgbClr val="FFFFFF"/>
              </a:solidFill>
            </p:spPr>
          </p:sp>
        </p:grpSp>
        <p:sp>
          <p:nvSpPr>
            <p:cNvPr name="Freeform 18" id="18"/>
            <p:cNvSpPr/>
            <p:nvPr/>
          </p:nvSpPr>
          <p:spPr>
            <a:xfrm flipH="false" flipV="false" rot="0">
              <a:off x="700615" y="443615"/>
              <a:ext cx="1590561" cy="1854882"/>
            </a:xfrm>
            <a:custGeom>
              <a:avLst/>
              <a:gdLst/>
              <a:ahLst/>
              <a:cxnLst/>
              <a:rect r="r" b="b" t="t" l="l"/>
              <a:pathLst>
                <a:path h="1854882" w="1590561">
                  <a:moveTo>
                    <a:pt x="0" y="0"/>
                  </a:moveTo>
                  <a:lnTo>
                    <a:pt x="1590561" y="0"/>
                  </a:lnTo>
                  <a:lnTo>
                    <a:pt x="1590561" y="1854882"/>
                  </a:lnTo>
                  <a:lnTo>
                    <a:pt x="0" y="18548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TextBox 19" id="19"/>
          <p:cNvSpPr txBox="true"/>
          <p:nvPr/>
        </p:nvSpPr>
        <p:spPr>
          <a:xfrm rot="0">
            <a:off x="3626301" y="6018316"/>
            <a:ext cx="14208407" cy="689610"/>
          </a:xfrm>
          <a:prstGeom prst="rect">
            <a:avLst/>
          </a:prstGeom>
        </p:spPr>
        <p:txBody>
          <a:bodyPr anchor="t" rtlCol="false" tIns="0" lIns="0" bIns="0" rIns="0">
            <a:spAutoFit/>
          </a:bodyPr>
          <a:lstStyle/>
          <a:p>
            <a:pPr>
              <a:lnSpc>
                <a:spcPts val="5280"/>
              </a:lnSpc>
            </a:pPr>
            <a:r>
              <a:rPr lang="en-US" sz="4800" spc="96">
                <a:solidFill>
                  <a:srgbClr val="190F3F"/>
                </a:solidFill>
                <a:latin typeface="Hey Gotcha! Heavy"/>
              </a:rPr>
              <a:t>Mental Health</a:t>
            </a:r>
          </a:p>
        </p:txBody>
      </p:sp>
      <p:sp>
        <p:nvSpPr>
          <p:cNvPr name="TextBox 20" id="20"/>
          <p:cNvSpPr txBox="true"/>
          <p:nvPr/>
        </p:nvSpPr>
        <p:spPr>
          <a:xfrm rot="0">
            <a:off x="3457712" y="6836728"/>
            <a:ext cx="13960757" cy="2463165"/>
          </a:xfrm>
          <a:prstGeom prst="rect">
            <a:avLst/>
          </a:prstGeom>
        </p:spPr>
        <p:txBody>
          <a:bodyPr anchor="t" rtlCol="false" tIns="0" lIns="0" bIns="0" rIns="0">
            <a:spAutoFit/>
          </a:bodyPr>
          <a:lstStyle/>
          <a:p>
            <a:pPr marL="561341" indent="-280670" lvl="1">
              <a:lnSpc>
                <a:spcPts val="3900"/>
              </a:lnSpc>
              <a:buFont typeface="Arial"/>
              <a:buChar char="•"/>
            </a:pPr>
            <a:r>
              <a:rPr lang="en-US" sz="2600">
                <a:solidFill>
                  <a:srgbClr val="190F3F"/>
                </a:solidFill>
                <a:latin typeface="Garet Bold"/>
              </a:rPr>
              <a:t>Lack of access to menstrual products is associated</a:t>
            </a:r>
            <a:r>
              <a:rPr lang="en-US" sz="2600">
                <a:solidFill>
                  <a:srgbClr val="190F3F"/>
                </a:solidFill>
                <a:latin typeface="Garet Bold"/>
              </a:rPr>
              <a:t> with poor self-esteem, shame, distress</a:t>
            </a:r>
            <a:r>
              <a:rPr lang="en-US" sz="2600">
                <a:solidFill>
                  <a:srgbClr val="190F3F"/>
                </a:solidFill>
                <a:latin typeface="Garet"/>
              </a:rPr>
              <a:t> and a host of additional physical factors. </a:t>
            </a:r>
          </a:p>
          <a:p>
            <a:pPr marL="561341" indent="-280670" lvl="1">
              <a:lnSpc>
                <a:spcPts val="3900"/>
              </a:lnSpc>
              <a:buFont typeface="Arial"/>
              <a:buChar char="•"/>
            </a:pPr>
            <a:r>
              <a:rPr lang="en-US" sz="2600">
                <a:solidFill>
                  <a:srgbClr val="190F3F"/>
                </a:solidFill>
                <a:latin typeface="Garet"/>
              </a:rPr>
              <a:t>Incarcerated people with periods may experience additional mental health concerns i</a:t>
            </a:r>
            <a:r>
              <a:rPr lang="en-US" sz="2600">
                <a:solidFill>
                  <a:srgbClr val="190F3F"/>
                </a:solidFill>
                <a:latin typeface="Garet"/>
              </a:rPr>
              <a:t>n addition to the </a:t>
            </a:r>
            <a:r>
              <a:rPr lang="en-US" sz="2600">
                <a:solidFill>
                  <a:srgbClr val="190F3F"/>
                </a:solidFill>
                <a:latin typeface="Garet"/>
                <a:hlinkClick r:id="rId8" tooltip="https://www.prisonpolicy.org/reports/pie2023women.html"/>
              </a:rPr>
              <a:t>psychological distress</a:t>
            </a:r>
            <a:r>
              <a:rPr lang="en-US" sz="2600">
                <a:solidFill>
                  <a:srgbClr val="190F3F"/>
                </a:solidFill>
                <a:latin typeface="Garet"/>
              </a:rPr>
              <a:t> pe</a:t>
            </a:r>
            <a:r>
              <a:rPr lang="en-US" sz="2600">
                <a:solidFill>
                  <a:srgbClr val="190F3F"/>
                </a:solidFill>
                <a:latin typeface="Garet"/>
              </a:rPr>
              <a:t>o</a:t>
            </a:r>
            <a:r>
              <a:rPr lang="en-US" sz="2600">
                <a:solidFill>
                  <a:srgbClr val="190F3F"/>
                </a:solidFill>
                <a:latin typeface="Garet"/>
              </a:rPr>
              <a:t>p</a:t>
            </a:r>
            <a:r>
              <a:rPr lang="en-US" sz="2600">
                <a:solidFill>
                  <a:srgbClr val="190F3F"/>
                </a:solidFill>
                <a:latin typeface="Garet"/>
              </a:rPr>
              <a:t>le</a:t>
            </a:r>
            <a:r>
              <a:rPr lang="en-US" sz="2600">
                <a:solidFill>
                  <a:srgbClr val="190F3F"/>
                </a:solidFill>
                <a:latin typeface="Garet"/>
              </a:rPr>
              <a:t> al</a:t>
            </a:r>
            <a:r>
              <a:rPr lang="en-US" sz="2600">
                <a:solidFill>
                  <a:srgbClr val="190F3F"/>
                </a:solidFill>
                <a:latin typeface="Garet"/>
              </a:rPr>
              <a:t>r</a:t>
            </a:r>
            <a:r>
              <a:rPr lang="en-US" sz="2600">
                <a:solidFill>
                  <a:srgbClr val="190F3F"/>
                </a:solidFill>
                <a:latin typeface="Garet"/>
              </a:rPr>
              <a:t>e</a:t>
            </a:r>
            <a:r>
              <a:rPr lang="en-US" sz="2600">
                <a:solidFill>
                  <a:srgbClr val="190F3F"/>
                </a:solidFill>
                <a:latin typeface="Garet"/>
              </a:rPr>
              <a:t>a</a:t>
            </a:r>
            <a:r>
              <a:rPr lang="en-US" sz="2600">
                <a:solidFill>
                  <a:srgbClr val="190F3F"/>
                </a:solidFill>
                <a:latin typeface="Garet"/>
              </a:rPr>
              <a:t>dy</a:t>
            </a:r>
            <a:r>
              <a:rPr lang="en-US" sz="2600">
                <a:solidFill>
                  <a:srgbClr val="190F3F"/>
                </a:solidFill>
                <a:latin typeface="Garet"/>
              </a:rPr>
              <a:t> </a:t>
            </a:r>
            <a:r>
              <a:rPr lang="en-US" sz="2600">
                <a:solidFill>
                  <a:srgbClr val="190F3F"/>
                </a:solidFill>
                <a:latin typeface="Garet"/>
              </a:rPr>
              <a:t>expe</a:t>
            </a:r>
            <a:r>
              <a:rPr lang="en-US" sz="2600">
                <a:solidFill>
                  <a:srgbClr val="190F3F"/>
                </a:solidFill>
                <a:latin typeface="Garet"/>
              </a:rPr>
              <a:t>r</a:t>
            </a:r>
            <a:r>
              <a:rPr lang="en-US" sz="2600">
                <a:solidFill>
                  <a:srgbClr val="190F3F"/>
                </a:solidFill>
                <a:latin typeface="Garet"/>
              </a:rPr>
              <a:t>i</a:t>
            </a:r>
            <a:r>
              <a:rPr lang="en-US" sz="2600">
                <a:solidFill>
                  <a:srgbClr val="190F3F"/>
                </a:solidFill>
                <a:latin typeface="Garet"/>
              </a:rPr>
              <a:t>e</a:t>
            </a:r>
            <a:r>
              <a:rPr lang="en-US" sz="2600">
                <a:solidFill>
                  <a:srgbClr val="190F3F"/>
                </a:solidFill>
                <a:latin typeface="Garet"/>
              </a:rPr>
              <a:t>n</a:t>
            </a:r>
            <a:r>
              <a:rPr lang="en-US" sz="2600">
                <a:solidFill>
                  <a:srgbClr val="190F3F"/>
                </a:solidFill>
                <a:latin typeface="Garet"/>
              </a:rPr>
              <a:t>ce</a:t>
            </a:r>
            <a:r>
              <a:rPr lang="en-US" sz="2600">
                <a:solidFill>
                  <a:srgbClr val="190F3F"/>
                </a:solidFill>
                <a:latin typeface="Garet"/>
              </a:rPr>
              <a:t> whil</a:t>
            </a:r>
            <a:r>
              <a:rPr lang="en-US" sz="2600">
                <a:solidFill>
                  <a:srgbClr val="190F3F"/>
                </a:solidFill>
                <a:latin typeface="Garet"/>
              </a:rPr>
              <a:t>e</a:t>
            </a:r>
            <a:r>
              <a:rPr lang="en-US" sz="2600">
                <a:solidFill>
                  <a:srgbClr val="190F3F"/>
                </a:solidFill>
                <a:latin typeface="Garet"/>
              </a:rPr>
              <a:t> incarcerated, because of period poverty</a:t>
            </a:r>
          </a:p>
        </p:txBody>
      </p:sp>
      <p:sp>
        <p:nvSpPr>
          <p:cNvPr name="TextBox 21" id="21"/>
          <p:cNvSpPr txBox="true"/>
          <p:nvPr/>
        </p:nvSpPr>
        <p:spPr>
          <a:xfrm rot="0">
            <a:off x="1028700" y="1097883"/>
            <a:ext cx="16923022" cy="1045161"/>
          </a:xfrm>
          <a:prstGeom prst="rect">
            <a:avLst/>
          </a:prstGeom>
        </p:spPr>
        <p:txBody>
          <a:bodyPr anchor="t" rtlCol="false" tIns="0" lIns="0" bIns="0" rIns="0">
            <a:spAutoFit/>
          </a:bodyPr>
          <a:lstStyle/>
          <a:p>
            <a:pPr marL="0" indent="0" lvl="0">
              <a:lnSpc>
                <a:spcPts val="8542"/>
              </a:lnSpc>
            </a:pPr>
            <a:r>
              <a:rPr lang="en-US" sz="6101" spc="122">
                <a:solidFill>
                  <a:srgbClr val="190F3F"/>
                </a:solidFill>
                <a:latin typeface="Hey Gotcha! Heavy"/>
              </a:rPr>
              <a:t>THE IMPACT OF USING MENSTRUAL MITIGATION EFFORTS</a:t>
            </a:r>
          </a:p>
        </p:txBody>
      </p:sp>
      <p:sp>
        <p:nvSpPr>
          <p:cNvPr name="TextBox 22" id="22"/>
          <p:cNvSpPr txBox="true"/>
          <p:nvPr/>
        </p:nvSpPr>
        <p:spPr>
          <a:xfrm rot="0">
            <a:off x="15151688" y="4067294"/>
            <a:ext cx="170185"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20</a:t>
            </a:r>
          </a:p>
        </p:txBody>
      </p:sp>
      <p:sp>
        <p:nvSpPr>
          <p:cNvPr name="TextBox 23" id="23"/>
          <p:cNvSpPr txBox="true"/>
          <p:nvPr/>
        </p:nvSpPr>
        <p:spPr>
          <a:xfrm rot="0">
            <a:off x="16650049" y="7044762"/>
            <a:ext cx="130299"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19</a:t>
            </a:r>
          </a:p>
        </p:txBody>
      </p:sp>
      <p:sp>
        <p:nvSpPr>
          <p:cNvPr name="TextBox 24" id="24"/>
          <p:cNvSpPr txBox="true"/>
          <p:nvPr/>
        </p:nvSpPr>
        <p:spPr>
          <a:xfrm rot="0">
            <a:off x="5457407" y="5114925"/>
            <a:ext cx="155079"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38</a:t>
            </a:r>
          </a:p>
        </p:txBody>
      </p:sp>
      <p:sp>
        <p:nvSpPr>
          <p:cNvPr name="TextBox 25" id="25"/>
          <p:cNvSpPr txBox="true"/>
          <p:nvPr/>
        </p:nvSpPr>
        <p:spPr>
          <a:xfrm rot="0">
            <a:off x="11960949" y="8928742"/>
            <a:ext cx="125462"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15</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50000">
              <a:srgbClr val="D685B8">
                <a:alpha val="100000"/>
              </a:srgbClr>
            </a:gs>
            <a:gs pos="100000">
              <a:srgbClr val="F8AD96">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3113375" y="2372829"/>
            <a:ext cx="8177781" cy="751840"/>
          </a:xfrm>
          <a:prstGeom prst="rect">
            <a:avLst/>
          </a:prstGeom>
        </p:spPr>
        <p:txBody>
          <a:bodyPr anchor="t" rtlCol="false" tIns="0" lIns="0" bIns="0" rIns="0">
            <a:spAutoFit/>
          </a:bodyPr>
          <a:lstStyle/>
          <a:p>
            <a:pPr>
              <a:lnSpc>
                <a:spcPts val="5719"/>
              </a:lnSpc>
            </a:pPr>
            <a:r>
              <a:rPr lang="en-US" sz="5199" spc="103">
                <a:solidFill>
                  <a:srgbClr val="190F3F"/>
                </a:solidFill>
                <a:latin typeface="Hey Gotcha! Heavy"/>
              </a:rPr>
              <a:t>FINANCIAL STABILITY</a:t>
            </a:r>
          </a:p>
        </p:txBody>
      </p:sp>
      <p:sp>
        <p:nvSpPr>
          <p:cNvPr name="TextBox 3" id="3"/>
          <p:cNvSpPr txBox="true"/>
          <p:nvPr/>
        </p:nvSpPr>
        <p:spPr>
          <a:xfrm rot="0">
            <a:off x="3113375" y="3343744"/>
            <a:ext cx="13825828" cy="4050030"/>
          </a:xfrm>
          <a:prstGeom prst="rect">
            <a:avLst/>
          </a:prstGeom>
        </p:spPr>
        <p:txBody>
          <a:bodyPr anchor="t" rtlCol="false" tIns="0" lIns="0" bIns="0" rIns="0">
            <a:spAutoFit/>
          </a:bodyPr>
          <a:lstStyle/>
          <a:p>
            <a:pPr marL="712470" indent="-356235" lvl="1">
              <a:lnSpc>
                <a:spcPts val="4620"/>
              </a:lnSpc>
              <a:buFont typeface="Arial"/>
              <a:buChar char="•"/>
            </a:pPr>
            <a:r>
              <a:rPr lang="en-US" sz="3300">
                <a:solidFill>
                  <a:srgbClr val="190F3F"/>
                </a:solidFill>
                <a:latin typeface="Garet Bold"/>
              </a:rPr>
              <a:t>If the individual does not have sufficient funds </a:t>
            </a:r>
            <a:r>
              <a:rPr lang="en-US" sz="3300">
                <a:solidFill>
                  <a:srgbClr val="190F3F"/>
                </a:solidFill>
                <a:latin typeface="Garet"/>
              </a:rPr>
              <a:t>to pay for period products while incarcerated, they often</a:t>
            </a:r>
            <a:r>
              <a:rPr lang="en-US" sz="3300">
                <a:solidFill>
                  <a:srgbClr val="190F3F"/>
                </a:solidFill>
                <a:latin typeface="Garet Bold"/>
              </a:rPr>
              <a:t> </a:t>
            </a:r>
            <a:r>
              <a:rPr lang="en-US" sz="3300">
                <a:solidFill>
                  <a:srgbClr val="190F3F"/>
                </a:solidFill>
                <a:latin typeface="Garet"/>
              </a:rPr>
              <a:t>incur additional debt for themselves or their families</a:t>
            </a:r>
          </a:p>
          <a:p>
            <a:pPr>
              <a:lnSpc>
                <a:spcPts val="4620"/>
              </a:lnSpc>
            </a:pPr>
          </a:p>
          <a:p>
            <a:pPr algn="l" marL="712470" indent="-356235" lvl="1">
              <a:lnSpc>
                <a:spcPts val="4620"/>
              </a:lnSpc>
              <a:buFont typeface="Arial"/>
              <a:buChar char="•"/>
            </a:pPr>
            <a:r>
              <a:rPr lang="en-US" sz="3300">
                <a:solidFill>
                  <a:srgbClr val="190F3F"/>
                </a:solidFill>
                <a:latin typeface="Garet Bold"/>
              </a:rPr>
              <a:t>Incurring debt to purchase period products while incarcerated adds to the </a:t>
            </a:r>
            <a:r>
              <a:rPr lang="en-US" sz="3300">
                <a:solidFill>
                  <a:srgbClr val="190F3F"/>
                </a:solidFill>
                <a:latin typeface="Garet Bold Italics"/>
              </a:rPr>
              <a:t>Carceral Debt*</a:t>
            </a:r>
            <a:r>
              <a:rPr lang="en-US" sz="3300">
                <a:solidFill>
                  <a:srgbClr val="190F3F"/>
                </a:solidFill>
                <a:latin typeface="Garet Italics"/>
              </a:rPr>
              <a:t> </a:t>
            </a:r>
            <a:r>
              <a:rPr lang="en-US" sz="3300">
                <a:solidFill>
                  <a:srgbClr val="190F3F"/>
                </a:solidFill>
                <a:latin typeface="Garet"/>
              </a:rPr>
              <a:t>they may already have incurred before, during, or after incarceration.</a:t>
            </a:r>
          </a:p>
        </p:txBody>
      </p:sp>
      <p:sp>
        <p:nvSpPr>
          <p:cNvPr name="AutoShape 4" id="4"/>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5" id="5"/>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6" id="6"/>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7" id="7"/>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8" id="8"/>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37</a:t>
            </a:r>
          </a:p>
        </p:txBody>
      </p:sp>
      <p:grpSp>
        <p:nvGrpSpPr>
          <p:cNvPr name="Group 9" id="9"/>
          <p:cNvGrpSpPr/>
          <p:nvPr/>
        </p:nvGrpSpPr>
        <p:grpSpPr>
          <a:xfrm rot="0">
            <a:off x="867946" y="2473159"/>
            <a:ext cx="1997771" cy="1856570"/>
            <a:chOff x="0" y="0"/>
            <a:chExt cx="2663694" cy="2475427"/>
          </a:xfrm>
        </p:grpSpPr>
        <p:grpSp>
          <p:nvGrpSpPr>
            <p:cNvPr name="Group 10" id="10"/>
            <p:cNvGrpSpPr/>
            <p:nvPr/>
          </p:nvGrpSpPr>
          <p:grpSpPr>
            <a:xfrm rot="0">
              <a:off x="0" y="0"/>
              <a:ext cx="2663694" cy="2475427"/>
              <a:chOff x="0" y="0"/>
              <a:chExt cx="1310662" cy="1218025"/>
            </a:xfrm>
          </p:grpSpPr>
          <p:sp>
            <p:nvSpPr>
              <p:cNvPr name="Freeform 11" id="11"/>
              <p:cNvSpPr/>
              <p:nvPr/>
            </p:nvSpPr>
            <p:spPr>
              <a:xfrm flipH="false" flipV="false" rot="0">
                <a:off x="31750" y="31750"/>
                <a:ext cx="1247162" cy="1154525"/>
              </a:xfrm>
              <a:custGeom>
                <a:avLst/>
                <a:gdLst/>
                <a:ahLst/>
                <a:cxnLst/>
                <a:rect r="r" b="b" t="t" l="l"/>
                <a:pathLst>
                  <a:path h="1154525" w="1247162">
                    <a:moveTo>
                      <a:pt x="1154452" y="1154525"/>
                    </a:moveTo>
                    <a:lnTo>
                      <a:pt x="92710" y="1154525"/>
                    </a:lnTo>
                    <a:cubicBezTo>
                      <a:pt x="41910" y="1154525"/>
                      <a:pt x="0" y="1112615"/>
                      <a:pt x="0" y="1061815"/>
                    </a:cubicBezTo>
                    <a:lnTo>
                      <a:pt x="0" y="92710"/>
                    </a:lnTo>
                    <a:cubicBezTo>
                      <a:pt x="0" y="41910"/>
                      <a:pt x="41910" y="0"/>
                      <a:pt x="92710" y="0"/>
                    </a:cubicBezTo>
                    <a:lnTo>
                      <a:pt x="1153182" y="0"/>
                    </a:lnTo>
                    <a:cubicBezTo>
                      <a:pt x="1203982" y="0"/>
                      <a:pt x="1245892" y="41910"/>
                      <a:pt x="1245892" y="92710"/>
                    </a:cubicBezTo>
                    <a:lnTo>
                      <a:pt x="1245892" y="1060545"/>
                    </a:lnTo>
                    <a:cubicBezTo>
                      <a:pt x="1247162" y="1112615"/>
                      <a:pt x="1205252" y="1154525"/>
                      <a:pt x="1154452" y="1154525"/>
                    </a:cubicBezTo>
                    <a:close/>
                  </a:path>
                </a:pathLst>
              </a:custGeom>
              <a:solidFill>
                <a:srgbClr val="FFFFFF"/>
              </a:solidFill>
            </p:spPr>
          </p:sp>
          <p:sp>
            <p:nvSpPr>
              <p:cNvPr name="Freeform 12" id="12"/>
              <p:cNvSpPr/>
              <p:nvPr/>
            </p:nvSpPr>
            <p:spPr>
              <a:xfrm flipH="false" flipV="false" rot="0">
                <a:off x="0" y="0"/>
                <a:ext cx="1310662" cy="1218025"/>
              </a:xfrm>
              <a:custGeom>
                <a:avLst/>
                <a:gdLst/>
                <a:ahLst/>
                <a:cxnLst/>
                <a:rect r="r" b="b" t="t" l="l"/>
                <a:pathLst>
                  <a:path h="1218025" w="1310662">
                    <a:moveTo>
                      <a:pt x="1186202" y="59690"/>
                    </a:moveTo>
                    <a:cubicBezTo>
                      <a:pt x="1221762" y="59690"/>
                      <a:pt x="1250972" y="88900"/>
                      <a:pt x="1250972" y="124460"/>
                    </a:cubicBezTo>
                    <a:lnTo>
                      <a:pt x="1250972" y="1093565"/>
                    </a:lnTo>
                    <a:cubicBezTo>
                      <a:pt x="1250972" y="1129125"/>
                      <a:pt x="1221762" y="1158335"/>
                      <a:pt x="1186202" y="1158335"/>
                    </a:cubicBezTo>
                    <a:lnTo>
                      <a:pt x="124460" y="1158335"/>
                    </a:lnTo>
                    <a:cubicBezTo>
                      <a:pt x="88900" y="1158335"/>
                      <a:pt x="59690" y="1129125"/>
                      <a:pt x="59690" y="1093565"/>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3565"/>
                    </a:lnTo>
                    <a:cubicBezTo>
                      <a:pt x="0" y="1162145"/>
                      <a:pt x="55880" y="1218025"/>
                      <a:pt x="124460" y="1218025"/>
                    </a:cubicBezTo>
                    <a:lnTo>
                      <a:pt x="1186202" y="1218025"/>
                    </a:lnTo>
                    <a:cubicBezTo>
                      <a:pt x="1254782" y="1218025"/>
                      <a:pt x="1310662" y="1162145"/>
                      <a:pt x="1310662" y="1093565"/>
                    </a:cubicBezTo>
                    <a:lnTo>
                      <a:pt x="1310662" y="124460"/>
                    </a:lnTo>
                    <a:cubicBezTo>
                      <a:pt x="1310662" y="55880"/>
                      <a:pt x="1254782" y="0"/>
                      <a:pt x="1186202" y="0"/>
                    </a:cubicBezTo>
                    <a:close/>
                  </a:path>
                </a:pathLst>
              </a:custGeom>
              <a:solidFill>
                <a:srgbClr val="FFFFFF"/>
              </a:solidFill>
            </p:spPr>
          </p:sp>
        </p:grpSp>
        <p:sp>
          <p:nvSpPr>
            <p:cNvPr name="Freeform 13" id="13"/>
            <p:cNvSpPr/>
            <p:nvPr/>
          </p:nvSpPr>
          <p:spPr>
            <a:xfrm flipH="false" flipV="false" rot="0">
              <a:off x="428946" y="680172"/>
              <a:ext cx="1805802" cy="1115083"/>
            </a:xfrm>
            <a:custGeom>
              <a:avLst/>
              <a:gdLst/>
              <a:ahLst/>
              <a:cxnLst/>
              <a:rect r="r" b="b" t="t" l="l"/>
              <a:pathLst>
                <a:path h="1115083" w="1805802">
                  <a:moveTo>
                    <a:pt x="0" y="0"/>
                  </a:moveTo>
                  <a:lnTo>
                    <a:pt x="1805802" y="0"/>
                  </a:lnTo>
                  <a:lnTo>
                    <a:pt x="1805802" y="1115083"/>
                  </a:lnTo>
                  <a:lnTo>
                    <a:pt x="0" y="11150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4" id="14"/>
          <p:cNvSpPr txBox="true"/>
          <p:nvPr/>
        </p:nvSpPr>
        <p:spPr>
          <a:xfrm rot="0">
            <a:off x="867946" y="1066106"/>
            <a:ext cx="16923022" cy="979121"/>
          </a:xfrm>
          <a:prstGeom prst="rect">
            <a:avLst/>
          </a:prstGeom>
        </p:spPr>
        <p:txBody>
          <a:bodyPr anchor="t" rtlCol="false" tIns="0" lIns="0" bIns="0" rIns="0">
            <a:spAutoFit/>
          </a:bodyPr>
          <a:lstStyle/>
          <a:p>
            <a:pPr marL="0" indent="0" lvl="0">
              <a:lnSpc>
                <a:spcPts val="7982"/>
              </a:lnSpc>
            </a:pPr>
            <a:r>
              <a:rPr lang="en-US" sz="5701" spc="114">
                <a:solidFill>
                  <a:srgbClr val="190F3F"/>
                </a:solidFill>
                <a:latin typeface="Hey Gotcha! Heavy"/>
              </a:rPr>
              <a:t>THE IMPACT OF EXPERIENCING PERIOD POVERTY WHILE INCARCERATED</a:t>
            </a:r>
          </a:p>
        </p:txBody>
      </p:sp>
      <p:sp>
        <p:nvSpPr>
          <p:cNvPr name="TextBox 15" id="15"/>
          <p:cNvSpPr txBox="true"/>
          <p:nvPr/>
        </p:nvSpPr>
        <p:spPr>
          <a:xfrm rot="0">
            <a:off x="2865717" y="7908124"/>
            <a:ext cx="12410998" cy="1035685"/>
          </a:xfrm>
          <a:prstGeom prst="rect">
            <a:avLst/>
          </a:prstGeom>
        </p:spPr>
        <p:txBody>
          <a:bodyPr anchor="t" rtlCol="false" tIns="0" lIns="0" bIns="0" rIns="0">
            <a:spAutoFit/>
          </a:bodyPr>
          <a:lstStyle/>
          <a:p>
            <a:pPr algn="ctr">
              <a:lnSpc>
                <a:spcPts val="4160"/>
              </a:lnSpc>
            </a:pPr>
            <a:r>
              <a:rPr lang="en-US" sz="3200">
                <a:solidFill>
                  <a:srgbClr val="190F3F"/>
                </a:solidFill>
                <a:latin typeface="Garet Bold"/>
              </a:rPr>
              <a:t>It is common for debt to follow people who have been impacted by incarceration. </a:t>
            </a:r>
          </a:p>
        </p:txBody>
      </p:sp>
      <p:sp>
        <p:nvSpPr>
          <p:cNvPr name="TextBox 16" id="16"/>
          <p:cNvSpPr txBox="true"/>
          <p:nvPr/>
        </p:nvSpPr>
        <p:spPr>
          <a:xfrm rot="0">
            <a:off x="485945" y="9239250"/>
            <a:ext cx="12410998" cy="353060"/>
          </a:xfrm>
          <a:prstGeom prst="rect">
            <a:avLst/>
          </a:prstGeom>
        </p:spPr>
        <p:txBody>
          <a:bodyPr anchor="t" rtlCol="false" tIns="0" lIns="0" bIns="0" rIns="0">
            <a:spAutoFit/>
          </a:bodyPr>
          <a:lstStyle/>
          <a:p>
            <a:pPr algn="ctr">
              <a:lnSpc>
                <a:spcPts val="2860"/>
              </a:lnSpc>
            </a:pPr>
            <a:r>
              <a:rPr lang="en-US" sz="2200">
                <a:solidFill>
                  <a:srgbClr val="190F3F"/>
                </a:solidFill>
                <a:latin typeface="Garet"/>
              </a:rPr>
              <a:t>*We will define Carceral Debt in the next slide</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859127" y="3084574"/>
            <a:ext cx="16569747" cy="4720588"/>
          </a:xfrm>
          <a:prstGeom prst="rect">
            <a:avLst/>
          </a:prstGeom>
        </p:spPr>
        <p:txBody>
          <a:bodyPr anchor="t" rtlCol="false" tIns="0" lIns="0" bIns="0" rIns="0">
            <a:spAutoFit/>
          </a:bodyPr>
          <a:lstStyle/>
          <a:p>
            <a:pPr>
              <a:lnSpc>
                <a:spcPts val="4950"/>
              </a:lnSpc>
            </a:pPr>
            <a:r>
              <a:rPr lang="en-US" sz="3300">
                <a:solidFill>
                  <a:srgbClr val="190F3F"/>
                </a:solidFill>
                <a:latin typeface="Garet Bold"/>
              </a:rPr>
              <a:t>Debt incurred from escalating incarceration fines and fees for things like: </a:t>
            </a:r>
          </a:p>
          <a:p>
            <a:pPr>
              <a:lnSpc>
                <a:spcPts val="1904"/>
              </a:lnSpc>
            </a:pPr>
          </a:p>
          <a:p>
            <a:pPr marL="734069" indent="-367035" lvl="1">
              <a:lnSpc>
                <a:spcPts val="5100"/>
              </a:lnSpc>
              <a:buFont typeface="Arial"/>
              <a:buChar char="•"/>
            </a:pPr>
            <a:r>
              <a:rPr lang="en-US" sz="3400">
                <a:solidFill>
                  <a:srgbClr val="190F3F"/>
                </a:solidFill>
                <a:latin typeface="Garet"/>
              </a:rPr>
              <a:t>C</a:t>
            </a:r>
            <a:r>
              <a:rPr lang="en-US" sz="3400">
                <a:solidFill>
                  <a:srgbClr val="190F3F"/>
                </a:solidFill>
                <a:latin typeface="Garet"/>
              </a:rPr>
              <a:t>ourt appearances, bail and probation costs</a:t>
            </a:r>
          </a:p>
          <a:p>
            <a:pPr marL="734069" indent="-367035" lvl="1">
              <a:lnSpc>
                <a:spcPts val="5100"/>
              </a:lnSpc>
              <a:buFont typeface="Arial"/>
              <a:buChar char="•"/>
            </a:pPr>
            <a:r>
              <a:rPr lang="en-US" sz="3400">
                <a:solidFill>
                  <a:srgbClr val="190F3F"/>
                </a:solidFill>
                <a:latin typeface="Garet"/>
              </a:rPr>
              <a:t>“Room and Board,” and Child support orders </a:t>
            </a:r>
          </a:p>
          <a:p>
            <a:pPr marL="734069" indent="-367035" lvl="1">
              <a:lnSpc>
                <a:spcPts val="5100"/>
              </a:lnSpc>
              <a:buFont typeface="Arial"/>
              <a:buChar char="•"/>
            </a:pPr>
            <a:r>
              <a:rPr lang="en-US" sz="3400">
                <a:solidFill>
                  <a:srgbClr val="190F3F"/>
                </a:solidFill>
                <a:latin typeface="Garet"/>
              </a:rPr>
              <a:t> M</a:t>
            </a:r>
            <a:r>
              <a:rPr lang="en-US" sz="3400">
                <a:solidFill>
                  <a:srgbClr val="190F3F"/>
                </a:solidFill>
                <a:latin typeface="Garet"/>
              </a:rPr>
              <a:t>andatory drug tests and </a:t>
            </a:r>
            <a:r>
              <a:rPr lang="en-US" sz="3400">
                <a:solidFill>
                  <a:srgbClr val="190F3F"/>
                </a:solidFill>
                <a:latin typeface="Garet"/>
              </a:rPr>
              <a:t>Treatment fees</a:t>
            </a:r>
          </a:p>
          <a:p>
            <a:pPr marL="734069" indent="-367035" lvl="1">
              <a:lnSpc>
                <a:spcPts val="5100"/>
              </a:lnSpc>
              <a:buFont typeface="Arial"/>
              <a:buChar char="•"/>
            </a:pPr>
            <a:r>
              <a:rPr lang="en-US" sz="3400">
                <a:solidFill>
                  <a:srgbClr val="190F3F"/>
                </a:solidFill>
                <a:latin typeface="Garet"/>
              </a:rPr>
              <a:t>P</a:t>
            </a:r>
            <a:r>
              <a:rPr lang="en-US" sz="3400">
                <a:solidFill>
                  <a:srgbClr val="190F3F"/>
                </a:solidFill>
                <a:latin typeface="Garet"/>
              </a:rPr>
              <a:t>re-trial debt, post-release debt</a:t>
            </a:r>
          </a:p>
          <a:p>
            <a:pPr marL="734069" indent="-367035" lvl="1">
              <a:lnSpc>
                <a:spcPts val="5100"/>
              </a:lnSpc>
              <a:buFont typeface="Arial"/>
              <a:buChar char="•"/>
            </a:pPr>
            <a:r>
              <a:rPr lang="en-US" sz="3400">
                <a:solidFill>
                  <a:srgbClr val="190F3F"/>
                </a:solidFill>
                <a:latin typeface="Garet Bold"/>
              </a:rPr>
              <a:t>Commissary debt from the need to purchase essential items, like menstrual products</a:t>
            </a:r>
          </a:p>
        </p:txBody>
      </p:sp>
      <p:sp>
        <p:nvSpPr>
          <p:cNvPr name="AutoShape 3" id="3"/>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Freeform 4" id="4"/>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5" id="5"/>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6" id="6"/>
          <p:cNvSpPr txBox="true"/>
          <p:nvPr/>
        </p:nvSpPr>
        <p:spPr>
          <a:xfrm rot="0">
            <a:off x="966219" y="1103374"/>
            <a:ext cx="14981544" cy="2076450"/>
          </a:xfrm>
          <a:prstGeom prst="rect">
            <a:avLst/>
          </a:prstGeom>
        </p:spPr>
        <p:txBody>
          <a:bodyPr anchor="t" rtlCol="false" tIns="0" lIns="0" bIns="0" rIns="0">
            <a:spAutoFit/>
          </a:bodyPr>
          <a:lstStyle/>
          <a:p>
            <a:pPr marL="0" indent="0" lvl="0">
              <a:lnSpc>
                <a:spcPts val="16800"/>
              </a:lnSpc>
            </a:pPr>
            <a:r>
              <a:rPr lang="en-US" sz="12000">
                <a:solidFill>
                  <a:srgbClr val="190F3F"/>
                </a:solidFill>
                <a:latin typeface="Hey Gotcha! Bold"/>
              </a:rPr>
              <a:t>CARCERAL DEBT:</a:t>
            </a:r>
          </a:p>
        </p:txBody>
      </p:sp>
      <p:sp>
        <p:nvSpPr>
          <p:cNvPr name="TextBox 7" id="7"/>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8" id="8"/>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38</a:t>
            </a:r>
          </a:p>
        </p:txBody>
      </p:sp>
      <p:sp>
        <p:nvSpPr>
          <p:cNvPr name="TextBox 9" id="9"/>
          <p:cNvSpPr txBox="true"/>
          <p:nvPr/>
        </p:nvSpPr>
        <p:spPr>
          <a:xfrm rot="0">
            <a:off x="1028700" y="8276781"/>
            <a:ext cx="13022312" cy="412116"/>
          </a:xfrm>
          <a:prstGeom prst="rect">
            <a:avLst/>
          </a:prstGeom>
        </p:spPr>
        <p:txBody>
          <a:bodyPr anchor="t" rtlCol="false" tIns="0" lIns="0" bIns="0" rIns="0">
            <a:spAutoFit/>
          </a:bodyPr>
          <a:lstStyle/>
          <a:p>
            <a:pPr algn="ctr">
              <a:lnSpc>
                <a:spcPts val="3100"/>
              </a:lnSpc>
              <a:spcBef>
                <a:spcPct val="0"/>
              </a:spcBef>
            </a:pPr>
            <a:r>
              <a:rPr lang="en-US" sz="3100">
                <a:solidFill>
                  <a:srgbClr val="190F3F"/>
                </a:solidFill>
                <a:latin typeface="Garet Bold"/>
              </a:rPr>
              <a:t>Carceral Debt</a:t>
            </a:r>
            <a:r>
              <a:rPr lang="en-US" sz="3100">
                <a:solidFill>
                  <a:srgbClr val="190F3F"/>
                </a:solidFill>
                <a:latin typeface="Garet"/>
              </a:rPr>
              <a:t> is further discussed in </a:t>
            </a:r>
            <a:r>
              <a:rPr lang="en-US" sz="3100">
                <a:solidFill>
                  <a:srgbClr val="190F3F"/>
                </a:solidFill>
                <a:latin typeface="Garet Italics"/>
              </a:rPr>
              <a:t>APPENDIX A: Carceral Debt</a:t>
            </a:r>
          </a:p>
        </p:txBody>
      </p:sp>
      <p:sp>
        <p:nvSpPr>
          <p:cNvPr name="TextBox 10" id="10"/>
          <p:cNvSpPr txBox="true"/>
          <p:nvPr/>
        </p:nvSpPr>
        <p:spPr>
          <a:xfrm rot="0">
            <a:off x="8744348" y="1368266"/>
            <a:ext cx="130671"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21</a:t>
            </a:r>
          </a:p>
        </p:txBody>
      </p:sp>
      <p:sp>
        <p:nvSpPr>
          <p:cNvPr name="TextBox 11" id="11"/>
          <p:cNvSpPr txBox="true"/>
          <p:nvPr/>
        </p:nvSpPr>
        <p:spPr>
          <a:xfrm rot="0">
            <a:off x="11491552" y="4751627"/>
            <a:ext cx="162818"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22</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50000">
              <a:srgbClr val="D685B8">
                <a:alpha val="100000"/>
              </a:srgbClr>
            </a:gs>
            <a:gs pos="100000">
              <a:srgbClr val="F8AD96">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2490103" y="2082435"/>
            <a:ext cx="13776152" cy="7491760"/>
          </a:xfrm>
          <a:prstGeom prst="rect">
            <a:avLst/>
          </a:prstGeom>
        </p:spPr>
        <p:txBody>
          <a:bodyPr anchor="t" rtlCol="false" tIns="0" lIns="0" bIns="0" rIns="0">
            <a:spAutoFit/>
          </a:bodyPr>
          <a:lstStyle/>
          <a:p>
            <a:pPr>
              <a:lnSpc>
                <a:spcPts val="4800"/>
              </a:lnSpc>
            </a:pPr>
            <a:r>
              <a:rPr lang="en-US" sz="3000">
                <a:solidFill>
                  <a:srgbClr val="190F3F"/>
                </a:solidFill>
                <a:latin typeface="Garet Italics"/>
              </a:rPr>
              <a:t>“In Louisiana, incarcerated women might earn anywhere from 4 cents</a:t>
            </a:r>
            <a:r>
              <a:rPr lang="en-US" sz="3000">
                <a:solidFill>
                  <a:srgbClr val="190F3F"/>
                </a:solidFill>
                <a:latin typeface="Garet Italics"/>
              </a:rPr>
              <a:t> to $1 per hour. </a:t>
            </a:r>
          </a:p>
          <a:p>
            <a:pPr>
              <a:lnSpc>
                <a:spcPts val="4800"/>
              </a:lnSpc>
            </a:pPr>
          </a:p>
          <a:p>
            <a:pPr>
              <a:lnSpc>
                <a:spcPts val="4800"/>
              </a:lnSpc>
            </a:pPr>
            <a:r>
              <a:rPr lang="en-US" sz="3000">
                <a:solidFill>
                  <a:srgbClr val="190F3F"/>
                </a:solidFill>
                <a:latin typeface="Garet Italics"/>
              </a:rPr>
              <a:t>Meanwhile, a pack of 20 cardboard-applicator tampons will cost them approximately $13 via prison commissary.  A woman would need to work between 13 and 325 hours before she could  afford a single box of tampons that might last through one period.”</a:t>
            </a:r>
          </a:p>
          <a:p>
            <a:pPr>
              <a:lnSpc>
                <a:spcPts val="4800"/>
              </a:lnSpc>
            </a:pPr>
            <a:r>
              <a:rPr lang="en-US" sz="3000">
                <a:solidFill>
                  <a:srgbClr val="190F3F"/>
                </a:solidFill>
                <a:latin typeface="Garet"/>
              </a:rPr>
              <a:t> </a:t>
            </a:r>
          </a:p>
          <a:p>
            <a:pPr>
              <a:lnSpc>
                <a:spcPts val="4718"/>
              </a:lnSpc>
            </a:pPr>
            <a:r>
              <a:rPr lang="en-US" sz="2948">
                <a:solidFill>
                  <a:srgbClr val="190F3F"/>
                </a:solidFill>
                <a:latin typeface="Garet Bold"/>
              </a:rPr>
              <a:t>- Gabrielle Perry</a:t>
            </a:r>
          </a:p>
          <a:p>
            <a:pPr>
              <a:lnSpc>
                <a:spcPts val="2850"/>
              </a:lnSpc>
            </a:pPr>
            <a:r>
              <a:rPr lang="en-US" sz="1900">
                <a:solidFill>
                  <a:srgbClr val="190F3F"/>
                </a:solidFill>
                <a:latin typeface="Garet"/>
              </a:rPr>
              <a:t>Executive Director, The Thurman Perry Foundation</a:t>
            </a:r>
          </a:p>
          <a:p>
            <a:pPr>
              <a:lnSpc>
                <a:spcPts val="2850"/>
              </a:lnSpc>
            </a:pPr>
            <a:r>
              <a:rPr lang="en-US" sz="1900">
                <a:solidFill>
                  <a:srgbClr val="190F3F"/>
                </a:solidFill>
                <a:latin typeface="Garet"/>
              </a:rPr>
              <a:t> “Opinion: In prison, having your period can put your life in danger.” The Washington Post</a:t>
            </a:r>
          </a:p>
          <a:p>
            <a:pPr>
              <a:lnSpc>
                <a:spcPts val="5038"/>
              </a:lnSpc>
            </a:pPr>
          </a:p>
          <a:p>
            <a:pPr>
              <a:lnSpc>
                <a:spcPts val="5678"/>
              </a:lnSpc>
            </a:pPr>
          </a:p>
        </p:txBody>
      </p:sp>
      <p:sp>
        <p:nvSpPr>
          <p:cNvPr name="AutoShape 3" id="3"/>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4" id="4"/>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5" id="5"/>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6" id="6"/>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7" id="7"/>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39</a:t>
            </a:r>
          </a:p>
        </p:txBody>
      </p:sp>
      <p:sp>
        <p:nvSpPr>
          <p:cNvPr name="Freeform 8" id="8"/>
          <p:cNvSpPr/>
          <p:nvPr/>
        </p:nvSpPr>
        <p:spPr>
          <a:xfrm flipH="false" flipV="false" rot="0">
            <a:off x="1321616" y="1308790"/>
            <a:ext cx="3247018" cy="2950727"/>
          </a:xfrm>
          <a:custGeom>
            <a:avLst/>
            <a:gdLst/>
            <a:ahLst/>
            <a:cxnLst/>
            <a:rect r="r" b="b" t="t" l="l"/>
            <a:pathLst>
              <a:path h="2950727" w="3247018">
                <a:moveTo>
                  <a:pt x="0" y="0"/>
                </a:moveTo>
                <a:lnTo>
                  <a:pt x="3247018" y="0"/>
                </a:lnTo>
                <a:lnTo>
                  <a:pt x="3247018" y="2950727"/>
                </a:lnTo>
                <a:lnTo>
                  <a:pt x="0" y="29507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3477265" y="7904225"/>
            <a:ext cx="76870"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3</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78FA7">
                <a:alpha val="100000"/>
              </a:srgbClr>
            </a:gs>
            <a:gs pos="50000">
              <a:srgbClr val="D685B8">
                <a:alpha val="100000"/>
              </a:srgbClr>
            </a:gs>
            <a:gs pos="100000">
              <a:srgbClr val="EF4036">
                <a:alpha val="100000"/>
              </a:srgbClr>
            </a:gs>
          </a:gsLst>
          <a:lin ang="2700000"/>
        </a:gradFill>
      </p:bgPr>
    </p:bg>
    <p:spTree>
      <p:nvGrpSpPr>
        <p:cNvPr id="1" name=""/>
        <p:cNvGrpSpPr/>
        <p:nvPr/>
      </p:nvGrpSpPr>
      <p:grpSpPr>
        <a:xfrm>
          <a:off x="0" y="0"/>
          <a:ext cx="0" cy="0"/>
          <a:chOff x="0" y="0"/>
          <a:chExt cx="0" cy="0"/>
        </a:xfrm>
      </p:grpSpPr>
      <p:sp>
        <p:nvSpPr>
          <p:cNvPr name="TextBox 2" id="2"/>
          <p:cNvSpPr txBox="true"/>
          <p:nvPr/>
        </p:nvSpPr>
        <p:spPr>
          <a:xfrm rot="0">
            <a:off x="759514" y="1490896"/>
            <a:ext cx="16230600" cy="1317626"/>
          </a:xfrm>
          <a:prstGeom prst="rect">
            <a:avLst/>
          </a:prstGeom>
        </p:spPr>
        <p:txBody>
          <a:bodyPr anchor="t" rtlCol="false" tIns="0" lIns="0" bIns="0" rIns="0">
            <a:spAutoFit/>
          </a:bodyPr>
          <a:lstStyle/>
          <a:p>
            <a:pPr>
              <a:lnSpc>
                <a:spcPts val="9350"/>
              </a:lnSpc>
            </a:pPr>
            <a:r>
              <a:rPr lang="en-US" sz="11000" spc="220">
                <a:solidFill>
                  <a:srgbClr val="FFFFFF"/>
                </a:solidFill>
                <a:latin typeface="Hey Gotcha!"/>
              </a:rPr>
              <a:t>Periods in Prisons: </a:t>
            </a:r>
          </a:p>
        </p:txBody>
      </p:sp>
      <p:sp>
        <p:nvSpPr>
          <p:cNvPr name="TextBox 3" id="3"/>
          <p:cNvSpPr txBox="true"/>
          <p:nvPr/>
        </p:nvSpPr>
        <p:spPr>
          <a:xfrm rot="0">
            <a:off x="759514" y="2865672"/>
            <a:ext cx="17073772" cy="4155992"/>
          </a:xfrm>
          <a:prstGeom prst="rect">
            <a:avLst/>
          </a:prstGeom>
        </p:spPr>
        <p:txBody>
          <a:bodyPr anchor="t" rtlCol="false" tIns="0" lIns="0" bIns="0" rIns="0">
            <a:spAutoFit/>
          </a:bodyPr>
          <a:lstStyle/>
          <a:p>
            <a:pPr>
              <a:lnSpc>
                <a:spcPts val="2957"/>
              </a:lnSpc>
            </a:pPr>
            <a:r>
              <a:rPr lang="en-US" sz="2957">
                <a:solidFill>
                  <a:srgbClr val="FFFFFF"/>
                </a:solidFill>
                <a:latin typeface="Garet"/>
              </a:rPr>
              <a:t>This workshop is divided into four parts and appendices with additional resources</a:t>
            </a:r>
          </a:p>
          <a:p>
            <a:pPr>
              <a:lnSpc>
                <a:spcPts val="3364"/>
              </a:lnSpc>
            </a:pPr>
            <a:r>
              <a:rPr lang="en-US" sz="3364">
                <a:solidFill>
                  <a:srgbClr val="FFFFFF"/>
                </a:solidFill>
                <a:latin typeface="Garet"/>
              </a:rPr>
              <a:t> </a:t>
            </a:r>
          </a:p>
          <a:p>
            <a:pPr marL="814530" indent="-407265" lvl="1">
              <a:lnSpc>
                <a:spcPts val="3772"/>
              </a:lnSpc>
              <a:buFont typeface="Arial"/>
              <a:buChar char="•"/>
            </a:pPr>
            <a:r>
              <a:rPr lang="en-US" sz="3772">
                <a:solidFill>
                  <a:srgbClr val="FFFFFF"/>
                </a:solidFill>
                <a:latin typeface="Garet Bold"/>
              </a:rPr>
              <a:t>PART 1:</a:t>
            </a:r>
            <a:r>
              <a:rPr lang="en-US" sz="3772">
                <a:solidFill>
                  <a:srgbClr val="FFFFFF"/>
                </a:solidFill>
                <a:latin typeface="Garet"/>
              </a:rPr>
              <a:t> Period Poverty and Correctional Facilities.................... 7 </a:t>
            </a:r>
          </a:p>
          <a:p>
            <a:pPr>
              <a:lnSpc>
                <a:spcPts val="3772"/>
              </a:lnSpc>
            </a:pPr>
          </a:p>
          <a:p>
            <a:pPr marL="814530" indent="-407265" lvl="1">
              <a:lnSpc>
                <a:spcPts val="3772"/>
              </a:lnSpc>
              <a:buFont typeface="Arial"/>
              <a:buChar char="•"/>
            </a:pPr>
            <a:r>
              <a:rPr lang="en-US" sz="3772">
                <a:solidFill>
                  <a:srgbClr val="FFFFFF"/>
                </a:solidFill>
                <a:latin typeface="Garet Bold"/>
              </a:rPr>
              <a:t>PART 2:</a:t>
            </a:r>
            <a:r>
              <a:rPr lang="en-US" sz="3772">
                <a:solidFill>
                  <a:srgbClr val="FFFFFF"/>
                </a:solidFill>
                <a:latin typeface="Garet"/>
              </a:rPr>
              <a:t> Managing a Period While Incarcerated.........................21</a:t>
            </a:r>
          </a:p>
          <a:p>
            <a:pPr>
              <a:lnSpc>
                <a:spcPts val="3772"/>
              </a:lnSpc>
            </a:pPr>
          </a:p>
          <a:p>
            <a:pPr marL="814530" indent="-407265" lvl="1">
              <a:lnSpc>
                <a:spcPts val="3772"/>
              </a:lnSpc>
              <a:buFont typeface="Arial"/>
              <a:buChar char="•"/>
            </a:pPr>
            <a:r>
              <a:rPr lang="en-US" sz="3772">
                <a:solidFill>
                  <a:srgbClr val="FFFFFF"/>
                </a:solidFill>
                <a:latin typeface="Garet Bold"/>
              </a:rPr>
              <a:t>PART 3:</a:t>
            </a:r>
            <a:r>
              <a:rPr lang="en-US" sz="3772">
                <a:solidFill>
                  <a:srgbClr val="FFFFFF"/>
                </a:solidFill>
                <a:latin typeface="Garet"/>
              </a:rPr>
              <a:t> Menstrual Equity in Correctional Facilities...................50 </a:t>
            </a:r>
          </a:p>
          <a:p>
            <a:pPr>
              <a:lnSpc>
                <a:spcPts val="3772"/>
              </a:lnSpc>
            </a:pPr>
          </a:p>
          <a:p>
            <a:pPr marL="814530" indent="-407265" lvl="1">
              <a:lnSpc>
                <a:spcPts val="3772"/>
              </a:lnSpc>
              <a:buFont typeface="Arial"/>
              <a:buChar char="•"/>
            </a:pPr>
            <a:r>
              <a:rPr lang="en-US" sz="3772">
                <a:solidFill>
                  <a:srgbClr val="FFFFFF"/>
                </a:solidFill>
                <a:latin typeface="Garet Bold"/>
              </a:rPr>
              <a:t>PART 4: </a:t>
            </a:r>
            <a:r>
              <a:rPr lang="en-US" sz="3772">
                <a:solidFill>
                  <a:srgbClr val="FFFFFF"/>
                </a:solidFill>
                <a:latin typeface="Garet"/>
              </a:rPr>
              <a:t>Ways to Take Action..............................................................66 </a:t>
            </a:r>
          </a:p>
        </p:txBody>
      </p:sp>
      <p:sp>
        <p:nvSpPr>
          <p:cNvPr name="Freeform 4" id="4"/>
          <p:cNvSpPr/>
          <p:nvPr/>
        </p:nvSpPr>
        <p:spPr>
          <a:xfrm flipH="false" flipV="false" rot="0">
            <a:off x="1028700" y="8992177"/>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5" id="5"/>
          <p:cNvSpPr/>
          <p:nvPr/>
        </p:nvSpPr>
        <p:spPr>
          <a:xfrm flipH="false" flipV="false" rot="0">
            <a:off x="1866832" y="8992177"/>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6" id="6"/>
          <p:cNvSpPr txBox="true"/>
          <p:nvPr/>
        </p:nvSpPr>
        <p:spPr>
          <a:xfrm rot="0">
            <a:off x="17237764" y="9418198"/>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4</a:t>
            </a:r>
          </a:p>
        </p:txBody>
      </p:sp>
      <p:sp>
        <p:nvSpPr>
          <p:cNvPr name="AutoShape 7" id="7"/>
          <p:cNvSpPr/>
          <p:nvPr/>
        </p:nvSpPr>
        <p:spPr>
          <a:xfrm flipV="true">
            <a:off x="1118647" y="681458"/>
            <a:ext cx="16355505" cy="24612"/>
          </a:xfrm>
          <a:prstGeom prst="line">
            <a:avLst/>
          </a:prstGeom>
          <a:ln cap="flat" w="38100">
            <a:solidFill>
              <a:srgbClr val="FFFFFF"/>
            </a:solidFill>
            <a:prstDash val="solid"/>
            <a:headEnd type="none" len="sm" w="sm"/>
            <a:tailEnd type="none" len="sm" w="sm"/>
          </a:ln>
        </p:spPr>
      </p:sp>
      <p:sp>
        <p:nvSpPr>
          <p:cNvPr name="TextBox 8" id="8"/>
          <p:cNvSpPr txBox="true"/>
          <p:nvPr/>
        </p:nvSpPr>
        <p:spPr>
          <a:xfrm rot="0">
            <a:off x="1563944" y="321743"/>
            <a:ext cx="15160113"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Period Poverty in Correctional Facilities  &gt;&gt;  Managing a Period While Incarcerated &gt;&gt; Menstrual Equity in Correctional Facilities &gt;&gt; Take Action</a:t>
            </a:r>
          </a:p>
        </p:txBody>
      </p:sp>
      <p:sp>
        <p:nvSpPr>
          <p:cNvPr name="TextBox 9" id="9"/>
          <p:cNvSpPr txBox="true"/>
          <p:nvPr/>
        </p:nvSpPr>
        <p:spPr>
          <a:xfrm rot="0">
            <a:off x="8874814" y="7504855"/>
            <a:ext cx="8115300" cy="2073998"/>
          </a:xfrm>
          <a:prstGeom prst="rect">
            <a:avLst/>
          </a:prstGeom>
        </p:spPr>
        <p:txBody>
          <a:bodyPr anchor="t" rtlCol="false" tIns="0" lIns="0" bIns="0" rIns="0">
            <a:spAutoFit/>
          </a:bodyPr>
          <a:lstStyle/>
          <a:p>
            <a:pPr marL="689376" indent="-344688" lvl="1">
              <a:lnSpc>
                <a:spcPts val="4150"/>
              </a:lnSpc>
              <a:buFont typeface="Arial"/>
              <a:buChar char="•"/>
            </a:pPr>
            <a:r>
              <a:rPr lang="en-US" sz="3193">
                <a:solidFill>
                  <a:srgbClr val="FFFFFF"/>
                </a:solidFill>
                <a:latin typeface="Garet Bold"/>
              </a:rPr>
              <a:t>A:</a:t>
            </a:r>
            <a:r>
              <a:rPr lang="en-US" sz="3193">
                <a:solidFill>
                  <a:srgbClr val="FFFFFF"/>
                </a:solidFill>
                <a:latin typeface="Garet"/>
              </a:rPr>
              <a:t> Carceral Debt................................73</a:t>
            </a:r>
          </a:p>
          <a:p>
            <a:pPr marL="689376" indent="-344688" lvl="1">
              <a:lnSpc>
                <a:spcPts val="4150"/>
              </a:lnSpc>
              <a:buFont typeface="Arial"/>
              <a:buChar char="•"/>
            </a:pPr>
            <a:r>
              <a:rPr lang="en-US" sz="3193">
                <a:solidFill>
                  <a:srgbClr val="FFFFFF"/>
                </a:solidFill>
                <a:latin typeface="Garet Bold"/>
              </a:rPr>
              <a:t>B:</a:t>
            </a:r>
            <a:r>
              <a:rPr lang="en-US" sz="3193">
                <a:solidFill>
                  <a:srgbClr val="FFFFFF"/>
                </a:solidFill>
                <a:latin typeface="Garet"/>
              </a:rPr>
              <a:t> Policy Recomendations.............74 </a:t>
            </a:r>
            <a:r>
              <a:rPr lang="en-US" sz="3193">
                <a:solidFill>
                  <a:srgbClr val="FFFFFF"/>
                </a:solidFill>
                <a:latin typeface="Garet"/>
              </a:rPr>
              <a:t> </a:t>
            </a:r>
          </a:p>
          <a:p>
            <a:pPr marL="689376" indent="-344688" lvl="1">
              <a:lnSpc>
                <a:spcPts val="4150"/>
              </a:lnSpc>
              <a:buFont typeface="Arial"/>
              <a:buChar char="•"/>
            </a:pPr>
            <a:r>
              <a:rPr lang="en-US" sz="3193">
                <a:solidFill>
                  <a:srgbClr val="FFFFFF"/>
                </a:solidFill>
                <a:latin typeface="Garet Bold"/>
              </a:rPr>
              <a:t>C: </a:t>
            </a:r>
            <a:r>
              <a:rPr lang="en-US" sz="3193">
                <a:solidFill>
                  <a:srgbClr val="FFFFFF"/>
                </a:solidFill>
                <a:latin typeface="Garet"/>
              </a:rPr>
              <a:t>References.................</a:t>
            </a:r>
            <a:r>
              <a:rPr lang="en-US" sz="3193">
                <a:solidFill>
                  <a:srgbClr val="FFFFFF"/>
                </a:solidFill>
                <a:latin typeface="Garet"/>
              </a:rPr>
              <a:t>....................76</a:t>
            </a:r>
          </a:p>
          <a:p>
            <a:pPr marL="689376" indent="-344688" lvl="1">
              <a:lnSpc>
                <a:spcPts val="4150"/>
              </a:lnSpc>
              <a:buFont typeface="Arial"/>
              <a:buChar char="•"/>
            </a:pPr>
            <a:r>
              <a:rPr lang="en-US" sz="3193">
                <a:solidFill>
                  <a:srgbClr val="FFFFFF"/>
                </a:solidFill>
                <a:latin typeface="Garet Bold"/>
              </a:rPr>
              <a:t>D: </a:t>
            </a:r>
            <a:r>
              <a:rPr lang="en-US" sz="3193">
                <a:solidFill>
                  <a:srgbClr val="FFFFFF"/>
                </a:solidFill>
                <a:latin typeface="Garet"/>
              </a:rPr>
              <a:t>Additional Readings....................81</a:t>
            </a:r>
          </a:p>
        </p:txBody>
      </p:sp>
      <p:sp>
        <p:nvSpPr>
          <p:cNvPr name="Freeform 10" id="10"/>
          <p:cNvSpPr/>
          <p:nvPr/>
        </p:nvSpPr>
        <p:spPr>
          <a:xfrm flipH="false" flipV="false" rot="8442895">
            <a:off x="17131280" y="5080790"/>
            <a:ext cx="4591735" cy="4416414"/>
          </a:xfrm>
          <a:custGeom>
            <a:avLst/>
            <a:gdLst/>
            <a:ahLst/>
            <a:cxnLst/>
            <a:rect r="r" b="b" t="t" l="l"/>
            <a:pathLst>
              <a:path h="4416414" w="4591735">
                <a:moveTo>
                  <a:pt x="0" y="0"/>
                </a:moveTo>
                <a:lnTo>
                  <a:pt x="4591735" y="0"/>
                </a:lnTo>
                <a:lnTo>
                  <a:pt x="4591735" y="4416414"/>
                </a:lnTo>
                <a:lnTo>
                  <a:pt x="0" y="44164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8442895">
            <a:off x="16121030" y="3791160"/>
            <a:ext cx="4531768" cy="4416414"/>
          </a:xfrm>
          <a:custGeom>
            <a:avLst/>
            <a:gdLst/>
            <a:ahLst/>
            <a:cxnLst/>
            <a:rect r="r" b="b" t="t" l="l"/>
            <a:pathLst>
              <a:path h="4416414" w="4531768">
                <a:moveTo>
                  <a:pt x="0" y="0"/>
                </a:moveTo>
                <a:lnTo>
                  <a:pt x="4531768" y="0"/>
                </a:lnTo>
                <a:lnTo>
                  <a:pt x="4531768" y="4416415"/>
                </a:lnTo>
                <a:lnTo>
                  <a:pt x="0" y="44164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2" id="12"/>
          <p:cNvSpPr txBox="true"/>
          <p:nvPr/>
        </p:nvSpPr>
        <p:spPr>
          <a:xfrm rot="0">
            <a:off x="4842958" y="7869389"/>
            <a:ext cx="4031856" cy="862965"/>
          </a:xfrm>
          <a:prstGeom prst="rect">
            <a:avLst/>
          </a:prstGeom>
        </p:spPr>
        <p:txBody>
          <a:bodyPr anchor="t" rtlCol="false" tIns="0" lIns="0" bIns="0" rIns="0">
            <a:spAutoFit/>
          </a:bodyPr>
          <a:lstStyle/>
          <a:p>
            <a:pPr>
              <a:lnSpc>
                <a:spcPts val="6120"/>
              </a:lnSpc>
            </a:pPr>
            <a:r>
              <a:rPr lang="en-US" sz="7200" spc="144">
                <a:solidFill>
                  <a:srgbClr val="FFFFFF"/>
                </a:solidFill>
                <a:latin typeface="Hey Gotcha!"/>
              </a:rPr>
              <a:t>APPENDICES: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F8AD96">
                <a:alpha val="100000"/>
              </a:srgbClr>
            </a:gs>
          </a:gsLst>
          <a:lin ang="2700000"/>
        </a:gradFill>
      </p:bgPr>
    </p:bg>
    <p:spTree>
      <p:nvGrpSpPr>
        <p:cNvPr id="1" name=""/>
        <p:cNvGrpSpPr/>
        <p:nvPr/>
      </p:nvGrpSpPr>
      <p:grpSpPr>
        <a:xfrm>
          <a:off x="0" y="0"/>
          <a:ext cx="0" cy="0"/>
          <a:chOff x="0" y="0"/>
          <a:chExt cx="0" cy="0"/>
        </a:xfrm>
      </p:grpSpPr>
      <p:sp>
        <p:nvSpPr>
          <p:cNvPr name="TextBox 2" id="2"/>
          <p:cNvSpPr txBox="true"/>
          <p:nvPr/>
        </p:nvSpPr>
        <p:spPr>
          <a:xfrm rot="0">
            <a:off x="3113375" y="3337214"/>
            <a:ext cx="14100219" cy="5887299"/>
          </a:xfrm>
          <a:prstGeom prst="rect">
            <a:avLst/>
          </a:prstGeom>
        </p:spPr>
        <p:txBody>
          <a:bodyPr anchor="t" rtlCol="false" tIns="0" lIns="0" bIns="0" rIns="0">
            <a:spAutoFit/>
          </a:bodyPr>
          <a:lstStyle/>
          <a:p>
            <a:pPr marL="721447" indent="-360724" lvl="1">
              <a:lnSpc>
                <a:spcPts val="4678"/>
              </a:lnSpc>
              <a:buFont typeface="Arial"/>
              <a:buChar char="•"/>
            </a:pPr>
            <a:r>
              <a:rPr lang="en-US" sz="3341">
                <a:solidFill>
                  <a:srgbClr val="190F3F"/>
                </a:solidFill>
                <a:latin typeface="Garet Bold"/>
              </a:rPr>
              <a:t>Menstrual health is a matter of health and human rights; </a:t>
            </a:r>
            <a:r>
              <a:rPr lang="en-US" sz="3341">
                <a:solidFill>
                  <a:srgbClr val="190F3F"/>
                </a:solidFill>
                <a:latin typeface="Garet"/>
              </a:rPr>
              <a:t>yet, human rights among people that are incarcerated are often ignored.</a:t>
            </a:r>
            <a:r>
              <a:rPr lang="en-US" sz="3341">
                <a:solidFill>
                  <a:srgbClr val="190F3F"/>
                </a:solidFill>
                <a:latin typeface="Garet"/>
              </a:rPr>
              <a:t> </a:t>
            </a:r>
          </a:p>
          <a:p>
            <a:pPr>
              <a:lnSpc>
                <a:spcPts val="4678"/>
              </a:lnSpc>
            </a:pPr>
          </a:p>
          <a:p>
            <a:pPr marL="721447" indent="-360724" lvl="1">
              <a:lnSpc>
                <a:spcPts val="4678"/>
              </a:lnSpc>
              <a:buFont typeface="Arial"/>
              <a:buChar char="•"/>
            </a:pPr>
            <a:r>
              <a:rPr lang="en-US" sz="3341">
                <a:solidFill>
                  <a:srgbClr val="190F3F"/>
                </a:solidFill>
                <a:latin typeface="Garet Bold"/>
              </a:rPr>
              <a:t>Lack of access</a:t>
            </a:r>
            <a:r>
              <a:rPr lang="en-US" sz="3341">
                <a:solidFill>
                  <a:srgbClr val="190F3F"/>
                </a:solidFill>
                <a:latin typeface="Garet"/>
              </a:rPr>
              <a:t> to quality and sufficient menstrual products while incarcerated violates the Eighth Amendment of the US Constitution.</a:t>
            </a:r>
          </a:p>
          <a:p>
            <a:pPr>
              <a:lnSpc>
                <a:spcPts val="4678"/>
              </a:lnSpc>
            </a:pPr>
          </a:p>
          <a:p>
            <a:pPr marL="721447" indent="-360724" lvl="1">
              <a:lnSpc>
                <a:spcPts val="4678"/>
              </a:lnSpc>
              <a:buFont typeface="Arial"/>
              <a:buChar char="•"/>
            </a:pPr>
            <a:r>
              <a:rPr lang="en-US" sz="3341">
                <a:solidFill>
                  <a:srgbClr val="190F3F"/>
                </a:solidFill>
                <a:latin typeface="Garet Bold"/>
              </a:rPr>
              <a:t>Denial of basic life necessities</a:t>
            </a:r>
            <a:r>
              <a:rPr lang="en-US" sz="3341">
                <a:solidFill>
                  <a:srgbClr val="190F3F"/>
                </a:solidFill>
                <a:latin typeface="Garet"/>
              </a:rPr>
              <a:t> can be considered cruel and unusual punishment.</a:t>
            </a:r>
          </a:p>
        </p:txBody>
      </p:sp>
      <p:sp>
        <p:nvSpPr>
          <p:cNvPr name="AutoShape 3" id="3"/>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4" id="4"/>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5" id="5"/>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6" id="6"/>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grpSp>
        <p:nvGrpSpPr>
          <p:cNvPr name="Group 7" id="7"/>
          <p:cNvGrpSpPr/>
          <p:nvPr/>
        </p:nvGrpSpPr>
        <p:grpSpPr>
          <a:xfrm rot="0">
            <a:off x="1028700" y="2436537"/>
            <a:ext cx="1927139" cy="1790930"/>
            <a:chOff x="0" y="0"/>
            <a:chExt cx="2569518" cy="2387907"/>
          </a:xfrm>
        </p:grpSpPr>
        <p:grpSp>
          <p:nvGrpSpPr>
            <p:cNvPr name="Group 8" id="8"/>
            <p:cNvGrpSpPr/>
            <p:nvPr/>
          </p:nvGrpSpPr>
          <p:grpSpPr>
            <a:xfrm rot="0">
              <a:off x="0" y="0"/>
              <a:ext cx="2569518" cy="2387907"/>
              <a:chOff x="0" y="0"/>
              <a:chExt cx="1310662" cy="1218025"/>
            </a:xfrm>
          </p:grpSpPr>
          <p:sp>
            <p:nvSpPr>
              <p:cNvPr name="Freeform 9" id="9"/>
              <p:cNvSpPr/>
              <p:nvPr/>
            </p:nvSpPr>
            <p:spPr>
              <a:xfrm flipH="false" flipV="false" rot="0">
                <a:off x="31750" y="31750"/>
                <a:ext cx="1247162" cy="1154525"/>
              </a:xfrm>
              <a:custGeom>
                <a:avLst/>
                <a:gdLst/>
                <a:ahLst/>
                <a:cxnLst/>
                <a:rect r="r" b="b" t="t" l="l"/>
                <a:pathLst>
                  <a:path h="1154525" w="1247162">
                    <a:moveTo>
                      <a:pt x="1154452" y="1154525"/>
                    </a:moveTo>
                    <a:lnTo>
                      <a:pt x="92710" y="1154525"/>
                    </a:lnTo>
                    <a:cubicBezTo>
                      <a:pt x="41910" y="1154525"/>
                      <a:pt x="0" y="1112615"/>
                      <a:pt x="0" y="1061815"/>
                    </a:cubicBezTo>
                    <a:lnTo>
                      <a:pt x="0" y="92710"/>
                    </a:lnTo>
                    <a:cubicBezTo>
                      <a:pt x="0" y="41910"/>
                      <a:pt x="41910" y="0"/>
                      <a:pt x="92710" y="0"/>
                    </a:cubicBezTo>
                    <a:lnTo>
                      <a:pt x="1153182" y="0"/>
                    </a:lnTo>
                    <a:cubicBezTo>
                      <a:pt x="1203982" y="0"/>
                      <a:pt x="1245892" y="41910"/>
                      <a:pt x="1245892" y="92710"/>
                    </a:cubicBezTo>
                    <a:lnTo>
                      <a:pt x="1245892" y="1060545"/>
                    </a:lnTo>
                    <a:cubicBezTo>
                      <a:pt x="1247162" y="1112615"/>
                      <a:pt x="1205252" y="1154525"/>
                      <a:pt x="1154452" y="1154525"/>
                    </a:cubicBezTo>
                    <a:close/>
                  </a:path>
                </a:pathLst>
              </a:custGeom>
              <a:solidFill>
                <a:srgbClr val="FFFFFF"/>
              </a:solidFill>
            </p:spPr>
          </p:sp>
          <p:sp>
            <p:nvSpPr>
              <p:cNvPr name="Freeform 10" id="10"/>
              <p:cNvSpPr/>
              <p:nvPr/>
            </p:nvSpPr>
            <p:spPr>
              <a:xfrm flipH="false" flipV="false" rot="0">
                <a:off x="0" y="0"/>
                <a:ext cx="1310662" cy="1218025"/>
              </a:xfrm>
              <a:custGeom>
                <a:avLst/>
                <a:gdLst/>
                <a:ahLst/>
                <a:cxnLst/>
                <a:rect r="r" b="b" t="t" l="l"/>
                <a:pathLst>
                  <a:path h="1218025" w="1310662">
                    <a:moveTo>
                      <a:pt x="1186202" y="59690"/>
                    </a:moveTo>
                    <a:cubicBezTo>
                      <a:pt x="1221762" y="59690"/>
                      <a:pt x="1250972" y="88900"/>
                      <a:pt x="1250972" y="124460"/>
                    </a:cubicBezTo>
                    <a:lnTo>
                      <a:pt x="1250972" y="1093565"/>
                    </a:lnTo>
                    <a:cubicBezTo>
                      <a:pt x="1250972" y="1129125"/>
                      <a:pt x="1221762" y="1158335"/>
                      <a:pt x="1186202" y="1158335"/>
                    </a:cubicBezTo>
                    <a:lnTo>
                      <a:pt x="124460" y="1158335"/>
                    </a:lnTo>
                    <a:cubicBezTo>
                      <a:pt x="88900" y="1158335"/>
                      <a:pt x="59690" y="1129125"/>
                      <a:pt x="59690" y="1093565"/>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3565"/>
                    </a:lnTo>
                    <a:cubicBezTo>
                      <a:pt x="0" y="1162145"/>
                      <a:pt x="55880" y="1218025"/>
                      <a:pt x="124460" y="1218025"/>
                    </a:cubicBezTo>
                    <a:lnTo>
                      <a:pt x="1186202" y="1218025"/>
                    </a:lnTo>
                    <a:cubicBezTo>
                      <a:pt x="1254782" y="1218025"/>
                      <a:pt x="1310662" y="1162145"/>
                      <a:pt x="1310662" y="1093565"/>
                    </a:cubicBezTo>
                    <a:lnTo>
                      <a:pt x="1310662" y="124460"/>
                    </a:lnTo>
                    <a:cubicBezTo>
                      <a:pt x="1310662" y="55880"/>
                      <a:pt x="1254782" y="0"/>
                      <a:pt x="1186202" y="0"/>
                    </a:cubicBezTo>
                    <a:close/>
                  </a:path>
                </a:pathLst>
              </a:custGeom>
              <a:solidFill>
                <a:srgbClr val="FFFFFF"/>
              </a:solidFill>
            </p:spPr>
          </p:sp>
        </p:grpSp>
        <p:sp>
          <p:nvSpPr>
            <p:cNvPr name="Freeform 11" id="11"/>
            <p:cNvSpPr/>
            <p:nvPr/>
          </p:nvSpPr>
          <p:spPr>
            <a:xfrm flipH="false" flipV="false" rot="0">
              <a:off x="611808" y="326095"/>
              <a:ext cx="1246611" cy="1642979"/>
            </a:xfrm>
            <a:custGeom>
              <a:avLst/>
              <a:gdLst/>
              <a:ahLst/>
              <a:cxnLst/>
              <a:rect r="r" b="b" t="t" l="l"/>
              <a:pathLst>
                <a:path h="1642979" w="1246611">
                  <a:moveTo>
                    <a:pt x="0" y="0"/>
                  </a:moveTo>
                  <a:lnTo>
                    <a:pt x="1246610" y="0"/>
                  </a:lnTo>
                  <a:lnTo>
                    <a:pt x="1246610" y="1642979"/>
                  </a:lnTo>
                  <a:lnTo>
                    <a:pt x="0" y="164297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2" id="12"/>
          <p:cNvSpPr txBox="true"/>
          <p:nvPr/>
        </p:nvSpPr>
        <p:spPr>
          <a:xfrm rot="0">
            <a:off x="867946" y="1066106"/>
            <a:ext cx="16923022" cy="979121"/>
          </a:xfrm>
          <a:prstGeom prst="rect">
            <a:avLst/>
          </a:prstGeom>
        </p:spPr>
        <p:txBody>
          <a:bodyPr anchor="t" rtlCol="false" tIns="0" lIns="0" bIns="0" rIns="0">
            <a:spAutoFit/>
          </a:bodyPr>
          <a:lstStyle/>
          <a:p>
            <a:pPr marL="0" indent="0" lvl="0">
              <a:lnSpc>
                <a:spcPts val="7982"/>
              </a:lnSpc>
            </a:pPr>
            <a:r>
              <a:rPr lang="en-US" sz="5701" spc="114">
                <a:solidFill>
                  <a:srgbClr val="190F3F"/>
                </a:solidFill>
                <a:latin typeface="Hey Gotcha! Heavy"/>
              </a:rPr>
              <a:t>THE IMPACT OF EXPERIENCING PERIOD POVERTY WHILE INCARCERATED</a:t>
            </a:r>
          </a:p>
        </p:txBody>
      </p:sp>
      <p:sp>
        <p:nvSpPr>
          <p:cNvPr name="TextBox 13" id="13"/>
          <p:cNvSpPr txBox="true"/>
          <p:nvPr/>
        </p:nvSpPr>
        <p:spPr>
          <a:xfrm rot="0">
            <a:off x="3377959" y="2511953"/>
            <a:ext cx="8177781" cy="793750"/>
          </a:xfrm>
          <a:prstGeom prst="rect">
            <a:avLst/>
          </a:prstGeom>
        </p:spPr>
        <p:txBody>
          <a:bodyPr anchor="t" rtlCol="false" tIns="0" lIns="0" bIns="0" rIns="0">
            <a:spAutoFit/>
          </a:bodyPr>
          <a:lstStyle/>
          <a:p>
            <a:pPr>
              <a:lnSpc>
                <a:spcPts val="6049"/>
              </a:lnSpc>
            </a:pPr>
            <a:r>
              <a:rPr lang="en-US" sz="5499" spc="109">
                <a:solidFill>
                  <a:srgbClr val="190F3F"/>
                </a:solidFill>
                <a:latin typeface="Hey Gotcha! Heavy"/>
              </a:rPr>
              <a:t>self dignity</a:t>
            </a:r>
          </a:p>
        </p:txBody>
      </p:sp>
      <p:sp>
        <p:nvSpPr>
          <p:cNvPr name="TextBox 14" id="14"/>
          <p:cNvSpPr txBox="true"/>
          <p:nvPr/>
        </p:nvSpPr>
        <p:spPr>
          <a:xfrm rot="0">
            <a:off x="16413068" y="3425722"/>
            <a:ext cx="158204"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23</a:t>
            </a:r>
          </a:p>
        </p:txBody>
      </p:sp>
      <p:sp>
        <p:nvSpPr>
          <p:cNvPr name="TextBox 15" id="15"/>
          <p:cNvSpPr txBox="true"/>
          <p:nvPr/>
        </p:nvSpPr>
        <p:spPr>
          <a:xfrm rot="0">
            <a:off x="6682430" y="6985301"/>
            <a:ext cx="158874"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24</a:t>
            </a:r>
          </a:p>
        </p:txBody>
      </p:sp>
      <p:sp>
        <p:nvSpPr>
          <p:cNvPr name="TextBox 16" id="16"/>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40</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3" id="3"/>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Freeform 4" id="4"/>
          <p:cNvSpPr/>
          <p:nvPr/>
        </p:nvSpPr>
        <p:spPr>
          <a:xfrm flipH="false" flipV="false" rot="0">
            <a:off x="1321616" y="1186906"/>
            <a:ext cx="3247018" cy="2950727"/>
          </a:xfrm>
          <a:custGeom>
            <a:avLst/>
            <a:gdLst/>
            <a:ahLst/>
            <a:cxnLst/>
            <a:rect r="r" b="b" t="t" l="l"/>
            <a:pathLst>
              <a:path h="2950727" w="3247018">
                <a:moveTo>
                  <a:pt x="0" y="0"/>
                </a:moveTo>
                <a:lnTo>
                  <a:pt x="3247018" y="0"/>
                </a:lnTo>
                <a:lnTo>
                  <a:pt x="3247018" y="2950727"/>
                </a:lnTo>
                <a:lnTo>
                  <a:pt x="0" y="29507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5" id="5"/>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6" id="6"/>
          <p:cNvSpPr txBox="true"/>
          <p:nvPr/>
        </p:nvSpPr>
        <p:spPr>
          <a:xfrm rot="0">
            <a:off x="2490103" y="2143126"/>
            <a:ext cx="14769197" cy="5937884"/>
          </a:xfrm>
          <a:prstGeom prst="rect">
            <a:avLst/>
          </a:prstGeom>
        </p:spPr>
        <p:txBody>
          <a:bodyPr anchor="t" rtlCol="false" tIns="0" lIns="0" bIns="0" rIns="0">
            <a:spAutoFit/>
          </a:bodyPr>
          <a:lstStyle/>
          <a:p>
            <a:pPr>
              <a:lnSpc>
                <a:spcPts val="3450"/>
              </a:lnSpc>
            </a:pPr>
            <a:r>
              <a:rPr lang="en-US" sz="2300">
                <a:solidFill>
                  <a:srgbClr val="190F3F"/>
                </a:solidFill>
                <a:latin typeface="Garet Bold Italics"/>
              </a:rPr>
              <a:t>“Kimberly Haven, a formerly incarcerated woman, had to have an emergency hysterectomy due to toxic shock syndrome after using makeshift tampons in prison.</a:t>
            </a:r>
            <a:r>
              <a:rPr lang="en-US" sz="2300">
                <a:solidFill>
                  <a:srgbClr val="190F3F"/>
                </a:solidFill>
                <a:latin typeface="Garet Italics"/>
              </a:rPr>
              <a:t> She testified to Maryland legislators in support of a bill to provide menstrual products to incarcerated women and girls. </a:t>
            </a:r>
          </a:p>
          <a:p>
            <a:pPr>
              <a:lnSpc>
                <a:spcPts val="3450"/>
              </a:lnSpc>
            </a:pPr>
          </a:p>
          <a:p>
            <a:pPr>
              <a:lnSpc>
                <a:spcPts val="3450"/>
              </a:lnSpc>
            </a:pPr>
            <a:r>
              <a:rPr lang="en-US" sz="2300">
                <a:solidFill>
                  <a:srgbClr val="190F3F"/>
                </a:solidFill>
                <a:latin typeface="Garet Italics"/>
              </a:rPr>
              <a:t>She asked her audience to imagine themselves in the place of those women, who would ‘refuse visits from family, [or] attorneys, because they’re embarrassed at having to … squat and cough — just to have the visit, and when you squat and cough … and there’s a bloody pad there and you have to throw it away, you now have to walk back to your pod with nothing there, running the risk of bleeding through your clothes, and you don’t have access to laundry facilities.” </a:t>
            </a:r>
          </a:p>
          <a:p>
            <a:pPr>
              <a:lnSpc>
                <a:spcPts val="4500"/>
              </a:lnSpc>
            </a:pPr>
          </a:p>
          <a:p>
            <a:pPr>
              <a:lnSpc>
                <a:spcPts val="4500"/>
              </a:lnSpc>
            </a:pPr>
            <a:r>
              <a:rPr lang="en-US" sz="3000">
                <a:solidFill>
                  <a:srgbClr val="190F3F"/>
                </a:solidFill>
                <a:latin typeface="Garet Bold"/>
              </a:rPr>
              <a:t>-</a:t>
            </a:r>
            <a:r>
              <a:rPr lang="en-US" sz="3000">
                <a:solidFill>
                  <a:srgbClr val="190F3F"/>
                </a:solidFill>
                <a:latin typeface="Garet Bold"/>
                <a:hlinkClick r:id="rId6" tooltip="https://journals.library.columbia.edu/index.php/cjgl/article/view/8823/4563"/>
              </a:rPr>
              <a:t> </a:t>
            </a:r>
            <a:r>
              <a:rPr lang="en-US" sz="3000">
                <a:solidFill>
                  <a:srgbClr val="190F3F"/>
                </a:solidFill>
                <a:latin typeface="Garet Bold"/>
              </a:rPr>
              <a:t>American Civil Liberties Union (ACLU)</a:t>
            </a:r>
          </a:p>
          <a:p>
            <a:pPr>
              <a:lnSpc>
                <a:spcPts val="2250"/>
              </a:lnSpc>
            </a:pPr>
            <a:r>
              <a:rPr lang="en-US" sz="1500">
                <a:solidFill>
                  <a:srgbClr val="190F3F"/>
                </a:solidFill>
                <a:latin typeface="Garet Italics"/>
              </a:rPr>
              <a:t>The Unequal Price of Periods: </a:t>
            </a:r>
            <a:r>
              <a:rPr lang="en-US" sz="1500">
                <a:solidFill>
                  <a:srgbClr val="190F3F"/>
                </a:solidFill>
                <a:latin typeface="Garet Italics"/>
              </a:rPr>
              <a:t>Menstrual Equity in the United States</a:t>
            </a:r>
          </a:p>
          <a:p>
            <a:pPr>
              <a:lnSpc>
                <a:spcPts val="2250"/>
              </a:lnSpc>
            </a:pPr>
          </a:p>
          <a:p>
            <a:pPr>
              <a:lnSpc>
                <a:spcPts val="2250"/>
              </a:lnSpc>
            </a:pPr>
          </a:p>
        </p:txBody>
      </p:sp>
      <p:sp>
        <p:nvSpPr>
          <p:cNvPr name="TextBox 7" id="7"/>
          <p:cNvSpPr txBox="true"/>
          <p:nvPr/>
        </p:nvSpPr>
        <p:spPr>
          <a:xfrm rot="0">
            <a:off x="9066833" y="7237255"/>
            <a:ext cx="154335" cy="124674"/>
          </a:xfrm>
          <a:prstGeom prst="rect">
            <a:avLst/>
          </a:prstGeom>
        </p:spPr>
        <p:txBody>
          <a:bodyPr anchor="t" rtlCol="false" tIns="0" lIns="0" bIns="0" rIns="0">
            <a:spAutoFit/>
          </a:bodyPr>
          <a:lstStyle/>
          <a:p>
            <a:pPr algn="ctr">
              <a:lnSpc>
                <a:spcPts val="1120"/>
              </a:lnSpc>
            </a:pPr>
            <a:r>
              <a:rPr lang="en-US" sz="800">
                <a:solidFill>
                  <a:srgbClr val="190F3F"/>
                </a:solidFill>
                <a:latin typeface="Garet"/>
              </a:rPr>
              <a:t>43</a:t>
            </a:r>
          </a:p>
        </p:txBody>
      </p:sp>
      <p:sp>
        <p:nvSpPr>
          <p:cNvPr name="TextBox 8" id="8"/>
          <p:cNvSpPr txBox="true"/>
          <p:nvPr/>
        </p:nvSpPr>
        <p:spPr>
          <a:xfrm rot="0">
            <a:off x="1028700" y="8204835"/>
            <a:ext cx="16538972" cy="541717"/>
          </a:xfrm>
          <a:prstGeom prst="rect">
            <a:avLst/>
          </a:prstGeom>
        </p:spPr>
        <p:txBody>
          <a:bodyPr anchor="t" rtlCol="false" tIns="0" lIns="0" bIns="0" rIns="0">
            <a:spAutoFit/>
          </a:bodyPr>
          <a:lstStyle/>
          <a:p>
            <a:pPr algn="ctr">
              <a:lnSpc>
                <a:spcPts val="4077"/>
              </a:lnSpc>
              <a:spcBef>
                <a:spcPct val="0"/>
              </a:spcBef>
            </a:pPr>
            <a:r>
              <a:rPr lang="en-US" sz="4077" spc="81">
                <a:solidFill>
                  <a:srgbClr val="190F3F"/>
                </a:solidFill>
                <a:latin typeface="Hey Gotcha!"/>
              </a:rPr>
              <a:t>Lack of access to menstrual products can have devastating and permanent effects </a:t>
            </a:r>
          </a:p>
        </p:txBody>
      </p:sp>
      <p:sp>
        <p:nvSpPr>
          <p:cNvPr name="TextBox 9" id="9"/>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10" id="10"/>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41</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true" flipV="false" rot="0">
            <a:off x="7897202" y="3380556"/>
            <a:ext cx="2128354" cy="3525887"/>
          </a:xfrm>
          <a:custGeom>
            <a:avLst/>
            <a:gdLst/>
            <a:ahLst/>
            <a:cxnLst/>
            <a:rect r="r" b="b" t="t" l="l"/>
            <a:pathLst>
              <a:path h="3525887" w="2128354">
                <a:moveTo>
                  <a:pt x="2128354" y="0"/>
                </a:moveTo>
                <a:lnTo>
                  <a:pt x="0" y="0"/>
                </a:lnTo>
                <a:lnTo>
                  <a:pt x="0" y="3525888"/>
                </a:lnTo>
                <a:lnTo>
                  <a:pt x="2128354" y="3525888"/>
                </a:lnTo>
                <a:lnTo>
                  <a:pt x="212835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43435" y="1200884"/>
            <a:ext cx="13832239" cy="1676314"/>
          </a:xfrm>
          <a:prstGeom prst="rect">
            <a:avLst/>
          </a:prstGeom>
        </p:spPr>
        <p:txBody>
          <a:bodyPr anchor="t" rtlCol="false" tIns="0" lIns="0" bIns="0" rIns="0">
            <a:spAutoFit/>
          </a:bodyPr>
          <a:lstStyle/>
          <a:p>
            <a:pPr>
              <a:lnSpc>
                <a:spcPts val="13654"/>
              </a:lnSpc>
              <a:spcBef>
                <a:spcPct val="0"/>
              </a:spcBef>
            </a:pPr>
            <a:r>
              <a:rPr lang="en-US" sz="9753" spc="195">
                <a:solidFill>
                  <a:srgbClr val="190F3F"/>
                </a:solidFill>
                <a:latin typeface="Hey Gotcha!"/>
              </a:rPr>
              <a:t>REFLECTION QUESTIONS</a:t>
            </a:r>
          </a:p>
        </p:txBody>
      </p:sp>
      <p:sp>
        <p:nvSpPr>
          <p:cNvPr name="TextBox 4" id="4"/>
          <p:cNvSpPr txBox="true"/>
          <p:nvPr/>
        </p:nvSpPr>
        <p:spPr>
          <a:xfrm rot="0">
            <a:off x="2326253" y="3313881"/>
            <a:ext cx="4789899" cy="2269704"/>
          </a:xfrm>
          <a:prstGeom prst="rect">
            <a:avLst/>
          </a:prstGeom>
        </p:spPr>
        <p:txBody>
          <a:bodyPr anchor="t" rtlCol="false" tIns="0" lIns="0" bIns="0" rIns="0">
            <a:spAutoFit/>
          </a:bodyPr>
          <a:lstStyle/>
          <a:p>
            <a:pPr algn="r">
              <a:lnSpc>
                <a:spcPts val="4573"/>
              </a:lnSpc>
              <a:spcBef>
                <a:spcPct val="0"/>
              </a:spcBef>
            </a:pPr>
            <a:r>
              <a:rPr lang="en-US" sz="3266">
                <a:solidFill>
                  <a:srgbClr val="190F3F"/>
                </a:solidFill>
                <a:latin typeface="Garet Bold"/>
              </a:rPr>
              <a:t>What questions or reflections do you have from this information so far</a:t>
            </a:r>
            <a:r>
              <a:rPr lang="en-US" sz="3266">
                <a:solidFill>
                  <a:srgbClr val="190F3F"/>
                </a:solidFill>
                <a:latin typeface="Garet Bold Italics"/>
              </a:rPr>
              <a:t>?</a:t>
            </a:r>
          </a:p>
        </p:txBody>
      </p:sp>
      <p:sp>
        <p:nvSpPr>
          <p:cNvPr name="AutoShape 5" id="5"/>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6" id="6"/>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Freeform 7" id="7"/>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8" id="8"/>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sp>
        <p:nvSpPr>
          <p:cNvPr name="TextBox 9" id="9"/>
          <p:cNvSpPr txBox="true"/>
          <p:nvPr/>
        </p:nvSpPr>
        <p:spPr>
          <a:xfrm rot="0">
            <a:off x="10806606" y="3726157"/>
            <a:ext cx="5007135" cy="3348569"/>
          </a:xfrm>
          <a:prstGeom prst="rect">
            <a:avLst/>
          </a:prstGeom>
        </p:spPr>
        <p:txBody>
          <a:bodyPr anchor="t" rtlCol="false" tIns="0" lIns="0" bIns="0" rIns="0">
            <a:spAutoFit/>
          </a:bodyPr>
          <a:lstStyle/>
          <a:p>
            <a:pPr>
              <a:lnSpc>
                <a:spcPts val="4433"/>
              </a:lnSpc>
              <a:spcBef>
                <a:spcPct val="0"/>
              </a:spcBef>
            </a:pPr>
            <a:r>
              <a:rPr lang="en-US" sz="3166">
                <a:solidFill>
                  <a:srgbClr val="190F3F"/>
                </a:solidFill>
                <a:latin typeface="Garet Bold"/>
              </a:rPr>
              <a:t>How would providing access to menstrual products impact the quality of life for incarcerated menstruators?</a:t>
            </a:r>
          </a:p>
        </p:txBody>
      </p:sp>
      <p:sp>
        <p:nvSpPr>
          <p:cNvPr name="TextBox 10" id="10"/>
          <p:cNvSpPr txBox="true"/>
          <p:nvPr/>
        </p:nvSpPr>
        <p:spPr>
          <a:xfrm rot="0">
            <a:off x="3837050" y="7649348"/>
            <a:ext cx="10613900" cy="2219324"/>
          </a:xfrm>
          <a:prstGeom prst="rect">
            <a:avLst/>
          </a:prstGeom>
        </p:spPr>
        <p:txBody>
          <a:bodyPr anchor="t" rtlCol="false" tIns="0" lIns="0" bIns="0" rIns="0">
            <a:spAutoFit/>
          </a:bodyPr>
          <a:lstStyle/>
          <a:p>
            <a:pPr algn="ctr">
              <a:lnSpc>
                <a:spcPts val="4050"/>
              </a:lnSpc>
            </a:pPr>
            <a:r>
              <a:rPr lang="en-US" sz="2700" spc="27">
                <a:solidFill>
                  <a:srgbClr val="190F3F"/>
                </a:solidFill>
                <a:latin typeface="Garet Italics"/>
              </a:rPr>
              <a:t>“All prisoners shall be treated with the respect due to their inherent dignity and value as human beings.” </a:t>
            </a:r>
          </a:p>
          <a:p>
            <a:pPr algn="ctr">
              <a:lnSpc>
                <a:spcPts val="4050"/>
              </a:lnSpc>
            </a:pPr>
            <a:r>
              <a:rPr lang="en-US" sz="2700">
                <a:solidFill>
                  <a:srgbClr val="190F3F"/>
                </a:solidFill>
                <a:latin typeface="Garet"/>
              </a:rPr>
              <a:t>-  </a:t>
            </a:r>
            <a:r>
              <a:rPr lang="en-US" sz="2700">
                <a:solidFill>
                  <a:srgbClr val="190F3F"/>
                </a:solidFill>
                <a:latin typeface="Garet Bold"/>
              </a:rPr>
              <a:t>The Office of the High Commissioner for Human Rights</a:t>
            </a:r>
          </a:p>
          <a:p>
            <a:pPr algn="ctr">
              <a:lnSpc>
                <a:spcPts val="2700"/>
              </a:lnSpc>
            </a:pPr>
            <a:r>
              <a:rPr lang="en-US" sz="1800">
                <a:solidFill>
                  <a:srgbClr val="190F3F"/>
                </a:solidFill>
                <a:latin typeface="Garet Italics"/>
              </a:rPr>
              <a:t>Basic Principles for the Treatment of Prisoners</a:t>
            </a:r>
          </a:p>
          <a:p>
            <a:pPr algn="ctr">
              <a:lnSpc>
                <a:spcPts val="2700"/>
              </a:lnSpc>
            </a:pPr>
          </a:p>
        </p:txBody>
      </p:sp>
      <p:sp>
        <p:nvSpPr>
          <p:cNvPr name="TextBox 11" id="11"/>
          <p:cNvSpPr txBox="true"/>
          <p:nvPr/>
        </p:nvSpPr>
        <p:spPr>
          <a:xfrm rot="0">
            <a:off x="11966124" y="9186423"/>
            <a:ext cx="157609" cy="174624"/>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25</a:t>
            </a:r>
          </a:p>
        </p:txBody>
      </p:sp>
      <p:sp>
        <p:nvSpPr>
          <p:cNvPr name="TextBox 12" id="12"/>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42</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50000">
              <a:srgbClr val="D685B8">
                <a:alpha val="100000"/>
              </a:srgbClr>
            </a:gs>
            <a:gs pos="100000">
              <a:srgbClr val="F8AD96">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880719" y="7379660"/>
            <a:ext cx="16526561" cy="640089"/>
          </a:xfrm>
          <a:prstGeom prst="rect">
            <a:avLst/>
          </a:prstGeom>
        </p:spPr>
        <p:txBody>
          <a:bodyPr anchor="t" rtlCol="false" tIns="0" lIns="0" bIns="0" rIns="0">
            <a:spAutoFit/>
          </a:bodyPr>
          <a:lstStyle/>
          <a:p>
            <a:pPr>
              <a:lnSpc>
                <a:spcPts val="4590"/>
              </a:lnSpc>
            </a:pPr>
            <a:r>
              <a:rPr lang="en-US" sz="5400" spc="-270">
                <a:solidFill>
                  <a:srgbClr val="FFFFFF"/>
                </a:solidFill>
                <a:latin typeface="Garet"/>
              </a:rPr>
              <a:t>Part 2:</a:t>
            </a:r>
            <a:r>
              <a:rPr lang="en-US" sz="5400" spc="-270">
                <a:solidFill>
                  <a:srgbClr val="FFFFFF"/>
                </a:solidFill>
                <a:latin typeface="Garet"/>
              </a:rPr>
              <a:t> Managing a Period While Incarcerated</a:t>
            </a:r>
          </a:p>
        </p:txBody>
      </p:sp>
      <p:sp>
        <p:nvSpPr>
          <p:cNvPr name="TextBox 3" id="3"/>
          <p:cNvSpPr txBox="true"/>
          <p:nvPr/>
        </p:nvSpPr>
        <p:spPr>
          <a:xfrm rot="0">
            <a:off x="880719" y="3466811"/>
            <a:ext cx="14056063" cy="3731874"/>
          </a:xfrm>
          <a:prstGeom prst="rect">
            <a:avLst/>
          </a:prstGeom>
        </p:spPr>
        <p:txBody>
          <a:bodyPr anchor="t" rtlCol="false" tIns="0" lIns="0" bIns="0" rIns="0">
            <a:spAutoFit/>
          </a:bodyPr>
          <a:lstStyle/>
          <a:p>
            <a:pPr>
              <a:lnSpc>
                <a:spcPts val="14822"/>
              </a:lnSpc>
              <a:spcBef>
                <a:spcPct val="0"/>
              </a:spcBef>
            </a:pPr>
            <a:r>
              <a:rPr lang="en-US" sz="11401" spc="228">
                <a:solidFill>
                  <a:srgbClr val="190F3F"/>
                </a:solidFill>
                <a:latin typeface="Hey Gotcha!"/>
              </a:rPr>
              <a:t>PERIOD PRODUCTS IN CORRECTIONAL FACILITIES</a:t>
            </a:r>
          </a:p>
        </p:txBody>
      </p:sp>
      <p:sp>
        <p:nvSpPr>
          <p:cNvPr name="Freeform 4" id="4"/>
          <p:cNvSpPr/>
          <p:nvPr/>
        </p:nvSpPr>
        <p:spPr>
          <a:xfrm flipH="false" flipV="false" rot="-1373691">
            <a:off x="15703815" y="726293"/>
            <a:ext cx="5513891" cy="5052729"/>
          </a:xfrm>
          <a:custGeom>
            <a:avLst/>
            <a:gdLst/>
            <a:ahLst/>
            <a:cxnLst/>
            <a:rect r="r" b="b" t="t" l="l"/>
            <a:pathLst>
              <a:path h="5052729" w="5513891">
                <a:moveTo>
                  <a:pt x="0" y="0"/>
                </a:moveTo>
                <a:lnTo>
                  <a:pt x="5513891" y="0"/>
                </a:lnTo>
                <a:lnTo>
                  <a:pt x="5513891" y="5052729"/>
                </a:lnTo>
                <a:lnTo>
                  <a:pt x="0" y="5052729"/>
                </a:lnTo>
                <a:lnTo>
                  <a:pt x="0" y="0"/>
                </a:lnTo>
                <a:close/>
              </a:path>
            </a:pathLst>
          </a:custGeom>
          <a:blipFill>
            <a:blip r:embed="rId2"/>
            <a:stretch>
              <a:fillRect l="0" t="0" r="0" b="0"/>
            </a:stretch>
          </a:blipFill>
        </p:spPr>
      </p:sp>
      <p:sp>
        <p:nvSpPr>
          <p:cNvPr name="Freeform 5" id="5"/>
          <p:cNvSpPr/>
          <p:nvPr/>
        </p:nvSpPr>
        <p:spPr>
          <a:xfrm flipH="false" flipV="false" rot="5226599">
            <a:off x="14963433" y="1454296"/>
            <a:ext cx="4591735" cy="4416414"/>
          </a:xfrm>
          <a:custGeom>
            <a:avLst/>
            <a:gdLst/>
            <a:ahLst/>
            <a:cxnLst/>
            <a:rect r="r" b="b" t="t" l="l"/>
            <a:pathLst>
              <a:path h="4416414" w="4591735">
                <a:moveTo>
                  <a:pt x="0" y="0"/>
                </a:moveTo>
                <a:lnTo>
                  <a:pt x="4591734" y="0"/>
                </a:lnTo>
                <a:lnTo>
                  <a:pt x="4591734" y="4416414"/>
                </a:lnTo>
                <a:lnTo>
                  <a:pt x="0" y="44164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219042" y="1951470"/>
            <a:ext cx="1921044" cy="1301187"/>
          </a:xfrm>
          <a:custGeom>
            <a:avLst/>
            <a:gdLst/>
            <a:ahLst/>
            <a:cxnLst/>
            <a:rect r="r" b="b" t="t" l="l"/>
            <a:pathLst>
              <a:path h="1301187" w="1921044">
                <a:moveTo>
                  <a:pt x="0" y="0"/>
                </a:moveTo>
                <a:lnTo>
                  <a:pt x="1921044" y="0"/>
                </a:lnTo>
                <a:lnTo>
                  <a:pt x="1921044" y="1301187"/>
                </a:lnTo>
                <a:lnTo>
                  <a:pt x="0" y="1301187"/>
                </a:lnTo>
                <a:lnTo>
                  <a:pt x="0" y="0"/>
                </a:lnTo>
                <a:close/>
              </a:path>
            </a:pathLst>
          </a:custGeom>
          <a:blipFill>
            <a:blip r:embed="rId5"/>
            <a:stretch>
              <a:fillRect l="0" t="0" r="0" b="0"/>
            </a:stretch>
          </a:blipFill>
        </p:spPr>
      </p:sp>
      <p:sp>
        <p:nvSpPr>
          <p:cNvPr name="Freeform 7" id="7"/>
          <p:cNvSpPr/>
          <p:nvPr/>
        </p:nvSpPr>
        <p:spPr>
          <a:xfrm flipH="false" flipV="false" rot="0">
            <a:off x="1028700" y="2074221"/>
            <a:ext cx="2928055" cy="1071585"/>
          </a:xfrm>
          <a:custGeom>
            <a:avLst/>
            <a:gdLst/>
            <a:ahLst/>
            <a:cxnLst/>
            <a:rect r="r" b="b" t="t" l="l"/>
            <a:pathLst>
              <a:path h="1071585" w="2928055">
                <a:moveTo>
                  <a:pt x="0" y="0"/>
                </a:moveTo>
                <a:lnTo>
                  <a:pt x="2928055" y="0"/>
                </a:lnTo>
                <a:lnTo>
                  <a:pt x="2928055" y="1071584"/>
                </a:lnTo>
                <a:lnTo>
                  <a:pt x="0" y="1071584"/>
                </a:lnTo>
                <a:lnTo>
                  <a:pt x="0" y="0"/>
                </a:lnTo>
                <a:close/>
              </a:path>
            </a:pathLst>
          </a:custGeom>
          <a:blipFill>
            <a:blip r:embed="rId6"/>
            <a:stretch>
              <a:fillRect l="0" t="0" r="0" b="0"/>
            </a:stretch>
          </a:blipFill>
        </p:spPr>
      </p:sp>
      <p:sp>
        <p:nvSpPr>
          <p:cNvPr name="TextBox 8" id="8"/>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43</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5000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3" id="3"/>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AutoShape 4" id="4"/>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Freeform 5" id="5"/>
          <p:cNvSpPr/>
          <p:nvPr/>
        </p:nvSpPr>
        <p:spPr>
          <a:xfrm flipH="false" flipV="false" rot="0">
            <a:off x="1392311" y="2643906"/>
            <a:ext cx="1563831" cy="1795631"/>
          </a:xfrm>
          <a:custGeom>
            <a:avLst/>
            <a:gdLst/>
            <a:ahLst/>
            <a:cxnLst/>
            <a:rect r="r" b="b" t="t" l="l"/>
            <a:pathLst>
              <a:path h="1795631" w="1563831">
                <a:moveTo>
                  <a:pt x="0" y="0"/>
                </a:moveTo>
                <a:lnTo>
                  <a:pt x="1563831" y="0"/>
                </a:lnTo>
                <a:lnTo>
                  <a:pt x="1563831" y="1795631"/>
                </a:lnTo>
                <a:lnTo>
                  <a:pt x="0" y="1795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4680534" y="4543599"/>
            <a:ext cx="2103578" cy="2103578"/>
          </a:xfrm>
          <a:custGeom>
            <a:avLst/>
            <a:gdLst/>
            <a:ahLst/>
            <a:cxnLst/>
            <a:rect r="r" b="b" t="t" l="l"/>
            <a:pathLst>
              <a:path h="2103578" w="2103578">
                <a:moveTo>
                  <a:pt x="0" y="0"/>
                </a:moveTo>
                <a:lnTo>
                  <a:pt x="2103579" y="0"/>
                </a:lnTo>
                <a:lnTo>
                  <a:pt x="2103579" y="2103578"/>
                </a:lnTo>
                <a:lnTo>
                  <a:pt x="0" y="210357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1321616" y="4809094"/>
            <a:ext cx="12805435" cy="1652269"/>
          </a:xfrm>
          <a:prstGeom prst="rect">
            <a:avLst/>
          </a:prstGeom>
        </p:spPr>
        <p:txBody>
          <a:bodyPr anchor="t" rtlCol="false" tIns="0" lIns="0" bIns="0" rIns="0">
            <a:spAutoFit/>
          </a:bodyPr>
          <a:lstStyle/>
          <a:p>
            <a:pPr algn="r">
              <a:lnSpc>
                <a:spcPts val="4480"/>
              </a:lnSpc>
            </a:pPr>
            <a:r>
              <a:rPr lang="en-US" sz="3200">
                <a:solidFill>
                  <a:srgbClr val="190F3F"/>
                </a:solidFill>
                <a:latin typeface="Garet Bold"/>
              </a:rPr>
              <a:t>Some period products are prohibited because correctional authorities outlaw any menstrual products or packaging that can be used to smuggle illicit drugs or other materials.</a:t>
            </a:r>
          </a:p>
        </p:txBody>
      </p:sp>
      <p:sp>
        <p:nvSpPr>
          <p:cNvPr name="TextBox 8" id="8"/>
          <p:cNvSpPr txBox="true"/>
          <p:nvPr/>
        </p:nvSpPr>
        <p:spPr>
          <a:xfrm rot="0">
            <a:off x="2882370" y="7018652"/>
            <a:ext cx="12523260" cy="1652270"/>
          </a:xfrm>
          <a:prstGeom prst="rect">
            <a:avLst/>
          </a:prstGeom>
        </p:spPr>
        <p:txBody>
          <a:bodyPr anchor="t" rtlCol="false" tIns="0" lIns="0" bIns="0" rIns="0">
            <a:spAutoFit/>
          </a:bodyPr>
          <a:lstStyle/>
          <a:p>
            <a:pPr algn="ctr">
              <a:lnSpc>
                <a:spcPts val="4480"/>
              </a:lnSpc>
            </a:pPr>
            <a:r>
              <a:rPr lang="en-US" sz="3200">
                <a:solidFill>
                  <a:srgbClr val="190F3F"/>
                </a:solidFill>
                <a:latin typeface="Garet"/>
              </a:rPr>
              <a:t>Other</a:t>
            </a:r>
            <a:r>
              <a:rPr lang="en-US" sz="3200">
                <a:solidFill>
                  <a:srgbClr val="190F3F"/>
                </a:solidFill>
                <a:latin typeface="Garet"/>
              </a:rPr>
              <a:t> period products are just difficult to use while incarcerated, given the general limitations and security regulations in correctional facilities (as discussed in Part 1).</a:t>
            </a:r>
          </a:p>
        </p:txBody>
      </p:sp>
      <p:sp>
        <p:nvSpPr>
          <p:cNvPr name="TextBox 9" id="9"/>
          <p:cNvSpPr txBox="true"/>
          <p:nvPr/>
        </p:nvSpPr>
        <p:spPr>
          <a:xfrm rot="0">
            <a:off x="1028700" y="1285268"/>
            <a:ext cx="15514737" cy="1227422"/>
          </a:xfrm>
          <a:prstGeom prst="rect">
            <a:avLst/>
          </a:prstGeom>
        </p:spPr>
        <p:txBody>
          <a:bodyPr anchor="t" rtlCol="false" tIns="0" lIns="0" bIns="0" rIns="0">
            <a:spAutoFit/>
          </a:bodyPr>
          <a:lstStyle/>
          <a:p>
            <a:pPr>
              <a:lnSpc>
                <a:spcPts val="9883"/>
              </a:lnSpc>
              <a:spcBef>
                <a:spcPct val="0"/>
              </a:spcBef>
            </a:pPr>
            <a:r>
              <a:rPr lang="en-US" sz="7602" spc="152">
                <a:solidFill>
                  <a:srgbClr val="190F3F"/>
                </a:solidFill>
                <a:latin typeface="Hey Gotcha!"/>
              </a:rPr>
              <a:t>PERIOD PRODUCTS IN CORRECTIONAL FACILITIES</a:t>
            </a:r>
          </a:p>
        </p:txBody>
      </p:sp>
      <p:sp>
        <p:nvSpPr>
          <p:cNvPr name="TextBox 10" id="10"/>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11" id="11"/>
          <p:cNvSpPr txBox="true"/>
          <p:nvPr/>
        </p:nvSpPr>
        <p:spPr>
          <a:xfrm rot="0">
            <a:off x="3626301" y="3065139"/>
            <a:ext cx="11934858" cy="1099820"/>
          </a:xfrm>
          <a:prstGeom prst="rect">
            <a:avLst/>
          </a:prstGeom>
        </p:spPr>
        <p:txBody>
          <a:bodyPr anchor="t" rtlCol="false" tIns="0" lIns="0" bIns="0" rIns="0">
            <a:spAutoFit/>
          </a:bodyPr>
          <a:lstStyle/>
          <a:p>
            <a:pPr>
              <a:lnSpc>
                <a:spcPts val="4480"/>
              </a:lnSpc>
            </a:pPr>
            <a:r>
              <a:rPr lang="en-US" sz="3200">
                <a:solidFill>
                  <a:srgbClr val="190F3F"/>
                </a:solidFill>
                <a:latin typeface="Garet"/>
              </a:rPr>
              <a:t>Only certain </a:t>
            </a:r>
            <a:r>
              <a:rPr lang="en-US" sz="3200">
                <a:solidFill>
                  <a:srgbClr val="190F3F"/>
                </a:solidFill>
                <a:latin typeface="Garet"/>
              </a:rPr>
              <a:t>period products, and certain types of packaging, are allowed in correctional facilities.</a:t>
            </a:r>
          </a:p>
        </p:txBody>
      </p:sp>
      <p:sp>
        <p:nvSpPr>
          <p:cNvPr name="TextBox 12" id="12"/>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44</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50000">
              <a:srgbClr val="D685B8">
                <a:alpha val="100000"/>
              </a:srgbClr>
            </a:gs>
            <a:gs pos="100000">
              <a:srgbClr val="F8AD96">
                <a:alpha val="100000"/>
              </a:srgbClr>
            </a:gs>
          </a:gsLst>
          <a:lin ang="5400000"/>
        </a:gradFill>
      </p:bgPr>
    </p:bg>
    <p:spTree>
      <p:nvGrpSpPr>
        <p:cNvPr id="1" name=""/>
        <p:cNvGrpSpPr/>
        <p:nvPr/>
      </p:nvGrpSpPr>
      <p:grpSpPr>
        <a:xfrm>
          <a:off x="0" y="0"/>
          <a:ext cx="0" cy="0"/>
          <a:chOff x="0" y="0"/>
          <a:chExt cx="0" cy="0"/>
        </a:xfrm>
      </p:grpSpPr>
      <p:grpSp>
        <p:nvGrpSpPr>
          <p:cNvPr name="Group 2" id="2"/>
          <p:cNvGrpSpPr/>
          <p:nvPr/>
        </p:nvGrpSpPr>
        <p:grpSpPr>
          <a:xfrm rot="0">
            <a:off x="9820395" y="3728452"/>
            <a:ext cx="3003978" cy="2525409"/>
            <a:chOff x="0" y="0"/>
            <a:chExt cx="4005304" cy="3367212"/>
          </a:xfrm>
        </p:grpSpPr>
        <p:grpSp>
          <p:nvGrpSpPr>
            <p:cNvPr name="Group 3" id="3"/>
            <p:cNvGrpSpPr/>
            <p:nvPr/>
          </p:nvGrpSpPr>
          <p:grpSpPr>
            <a:xfrm rot="0">
              <a:off x="198423" y="0"/>
              <a:ext cx="3608459" cy="3367212"/>
              <a:chOff x="0" y="0"/>
              <a:chExt cx="1310662" cy="1223036"/>
            </a:xfrm>
          </p:grpSpPr>
          <p:sp>
            <p:nvSpPr>
              <p:cNvPr name="Freeform 4" id="4"/>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5" id="5"/>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6" id="6"/>
            <p:cNvSpPr/>
            <p:nvPr/>
          </p:nvSpPr>
          <p:spPr>
            <a:xfrm flipH="false" flipV="false" rot="0">
              <a:off x="886202" y="702831"/>
              <a:ext cx="1999216" cy="1089573"/>
            </a:xfrm>
            <a:custGeom>
              <a:avLst/>
              <a:gdLst/>
              <a:ahLst/>
              <a:cxnLst/>
              <a:rect r="r" b="b" t="t" l="l"/>
              <a:pathLst>
                <a:path h="1089573" w="1999216">
                  <a:moveTo>
                    <a:pt x="0" y="0"/>
                  </a:moveTo>
                  <a:lnTo>
                    <a:pt x="1999216" y="0"/>
                  </a:lnTo>
                  <a:lnTo>
                    <a:pt x="1999216" y="1089572"/>
                  </a:lnTo>
                  <a:lnTo>
                    <a:pt x="0" y="10895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19141">
              <a:off x="1357" y="2257279"/>
              <a:ext cx="4002589" cy="479692"/>
            </a:xfrm>
            <a:prstGeom prst="rect">
              <a:avLst/>
            </a:prstGeom>
          </p:spPr>
          <p:txBody>
            <a:bodyPr anchor="t" rtlCol="false" tIns="0" lIns="0" bIns="0" rIns="0">
              <a:spAutoFit/>
            </a:bodyPr>
            <a:lstStyle/>
            <a:p>
              <a:pPr algn="ctr">
                <a:lnSpc>
                  <a:spcPts val="2732"/>
                </a:lnSpc>
              </a:pPr>
              <a:r>
                <a:rPr lang="en-US" sz="2483">
                  <a:solidFill>
                    <a:srgbClr val="190F3F"/>
                  </a:solidFill>
                  <a:latin typeface="Garet"/>
                </a:rPr>
                <a:t>Tampons**</a:t>
              </a:r>
            </a:p>
          </p:txBody>
        </p:sp>
      </p:grpSp>
      <p:grpSp>
        <p:nvGrpSpPr>
          <p:cNvPr name="Group 8" id="8"/>
          <p:cNvGrpSpPr/>
          <p:nvPr/>
        </p:nvGrpSpPr>
        <p:grpSpPr>
          <a:xfrm rot="0">
            <a:off x="9969212" y="6491470"/>
            <a:ext cx="2706344" cy="2525409"/>
            <a:chOff x="0" y="0"/>
            <a:chExt cx="3608459" cy="3367212"/>
          </a:xfrm>
        </p:grpSpPr>
        <p:grpSp>
          <p:nvGrpSpPr>
            <p:cNvPr name="Group 9" id="9"/>
            <p:cNvGrpSpPr/>
            <p:nvPr/>
          </p:nvGrpSpPr>
          <p:grpSpPr>
            <a:xfrm rot="0">
              <a:off x="0" y="0"/>
              <a:ext cx="3608459" cy="3367212"/>
              <a:chOff x="0" y="0"/>
              <a:chExt cx="1310662" cy="1223036"/>
            </a:xfrm>
          </p:grpSpPr>
          <p:sp>
            <p:nvSpPr>
              <p:cNvPr name="Freeform 10" id="10"/>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11" id="11"/>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12" id="12"/>
            <p:cNvSpPr/>
            <p:nvPr/>
          </p:nvSpPr>
          <p:spPr>
            <a:xfrm flipH="false" flipV="false" rot="0">
              <a:off x="1172371" y="266714"/>
              <a:ext cx="1263717" cy="1627976"/>
            </a:xfrm>
            <a:custGeom>
              <a:avLst/>
              <a:gdLst/>
              <a:ahLst/>
              <a:cxnLst/>
              <a:rect r="r" b="b" t="t" l="l"/>
              <a:pathLst>
                <a:path h="1627976" w="1263717">
                  <a:moveTo>
                    <a:pt x="0" y="0"/>
                  </a:moveTo>
                  <a:lnTo>
                    <a:pt x="1263717" y="0"/>
                  </a:lnTo>
                  <a:lnTo>
                    <a:pt x="1263717" y="1627976"/>
                  </a:lnTo>
                  <a:lnTo>
                    <a:pt x="0" y="16279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503029" y="2149110"/>
              <a:ext cx="2602400" cy="897926"/>
            </a:xfrm>
            <a:prstGeom prst="rect">
              <a:avLst/>
            </a:prstGeom>
          </p:spPr>
          <p:txBody>
            <a:bodyPr anchor="t" rtlCol="false" tIns="0" lIns="0" bIns="0" rIns="0">
              <a:spAutoFit/>
            </a:bodyPr>
            <a:lstStyle/>
            <a:p>
              <a:pPr algn="ctr">
                <a:lnSpc>
                  <a:spcPts val="2644"/>
                </a:lnSpc>
              </a:pPr>
              <a:r>
                <a:rPr lang="en-US" sz="2404">
                  <a:solidFill>
                    <a:srgbClr val="190F3F"/>
                  </a:solidFill>
                  <a:latin typeface="Garet"/>
                </a:rPr>
                <a:t>Menstrual Cups</a:t>
              </a:r>
            </a:p>
          </p:txBody>
        </p:sp>
      </p:grpSp>
      <p:sp>
        <p:nvSpPr>
          <p:cNvPr name="AutoShape 14" id="14"/>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grpSp>
        <p:nvGrpSpPr>
          <p:cNvPr name="Group 15" id="15"/>
          <p:cNvGrpSpPr/>
          <p:nvPr/>
        </p:nvGrpSpPr>
        <p:grpSpPr>
          <a:xfrm rot="0">
            <a:off x="1540769" y="3728452"/>
            <a:ext cx="2706344" cy="2525409"/>
            <a:chOff x="0" y="0"/>
            <a:chExt cx="3608459" cy="3367212"/>
          </a:xfrm>
        </p:grpSpPr>
        <p:grpSp>
          <p:nvGrpSpPr>
            <p:cNvPr name="Group 16" id="16"/>
            <p:cNvGrpSpPr/>
            <p:nvPr/>
          </p:nvGrpSpPr>
          <p:grpSpPr>
            <a:xfrm rot="0">
              <a:off x="0" y="0"/>
              <a:ext cx="3608459" cy="3367212"/>
              <a:chOff x="0" y="0"/>
              <a:chExt cx="1310662" cy="1223036"/>
            </a:xfrm>
          </p:grpSpPr>
          <p:sp>
            <p:nvSpPr>
              <p:cNvPr name="Freeform 17" id="17"/>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18" id="18"/>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19" id="19"/>
            <p:cNvSpPr/>
            <p:nvPr/>
          </p:nvSpPr>
          <p:spPr>
            <a:xfrm flipH="false" flipV="false" rot="0">
              <a:off x="1251283" y="391965"/>
              <a:ext cx="1115297" cy="1593281"/>
            </a:xfrm>
            <a:custGeom>
              <a:avLst/>
              <a:gdLst/>
              <a:ahLst/>
              <a:cxnLst/>
              <a:rect r="r" b="b" t="t" l="l"/>
              <a:pathLst>
                <a:path h="1593281" w="1115297">
                  <a:moveTo>
                    <a:pt x="0" y="0"/>
                  </a:moveTo>
                  <a:lnTo>
                    <a:pt x="1115297" y="0"/>
                  </a:lnTo>
                  <a:lnTo>
                    <a:pt x="1115297" y="1593281"/>
                  </a:lnTo>
                  <a:lnTo>
                    <a:pt x="0" y="15932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503029" y="2077321"/>
              <a:ext cx="2602400" cy="897926"/>
            </a:xfrm>
            <a:prstGeom prst="rect">
              <a:avLst/>
            </a:prstGeom>
          </p:spPr>
          <p:txBody>
            <a:bodyPr anchor="t" rtlCol="false" tIns="0" lIns="0" bIns="0" rIns="0">
              <a:spAutoFit/>
            </a:bodyPr>
            <a:lstStyle/>
            <a:p>
              <a:pPr algn="ctr">
                <a:lnSpc>
                  <a:spcPts val="2644"/>
                </a:lnSpc>
              </a:pPr>
              <a:r>
                <a:rPr lang="en-US" sz="2404">
                  <a:solidFill>
                    <a:srgbClr val="190F3F"/>
                  </a:solidFill>
                  <a:latin typeface="Garet"/>
                </a:rPr>
                <a:t>Disposable Pads</a:t>
              </a:r>
            </a:p>
          </p:txBody>
        </p:sp>
      </p:grpSp>
      <p:grpSp>
        <p:nvGrpSpPr>
          <p:cNvPr name="Group 21" id="21"/>
          <p:cNvGrpSpPr/>
          <p:nvPr/>
        </p:nvGrpSpPr>
        <p:grpSpPr>
          <a:xfrm rot="0">
            <a:off x="4735462" y="3728452"/>
            <a:ext cx="2706344" cy="2525409"/>
            <a:chOff x="0" y="0"/>
            <a:chExt cx="3608459" cy="3367212"/>
          </a:xfrm>
        </p:grpSpPr>
        <p:grpSp>
          <p:nvGrpSpPr>
            <p:cNvPr name="Group 22" id="22"/>
            <p:cNvGrpSpPr/>
            <p:nvPr/>
          </p:nvGrpSpPr>
          <p:grpSpPr>
            <a:xfrm rot="0">
              <a:off x="0" y="0"/>
              <a:ext cx="3608459" cy="3367212"/>
              <a:chOff x="0" y="0"/>
              <a:chExt cx="1310662" cy="1223036"/>
            </a:xfrm>
          </p:grpSpPr>
          <p:sp>
            <p:nvSpPr>
              <p:cNvPr name="Freeform 23" id="23"/>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24" id="24"/>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25" id="25"/>
            <p:cNvSpPr/>
            <p:nvPr/>
          </p:nvSpPr>
          <p:spPr>
            <a:xfrm flipH="false" flipV="false" rot="0">
              <a:off x="895027" y="486278"/>
              <a:ext cx="1554903" cy="1416906"/>
            </a:xfrm>
            <a:custGeom>
              <a:avLst/>
              <a:gdLst/>
              <a:ahLst/>
              <a:cxnLst/>
              <a:rect r="r" b="b" t="t" l="l"/>
              <a:pathLst>
                <a:path h="1416906" w="1554903">
                  <a:moveTo>
                    <a:pt x="0" y="0"/>
                  </a:moveTo>
                  <a:lnTo>
                    <a:pt x="1554904" y="0"/>
                  </a:lnTo>
                  <a:lnTo>
                    <a:pt x="1554904" y="1416905"/>
                  </a:lnTo>
                  <a:lnTo>
                    <a:pt x="0" y="141690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6" id="26"/>
            <p:cNvSpPr txBox="true"/>
            <p:nvPr/>
          </p:nvSpPr>
          <p:spPr>
            <a:xfrm rot="0">
              <a:off x="503029" y="2077321"/>
              <a:ext cx="2602400" cy="897926"/>
            </a:xfrm>
            <a:prstGeom prst="rect">
              <a:avLst/>
            </a:prstGeom>
          </p:spPr>
          <p:txBody>
            <a:bodyPr anchor="t" rtlCol="false" tIns="0" lIns="0" bIns="0" rIns="0">
              <a:spAutoFit/>
            </a:bodyPr>
            <a:lstStyle/>
            <a:p>
              <a:pPr algn="ctr">
                <a:lnSpc>
                  <a:spcPts val="2644"/>
                </a:lnSpc>
              </a:pPr>
              <a:r>
                <a:rPr lang="en-US" sz="2404">
                  <a:solidFill>
                    <a:srgbClr val="190F3F"/>
                  </a:solidFill>
                  <a:latin typeface="Garet"/>
                </a:rPr>
                <a:t>Disposable Pantyliners</a:t>
              </a:r>
            </a:p>
          </p:txBody>
        </p:sp>
      </p:grpSp>
      <p:grpSp>
        <p:nvGrpSpPr>
          <p:cNvPr name="Group 27" id="27"/>
          <p:cNvGrpSpPr/>
          <p:nvPr/>
        </p:nvGrpSpPr>
        <p:grpSpPr>
          <a:xfrm rot="0">
            <a:off x="13196739" y="3728452"/>
            <a:ext cx="2706344" cy="2525409"/>
            <a:chOff x="0" y="0"/>
            <a:chExt cx="3608459" cy="3367212"/>
          </a:xfrm>
        </p:grpSpPr>
        <p:grpSp>
          <p:nvGrpSpPr>
            <p:cNvPr name="Group 28" id="28"/>
            <p:cNvGrpSpPr/>
            <p:nvPr/>
          </p:nvGrpSpPr>
          <p:grpSpPr>
            <a:xfrm rot="0">
              <a:off x="0" y="0"/>
              <a:ext cx="3608459" cy="3367212"/>
              <a:chOff x="0" y="0"/>
              <a:chExt cx="1310662" cy="1223036"/>
            </a:xfrm>
          </p:grpSpPr>
          <p:sp>
            <p:nvSpPr>
              <p:cNvPr name="Freeform 29" id="29"/>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30" id="30"/>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TextBox 31" id="31"/>
            <p:cNvSpPr txBox="true"/>
            <p:nvPr/>
          </p:nvSpPr>
          <p:spPr>
            <a:xfrm rot="0">
              <a:off x="503029" y="2149110"/>
              <a:ext cx="2602400" cy="897926"/>
            </a:xfrm>
            <a:prstGeom prst="rect">
              <a:avLst/>
            </a:prstGeom>
          </p:spPr>
          <p:txBody>
            <a:bodyPr anchor="t" rtlCol="false" tIns="0" lIns="0" bIns="0" rIns="0">
              <a:spAutoFit/>
            </a:bodyPr>
            <a:lstStyle/>
            <a:p>
              <a:pPr algn="ctr">
                <a:lnSpc>
                  <a:spcPts val="2644"/>
                </a:lnSpc>
              </a:pPr>
              <a:r>
                <a:rPr lang="en-US" sz="2404">
                  <a:solidFill>
                    <a:srgbClr val="190F3F"/>
                  </a:solidFill>
                  <a:latin typeface="Garet"/>
                </a:rPr>
                <a:t>Period Underwear</a:t>
              </a:r>
            </a:p>
          </p:txBody>
        </p:sp>
        <p:sp>
          <p:nvSpPr>
            <p:cNvPr name="Freeform 32" id="32"/>
            <p:cNvSpPr/>
            <p:nvPr/>
          </p:nvSpPr>
          <p:spPr>
            <a:xfrm flipH="false" flipV="false" rot="0">
              <a:off x="781305" y="591406"/>
              <a:ext cx="1969608" cy="1231900"/>
            </a:xfrm>
            <a:custGeom>
              <a:avLst/>
              <a:gdLst/>
              <a:ahLst/>
              <a:cxnLst/>
              <a:rect r="r" b="b" t="t" l="l"/>
              <a:pathLst>
                <a:path h="1231900" w="1969608">
                  <a:moveTo>
                    <a:pt x="0" y="0"/>
                  </a:moveTo>
                  <a:lnTo>
                    <a:pt x="1969607" y="0"/>
                  </a:lnTo>
                  <a:lnTo>
                    <a:pt x="1969607" y="1231900"/>
                  </a:lnTo>
                  <a:lnTo>
                    <a:pt x="0" y="12319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grpSp>
        <p:nvGrpSpPr>
          <p:cNvPr name="Group 33" id="33"/>
          <p:cNvGrpSpPr/>
          <p:nvPr/>
        </p:nvGrpSpPr>
        <p:grpSpPr>
          <a:xfrm rot="0">
            <a:off x="13196739" y="6456267"/>
            <a:ext cx="2706344" cy="2663521"/>
            <a:chOff x="0" y="0"/>
            <a:chExt cx="1310662" cy="1289923"/>
          </a:xfrm>
        </p:grpSpPr>
        <p:sp>
          <p:nvSpPr>
            <p:cNvPr name="Freeform 34" id="34"/>
            <p:cNvSpPr/>
            <p:nvPr/>
          </p:nvSpPr>
          <p:spPr>
            <a:xfrm flipH="false" flipV="false" rot="0">
              <a:off x="31750" y="31750"/>
              <a:ext cx="1247162" cy="1226423"/>
            </a:xfrm>
            <a:custGeom>
              <a:avLst/>
              <a:gdLst/>
              <a:ahLst/>
              <a:cxnLst/>
              <a:rect r="r" b="b" t="t" l="l"/>
              <a:pathLst>
                <a:path h="1226423" w="1247162">
                  <a:moveTo>
                    <a:pt x="1154452" y="1226423"/>
                  </a:moveTo>
                  <a:lnTo>
                    <a:pt x="92710" y="1226423"/>
                  </a:lnTo>
                  <a:cubicBezTo>
                    <a:pt x="41910" y="1226423"/>
                    <a:pt x="0" y="1184513"/>
                    <a:pt x="0" y="1133713"/>
                  </a:cubicBezTo>
                  <a:lnTo>
                    <a:pt x="0" y="92710"/>
                  </a:lnTo>
                  <a:cubicBezTo>
                    <a:pt x="0" y="41910"/>
                    <a:pt x="41910" y="0"/>
                    <a:pt x="92710" y="0"/>
                  </a:cubicBezTo>
                  <a:lnTo>
                    <a:pt x="1153182" y="0"/>
                  </a:lnTo>
                  <a:cubicBezTo>
                    <a:pt x="1203982" y="0"/>
                    <a:pt x="1245892" y="41910"/>
                    <a:pt x="1245892" y="92710"/>
                  </a:cubicBezTo>
                  <a:lnTo>
                    <a:pt x="1245892" y="1132443"/>
                  </a:lnTo>
                  <a:cubicBezTo>
                    <a:pt x="1247162" y="1184513"/>
                    <a:pt x="1205252" y="1226423"/>
                    <a:pt x="1154452" y="1226423"/>
                  </a:cubicBezTo>
                  <a:close/>
                </a:path>
              </a:pathLst>
            </a:custGeom>
            <a:solidFill>
              <a:srgbClr val="FFFFFF"/>
            </a:solidFill>
          </p:spPr>
        </p:sp>
        <p:sp>
          <p:nvSpPr>
            <p:cNvPr name="Freeform 35" id="35"/>
            <p:cNvSpPr/>
            <p:nvPr/>
          </p:nvSpPr>
          <p:spPr>
            <a:xfrm flipH="false" flipV="false" rot="0">
              <a:off x="0" y="0"/>
              <a:ext cx="1310662" cy="1289923"/>
            </a:xfrm>
            <a:custGeom>
              <a:avLst/>
              <a:gdLst/>
              <a:ahLst/>
              <a:cxnLst/>
              <a:rect r="r" b="b" t="t" l="l"/>
              <a:pathLst>
                <a:path h="1289923" w="1310662">
                  <a:moveTo>
                    <a:pt x="1186202" y="59690"/>
                  </a:moveTo>
                  <a:cubicBezTo>
                    <a:pt x="1221762" y="59690"/>
                    <a:pt x="1250972" y="88900"/>
                    <a:pt x="1250972" y="124460"/>
                  </a:cubicBezTo>
                  <a:lnTo>
                    <a:pt x="1250972" y="1165463"/>
                  </a:lnTo>
                  <a:cubicBezTo>
                    <a:pt x="1250972" y="1201023"/>
                    <a:pt x="1221762" y="1230233"/>
                    <a:pt x="1186202" y="1230233"/>
                  </a:cubicBezTo>
                  <a:lnTo>
                    <a:pt x="124460" y="1230233"/>
                  </a:lnTo>
                  <a:cubicBezTo>
                    <a:pt x="88900" y="1230233"/>
                    <a:pt x="59690" y="1201023"/>
                    <a:pt x="59690" y="1165463"/>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165463"/>
                  </a:lnTo>
                  <a:cubicBezTo>
                    <a:pt x="0" y="1234043"/>
                    <a:pt x="55880" y="1289923"/>
                    <a:pt x="124460" y="1289923"/>
                  </a:cubicBezTo>
                  <a:lnTo>
                    <a:pt x="1186202" y="1289923"/>
                  </a:lnTo>
                  <a:cubicBezTo>
                    <a:pt x="1254782" y="1289923"/>
                    <a:pt x="1310662" y="1234043"/>
                    <a:pt x="1310662" y="1165463"/>
                  </a:cubicBezTo>
                  <a:lnTo>
                    <a:pt x="1310662" y="124460"/>
                  </a:lnTo>
                  <a:cubicBezTo>
                    <a:pt x="1310662" y="55880"/>
                    <a:pt x="1254782" y="0"/>
                    <a:pt x="1186202" y="0"/>
                  </a:cubicBezTo>
                  <a:close/>
                </a:path>
              </a:pathLst>
            </a:custGeom>
            <a:solidFill>
              <a:srgbClr val="FFFFFF"/>
            </a:solidFill>
          </p:spPr>
        </p:sp>
      </p:grpSp>
      <p:sp>
        <p:nvSpPr>
          <p:cNvPr name="Freeform 36" id="36"/>
          <p:cNvSpPr/>
          <p:nvPr/>
        </p:nvSpPr>
        <p:spPr>
          <a:xfrm flipH="false" flipV="false" rot="0">
            <a:off x="14011549" y="6664037"/>
            <a:ext cx="1076724" cy="1193046"/>
          </a:xfrm>
          <a:custGeom>
            <a:avLst/>
            <a:gdLst/>
            <a:ahLst/>
            <a:cxnLst/>
            <a:rect r="r" b="b" t="t" l="l"/>
            <a:pathLst>
              <a:path h="1193046" w="1076724">
                <a:moveTo>
                  <a:pt x="0" y="0"/>
                </a:moveTo>
                <a:lnTo>
                  <a:pt x="1076724" y="0"/>
                </a:lnTo>
                <a:lnTo>
                  <a:pt x="1076724" y="1193046"/>
                </a:lnTo>
                <a:lnTo>
                  <a:pt x="0" y="119304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AutoShape 37" id="37"/>
          <p:cNvSpPr/>
          <p:nvPr/>
        </p:nvSpPr>
        <p:spPr>
          <a:xfrm>
            <a:off x="8818529" y="3348853"/>
            <a:ext cx="6746" cy="5770935"/>
          </a:xfrm>
          <a:prstGeom prst="line">
            <a:avLst/>
          </a:prstGeom>
          <a:ln cap="flat" w="38100">
            <a:solidFill>
              <a:srgbClr val="190F3F"/>
            </a:solidFill>
            <a:prstDash val="solid"/>
            <a:headEnd type="none" len="sm" w="sm"/>
            <a:tailEnd type="none" len="sm" w="sm"/>
          </a:ln>
        </p:spPr>
      </p:sp>
      <p:sp>
        <p:nvSpPr>
          <p:cNvPr name="TextBox 38" id="38"/>
          <p:cNvSpPr txBox="true"/>
          <p:nvPr/>
        </p:nvSpPr>
        <p:spPr>
          <a:xfrm rot="0">
            <a:off x="1430409" y="2566402"/>
            <a:ext cx="6482708" cy="638175"/>
          </a:xfrm>
          <a:prstGeom prst="rect">
            <a:avLst/>
          </a:prstGeom>
        </p:spPr>
        <p:txBody>
          <a:bodyPr anchor="t" rtlCol="false" tIns="0" lIns="0" bIns="0" rIns="0">
            <a:spAutoFit/>
          </a:bodyPr>
          <a:lstStyle/>
          <a:p>
            <a:pPr algn="just">
              <a:lnSpc>
                <a:spcPts val="4950"/>
              </a:lnSpc>
            </a:pPr>
            <a:r>
              <a:rPr lang="en-US" sz="4500">
                <a:solidFill>
                  <a:srgbClr val="190F3F"/>
                </a:solidFill>
                <a:latin typeface="Garet Bold"/>
              </a:rPr>
              <a:t>TYPICALLY ALLOWED </a:t>
            </a:r>
          </a:p>
        </p:txBody>
      </p:sp>
      <p:sp>
        <p:nvSpPr>
          <p:cNvPr name="TextBox 39" id="39"/>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40" id="40"/>
          <p:cNvSpPr txBox="true"/>
          <p:nvPr/>
        </p:nvSpPr>
        <p:spPr>
          <a:xfrm rot="0">
            <a:off x="13509556" y="8018407"/>
            <a:ext cx="2080711" cy="998472"/>
          </a:xfrm>
          <a:prstGeom prst="rect">
            <a:avLst/>
          </a:prstGeom>
        </p:spPr>
        <p:txBody>
          <a:bodyPr anchor="t" rtlCol="false" tIns="0" lIns="0" bIns="0" rIns="0">
            <a:spAutoFit/>
          </a:bodyPr>
          <a:lstStyle/>
          <a:p>
            <a:pPr algn="ctr">
              <a:lnSpc>
                <a:spcPts val="2644"/>
              </a:lnSpc>
            </a:pPr>
            <a:r>
              <a:rPr lang="en-US" sz="2404">
                <a:solidFill>
                  <a:srgbClr val="190F3F"/>
                </a:solidFill>
                <a:latin typeface="Garet"/>
              </a:rPr>
              <a:t>Reusable Pads / Pantiliners</a:t>
            </a:r>
          </a:p>
        </p:txBody>
      </p:sp>
      <p:sp>
        <p:nvSpPr>
          <p:cNvPr name="TextBox 41" id="41"/>
          <p:cNvSpPr txBox="true"/>
          <p:nvPr/>
        </p:nvSpPr>
        <p:spPr>
          <a:xfrm rot="0">
            <a:off x="1792188" y="1148480"/>
            <a:ext cx="14703623" cy="1227422"/>
          </a:xfrm>
          <a:prstGeom prst="rect">
            <a:avLst/>
          </a:prstGeom>
        </p:spPr>
        <p:txBody>
          <a:bodyPr anchor="t" rtlCol="false" tIns="0" lIns="0" bIns="0" rIns="0">
            <a:spAutoFit/>
          </a:bodyPr>
          <a:lstStyle/>
          <a:p>
            <a:pPr>
              <a:lnSpc>
                <a:spcPts val="9883"/>
              </a:lnSpc>
              <a:spcBef>
                <a:spcPct val="0"/>
              </a:spcBef>
            </a:pPr>
            <a:r>
              <a:rPr lang="en-US" sz="7602">
                <a:solidFill>
                  <a:srgbClr val="190F3F"/>
                </a:solidFill>
                <a:latin typeface="Hey Gotcha!"/>
              </a:rPr>
              <a:t>PERIOD PRODUCTS IN CORRECTIONAL FACILITIES</a:t>
            </a:r>
          </a:p>
        </p:txBody>
      </p:sp>
      <p:sp>
        <p:nvSpPr>
          <p:cNvPr name="TextBox 42" id="42"/>
          <p:cNvSpPr txBox="true"/>
          <p:nvPr/>
        </p:nvSpPr>
        <p:spPr>
          <a:xfrm rot="0">
            <a:off x="9420665" y="2566402"/>
            <a:ext cx="8177781" cy="638175"/>
          </a:xfrm>
          <a:prstGeom prst="rect">
            <a:avLst/>
          </a:prstGeom>
        </p:spPr>
        <p:txBody>
          <a:bodyPr anchor="t" rtlCol="false" tIns="0" lIns="0" bIns="0" rIns="0">
            <a:spAutoFit/>
          </a:bodyPr>
          <a:lstStyle/>
          <a:p>
            <a:pPr>
              <a:lnSpc>
                <a:spcPts val="4950"/>
              </a:lnSpc>
            </a:pPr>
            <a:r>
              <a:rPr lang="en-US" sz="4500">
                <a:solidFill>
                  <a:srgbClr val="190F3F"/>
                </a:solidFill>
                <a:latin typeface="Garet Bold"/>
              </a:rPr>
              <a:t>TYPICALLY NOT ALLOWED </a:t>
            </a:r>
          </a:p>
        </p:txBody>
      </p:sp>
      <p:sp>
        <p:nvSpPr>
          <p:cNvPr name="TextBox 43" id="43"/>
          <p:cNvSpPr txBox="true"/>
          <p:nvPr/>
        </p:nvSpPr>
        <p:spPr>
          <a:xfrm rot="0">
            <a:off x="1376386" y="6462895"/>
            <a:ext cx="6536731" cy="450212"/>
          </a:xfrm>
          <a:prstGeom prst="rect">
            <a:avLst/>
          </a:prstGeom>
        </p:spPr>
        <p:txBody>
          <a:bodyPr anchor="t" rtlCol="false" tIns="0" lIns="0" bIns="0" rIns="0">
            <a:spAutoFit/>
          </a:bodyPr>
          <a:lstStyle/>
          <a:p>
            <a:pPr algn="ctr">
              <a:lnSpc>
                <a:spcPts val="3640"/>
              </a:lnSpc>
            </a:pPr>
            <a:r>
              <a:rPr lang="en-US" sz="2800">
                <a:solidFill>
                  <a:srgbClr val="190F3F"/>
                </a:solidFill>
                <a:latin typeface="Garet Bold"/>
              </a:rPr>
              <a:t>All sizes are typically welcomed!**</a:t>
            </a:r>
          </a:p>
        </p:txBody>
      </p:sp>
      <p:sp>
        <p:nvSpPr>
          <p:cNvPr name="TextBox 44" id="44"/>
          <p:cNvSpPr txBox="true"/>
          <p:nvPr/>
        </p:nvSpPr>
        <p:spPr>
          <a:xfrm rot="0">
            <a:off x="1604315" y="7086828"/>
            <a:ext cx="6262294" cy="1571625"/>
          </a:xfrm>
          <a:prstGeom prst="rect">
            <a:avLst/>
          </a:prstGeom>
        </p:spPr>
        <p:txBody>
          <a:bodyPr anchor="t" rtlCol="false" tIns="0" lIns="0" bIns="0" rIns="0">
            <a:spAutoFit/>
          </a:bodyPr>
          <a:lstStyle/>
          <a:p>
            <a:pPr algn="ctr">
              <a:lnSpc>
                <a:spcPts val="3120"/>
              </a:lnSpc>
            </a:pPr>
            <a:r>
              <a:rPr lang="en-US" sz="2600">
                <a:solidFill>
                  <a:srgbClr val="000000"/>
                </a:solidFill>
                <a:latin typeface="Garet Italics"/>
              </a:rPr>
              <a:t>**If donating period products, check which products and packaging are allowed with the specific correctional facility.</a:t>
            </a:r>
          </a:p>
        </p:txBody>
      </p:sp>
      <p:sp>
        <p:nvSpPr>
          <p:cNvPr name="TextBox 45" id="45"/>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45</a:t>
            </a:r>
          </a:p>
        </p:txBody>
      </p:sp>
      <p:sp>
        <p:nvSpPr>
          <p:cNvPr name="Freeform 46" id="46"/>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14"/>
            <a:stretch>
              <a:fillRect l="0" t="0" r="0" b="0"/>
            </a:stretch>
          </a:blipFill>
        </p:spPr>
      </p:sp>
      <p:sp>
        <p:nvSpPr>
          <p:cNvPr name="Freeform 47" id="47"/>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15"/>
            <a:stretch>
              <a:fillRect l="0" t="0" r="0" b="-43916"/>
            </a:stretch>
          </a:blipFill>
        </p:spPr>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5000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3" id="3"/>
          <p:cNvSpPr txBox="true"/>
          <p:nvPr/>
        </p:nvSpPr>
        <p:spPr>
          <a:xfrm rot="0">
            <a:off x="1792188" y="1252825"/>
            <a:ext cx="14703623" cy="1227422"/>
          </a:xfrm>
          <a:prstGeom prst="rect">
            <a:avLst/>
          </a:prstGeom>
        </p:spPr>
        <p:txBody>
          <a:bodyPr anchor="t" rtlCol="false" tIns="0" lIns="0" bIns="0" rIns="0">
            <a:spAutoFit/>
          </a:bodyPr>
          <a:lstStyle/>
          <a:p>
            <a:pPr>
              <a:lnSpc>
                <a:spcPts val="9883"/>
              </a:lnSpc>
              <a:spcBef>
                <a:spcPct val="0"/>
              </a:spcBef>
            </a:pPr>
            <a:r>
              <a:rPr lang="en-US" sz="7602">
                <a:solidFill>
                  <a:srgbClr val="190F3F"/>
                </a:solidFill>
                <a:latin typeface="Hey Gotcha!"/>
              </a:rPr>
              <a:t>PERIOD PRODUCTS IN CORRECTIONAL FACILITIES</a:t>
            </a:r>
          </a:p>
        </p:txBody>
      </p:sp>
      <p:sp>
        <p:nvSpPr>
          <p:cNvPr name="TextBox 4" id="4"/>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grpSp>
        <p:nvGrpSpPr>
          <p:cNvPr name="Group 5" id="5"/>
          <p:cNvGrpSpPr/>
          <p:nvPr/>
        </p:nvGrpSpPr>
        <p:grpSpPr>
          <a:xfrm rot="0">
            <a:off x="3626301" y="6065185"/>
            <a:ext cx="3003978" cy="2525409"/>
            <a:chOff x="0" y="0"/>
            <a:chExt cx="4005304" cy="3367212"/>
          </a:xfrm>
        </p:grpSpPr>
        <p:grpSp>
          <p:nvGrpSpPr>
            <p:cNvPr name="Group 6" id="6"/>
            <p:cNvGrpSpPr/>
            <p:nvPr/>
          </p:nvGrpSpPr>
          <p:grpSpPr>
            <a:xfrm rot="0">
              <a:off x="198423" y="0"/>
              <a:ext cx="3608459" cy="3367212"/>
              <a:chOff x="0" y="0"/>
              <a:chExt cx="1310662" cy="1223036"/>
            </a:xfrm>
          </p:grpSpPr>
          <p:sp>
            <p:nvSpPr>
              <p:cNvPr name="Freeform 7" id="7"/>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8" id="8"/>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9" id="9"/>
            <p:cNvSpPr/>
            <p:nvPr/>
          </p:nvSpPr>
          <p:spPr>
            <a:xfrm flipH="false" flipV="false" rot="0">
              <a:off x="886202" y="702831"/>
              <a:ext cx="1999216" cy="1089573"/>
            </a:xfrm>
            <a:custGeom>
              <a:avLst/>
              <a:gdLst/>
              <a:ahLst/>
              <a:cxnLst/>
              <a:rect r="r" b="b" t="t" l="l"/>
              <a:pathLst>
                <a:path h="1089573" w="1999216">
                  <a:moveTo>
                    <a:pt x="0" y="0"/>
                  </a:moveTo>
                  <a:lnTo>
                    <a:pt x="1999216" y="0"/>
                  </a:lnTo>
                  <a:lnTo>
                    <a:pt x="1999216" y="1089572"/>
                  </a:lnTo>
                  <a:lnTo>
                    <a:pt x="0" y="108957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10" id="10"/>
            <p:cNvSpPr txBox="true"/>
            <p:nvPr/>
          </p:nvSpPr>
          <p:spPr>
            <a:xfrm rot="-19141">
              <a:off x="1357" y="2257279"/>
              <a:ext cx="4002589" cy="479692"/>
            </a:xfrm>
            <a:prstGeom prst="rect">
              <a:avLst/>
            </a:prstGeom>
          </p:spPr>
          <p:txBody>
            <a:bodyPr anchor="t" rtlCol="false" tIns="0" lIns="0" bIns="0" rIns="0">
              <a:spAutoFit/>
            </a:bodyPr>
            <a:lstStyle/>
            <a:p>
              <a:pPr algn="ctr">
                <a:lnSpc>
                  <a:spcPts val="2732"/>
                </a:lnSpc>
              </a:pPr>
              <a:r>
                <a:rPr lang="en-US" sz="2483">
                  <a:solidFill>
                    <a:srgbClr val="190F3F"/>
                  </a:solidFill>
                  <a:latin typeface="Garet"/>
                </a:rPr>
                <a:t>Tampons**</a:t>
              </a:r>
            </a:p>
          </p:txBody>
        </p:sp>
      </p:grpSp>
      <p:sp>
        <p:nvSpPr>
          <p:cNvPr name="TextBox 11" id="11"/>
          <p:cNvSpPr txBox="true"/>
          <p:nvPr/>
        </p:nvSpPr>
        <p:spPr>
          <a:xfrm rot="0">
            <a:off x="6877929" y="5601944"/>
            <a:ext cx="10720518" cy="3156585"/>
          </a:xfrm>
          <a:prstGeom prst="rect">
            <a:avLst/>
          </a:prstGeom>
        </p:spPr>
        <p:txBody>
          <a:bodyPr anchor="t" rtlCol="false" tIns="0" lIns="0" bIns="0" rIns="0">
            <a:spAutoFit/>
          </a:bodyPr>
          <a:lstStyle/>
          <a:p>
            <a:pPr marL="734059" indent="-367030" lvl="1">
              <a:lnSpc>
                <a:spcPts val="5099"/>
              </a:lnSpc>
              <a:buFont typeface="Arial"/>
              <a:buChar char="•"/>
            </a:pPr>
            <a:r>
              <a:rPr lang="en-US" sz="3399">
                <a:solidFill>
                  <a:srgbClr val="190F3F"/>
                </a:solidFill>
                <a:latin typeface="Garet Bold"/>
              </a:rPr>
              <a:t>Some facilities allow tampons, other facilities don’t</a:t>
            </a:r>
          </a:p>
          <a:p>
            <a:pPr marL="734059" indent="-367030" lvl="1">
              <a:lnSpc>
                <a:spcPts val="5099"/>
              </a:lnSpc>
              <a:buFont typeface="Arial"/>
              <a:buChar char="•"/>
            </a:pPr>
            <a:r>
              <a:rPr lang="en-US" sz="3399">
                <a:solidFill>
                  <a:srgbClr val="190F3F"/>
                </a:solidFill>
                <a:latin typeface="Garet"/>
              </a:rPr>
              <a:t>In some cases, Tampon applicators have been used as a m</a:t>
            </a:r>
            <a:r>
              <a:rPr lang="en-US" sz="3399">
                <a:solidFill>
                  <a:srgbClr val="190F3F"/>
                </a:solidFill>
                <a:latin typeface="Garet"/>
              </a:rPr>
              <a:t>akeshift toy for personal pleasure, prohibiting them in some facilities</a:t>
            </a:r>
          </a:p>
        </p:txBody>
      </p:sp>
      <p:grpSp>
        <p:nvGrpSpPr>
          <p:cNvPr name="Group 12" id="12"/>
          <p:cNvGrpSpPr/>
          <p:nvPr/>
        </p:nvGrpSpPr>
        <p:grpSpPr>
          <a:xfrm rot="0">
            <a:off x="622322" y="2844451"/>
            <a:ext cx="2706344" cy="2525409"/>
            <a:chOff x="0" y="0"/>
            <a:chExt cx="3608459" cy="3367212"/>
          </a:xfrm>
        </p:grpSpPr>
        <p:grpSp>
          <p:nvGrpSpPr>
            <p:cNvPr name="Group 13" id="13"/>
            <p:cNvGrpSpPr/>
            <p:nvPr/>
          </p:nvGrpSpPr>
          <p:grpSpPr>
            <a:xfrm rot="0">
              <a:off x="0" y="0"/>
              <a:ext cx="3608459" cy="3367212"/>
              <a:chOff x="0" y="0"/>
              <a:chExt cx="1310662" cy="1223036"/>
            </a:xfrm>
          </p:grpSpPr>
          <p:sp>
            <p:nvSpPr>
              <p:cNvPr name="Freeform 14" id="14"/>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15" id="15"/>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16" id="16"/>
            <p:cNvSpPr/>
            <p:nvPr/>
          </p:nvSpPr>
          <p:spPr>
            <a:xfrm flipH="false" flipV="false" rot="0">
              <a:off x="1251283" y="391965"/>
              <a:ext cx="1115297" cy="1593281"/>
            </a:xfrm>
            <a:custGeom>
              <a:avLst/>
              <a:gdLst/>
              <a:ahLst/>
              <a:cxnLst/>
              <a:rect r="r" b="b" t="t" l="l"/>
              <a:pathLst>
                <a:path h="1593281" w="1115297">
                  <a:moveTo>
                    <a:pt x="0" y="0"/>
                  </a:moveTo>
                  <a:lnTo>
                    <a:pt x="1115297" y="0"/>
                  </a:lnTo>
                  <a:lnTo>
                    <a:pt x="1115297" y="1593281"/>
                  </a:lnTo>
                  <a:lnTo>
                    <a:pt x="0" y="159328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7" id="17"/>
            <p:cNvSpPr txBox="true"/>
            <p:nvPr/>
          </p:nvSpPr>
          <p:spPr>
            <a:xfrm rot="0">
              <a:off x="503029" y="2077321"/>
              <a:ext cx="2602400" cy="897926"/>
            </a:xfrm>
            <a:prstGeom prst="rect">
              <a:avLst/>
            </a:prstGeom>
          </p:spPr>
          <p:txBody>
            <a:bodyPr anchor="t" rtlCol="false" tIns="0" lIns="0" bIns="0" rIns="0">
              <a:spAutoFit/>
            </a:bodyPr>
            <a:lstStyle/>
            <a:p>
              <a:pPr algn="ctr">
                <a:lnSpc>
                  <a:spcPts val="2644"/>
                </a:lnSpc>
              </a:pPr>
              <a:r>
                <a:rPr lang="en-US" sz="2404">
                  <a:solidFill>
                    <a:srgbClr val="190F3F"/>
                  </a:solidFill>
                  <a:latin typeface="Garet"/>
                </a:rPr>
                <a:t>Disposable Pads</a:t>
              </a:r>
            </a:p>
          </p:txBody>
        </p:sp>
      </p:grpSp>
      <p:grpSp>
        <p:nvGrpSpPr>
          <p:cNvPr name="Group 18" id="18"/>
          <p:cNvGrpSpPr/>
          <p:nvPr/>
        </p:nvGrpSpPr>
        <p:grpSpPr>
          <a:xfrm rot="0">
            <a:off x="3817015" y="2844451"/>
            <a:ext cx="2706344" cy="2525409"/>
            <a:chOff x="0" y="0"/>
            <a:chExt cx="3608459" cy="3367212"/>
          </a:xfrm>
        </p:grpSpPr>
        <p:grpSp>
          <p:nvGrpSpPr>
            <p:cNvPr name="Group 19" id="19"/>
            <p:cNvGrpSpPr/>
            <p:nvPr/>
          </p:nvGrpSpPr>
          <p:grpSpPr>
            <a:xfrm rot="0">
              <a:off x="0" y="0"/>
              <a:ext cx="3608459" cy="3367212"/>
              <a:chOff x="0" y="0"/>
              <a:chExt cx="1310662" cy="1223036"/>
            </a:xfrm>
          </p:grpSpPr>
          <p:sp>
            <p:nvSpPr>
              <p:cNvPr name="Freeform 20" id="20"/>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21" id="21"/>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22" id="22"/>
            <p:cNvSpPr/>
            <p:nvPr/>
          </p:nvSpPr>
          <p:spPr>
            <a:xfrm flipH="false" flipV="false" rot="0">
              <a:off x="895027" y="486278"/>
              <a:ext cx="1554903" cy="1416906"/>
            </a:xfrm>
            <a:custGeom>
              <a:avLst/>
              <a:gdLst/>
              <a:ahLst/>
              <a:cxnLst/>
              <a:rect r="r" b="b" t="t" l="l"/>
              <a:pathLst>
                <a:path h="1416906" w="1554903">
                  <a:moveTo>
                    <a:pt x="0" y="0"/>
                  </a:moveTo>
                  <a:lnTo>
                    <a:pt x="1554904" y="0"/>
                  </a:lnTo>
                  <a:lnTo>
                    <a:pt x="1554904" y="1416905"/>
                  </a:lnTo>
                  <a:lnTo>
                    <a:pt x="0" y="14169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3" id="23"/>
            <p:cNvSpPr txBox="true"/>
            <p:nvPr/>
          </p:nvSpPr>
          <p:spPr>
            <a:xfrm rot="0">
              <a:off x="503029" y="2077321"/>
              <a:ext cx="2602400" cy="897926"/>
            </a:xfrm>
            <a:prstGeom prst="rect">
              <a:avLst/>
            </a:prstGeom>
          </p:spPr>
          <p:txBody>
            <a:bodyPr anchor="t" rtlCol="false" tIns="0" lIns="0" bIns="0" rIns="0">
              <a:spAutoFit/>
            </a:bodyPr>
            <a:lstStyle/>
            <a:p>
              <a:pPr algn="ctr">
                <a:lnSpc>
                  <a:spcPts val="2644"/>
                </a:lnSpc>
              </a:pPr>
              <a:r>
                <a:rPr lang="en-US" sz="2404">
                  <a:solidFill>
                    <a:srgbClr val="190F3F"/>
                  </a:solidFill>
                  <a:latin typeface="Garet"/>
                </a:rPr>
                <a:t>Disposable Pantyliners</a:t>
              </a:r>
            </a:p>
          </p:txBody>
        </p:sp>
      </p:grpSp>
      <p:sp>
        <p:nvSpPr>
          <p:cNvPr name="TextBox 24" id="24"/>
          <p:cNvSpPr txBox="true"/>
          <p:nvPr/>
        </p:nvSpPr>
        <p:spPr>
          <a:xfrm rot="0">
            <a:off x="6895104" y="2966022"/>
            <a:ext cx="10373721" cy="1880235"/>
          </a:xfrm>
          <a:prstGeom prst="rect">
            <a:avLst/>
          </a:prstGeom>
        </p:spPr>
        <p:txBody>
          <a:bodyPr anchor="t" rtlCol="false" tIns="0" lIns="0" bIns="0" rIns="0">
            <a:spAutoFit/>
          </a:bodyPr>
          <a:lstStyle/>
          <a:p>
            <a:pPr marL="734059" indent="-367030" lvl="1">
              <a:lnSpc>
                <a:spcPts val="5099"/>
              </a:lnSpc>
              <a:buFont typeface="Arial"/>
              <a:buChar char="•"/>
            </a:pPr>
            <a:r>
              <a:rPr lang="en-US" sz="3399">
                <a:solidFill>
                  <a:srgbClr val="190F3F"/>
                </a:solidFill>
                <a:latin typeface="Garet Bold"/>
              </a:rPr>
              <a:t>Multiple sizes are welcome</a:t>
            </a:r>
          </a:p>
          <a:p>
            <a:pPr marL="734059" indent="-367030" lvl="1">
              <a:lnSpc>
                <a:spcPts val="5099"/>
              </a:lnSpc>
              <a:buFont typeface="Arial"/>
              <a:buChar char="•"/>
            </a:pPr>
            <a:r>
              <a:rPr lang="en-US" sz="3399">
                <a:solidFill>
                  <a:srgbClr val="190F3F"/>
                </a:solidFill>
                <a:latin typeface="Garet"/>
              </a:rPr>
              <a:t>Extra disposable pads, and pantyliners can be used to clean and tidy personal space </a:t>
            </a:r>
          </a:p>
        </p:txBody>
      </p:sp>
      <p:sp>
        <p:nvSpPr>
          <p:cNvPr name="TextBox 25" id="25"/>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46</a:t>
            </a:r>
          </a:p>
        </p:txBody>
      </p:sp>
      <p:sp>
        <p:nvSpPr>
          <p:cNvPr name="Freeform 26" id="26"/>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8"/>
            <a:stretch>
              <a:fillRect l="0" t="0" r="0" b="0"/>
            </a:stretch>
          </a:blipFill>
        </p:spPr>
      </p:sp>
      <p:sp>
        <p:nvSpPr>
          <p:cNvPr name="Freeform 27" id="27"/>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9"/>
            <a:stretch>
              <a:fillRect l="0" t="0" r="0" b="-43916"/>
            </a:stretch>
          </a:blipFill>
        </p:spPr>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5000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3" id="3"/>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AutoShape 4" id="4"/>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grpSp>
        <p:nvGrpSpPr>
          <p:cNvPr name="Group 5" id="5"/>
          <p:cNvGrpSpPr/>
          <p:nvPr/>
        </p:nvGrpSpPr>
        <p:grpSpPr>
          <a:xfrm rot="0">
            <a:off x="919957" y="3665216"/>
            <a:ext cx="2580106" cy="2407610"/>
            <a:chOff x="0" y="0"/>
            <a:chExt cx="3440141" cy="3210147"/>
          </a:xfrm>
        </p:grpSpPr>
        <p:grpSp>
          <p:nvGrpSpPr>
            <p:cNvPr name="Group 6" id="6"/>
            <p:cNvGrpSpPr/>
            <p:nvPr/>
          </p:nvGrpSpPr>
          <p:grpSpPr>
            <a:xfrm rot="0">
              <a:off x="0" y="0"/>
              <a:ext cx="3440141" cy="3210147"/>
              <a:chOff x="0" y="0"/>
              <a:chExt cx="1310662" cy="1223036"/>
            </a:xfrm>
          </p:grpSpPr>
          <p:sp>
            <p:nvSpPr>
              <p:cNvPr name="Freeform 7" id="7"/>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8" id="8"/>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9" id="9"/>
            <p:cNvSpPr/>
            <p:nvPr/>
          </p:nvSpPr>
          <p:spPr>
            <a:xfrm flipH="false" flipV="false" rot="0">
              <a:off x="1117685" y="254273"/>
              <a:ext cx="1204770" cy="1552039"/>
            </a:xfrm>
            <a:custGeom>
              <a:avLst/>
              <a:gdLst/>
              <a:ahLst/>
              <a:cxnLst/>
              <a:rect r="r" b="b" t="t" l="l"/>
              <a:pathLst>
                <a:path h="1552039" w="1204770">
                  <a:moveTo>
                    <a:pt x="0" y="0"/>
                  </a:moveTo>
                  <a:lnTo>
                    <a:pt x="1204771" y="0"/>
                  </a:lnTo>
                  <a:lnTo>
                    <a:pt x="1204771" y="1552039"/>
                  </a:lnTo>
                  <a:lnTo>
                    <a:pt x="0" y="15520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479566" y="2040672"/>
              <a:ext cx="2481010" cy="864234"/>
            </a:xfrm>
            <a:prstGeom prst="rect">
              <a:avLst/>
            </a:prstGeom>
          </p:spPr>
          <p:txBody>
            <a:bodyPr anchor="t" rtlCol="false" tIns="0" lIns="0" bIns="0" rIns="0">
              <a:spAutoFit/>
            </a:bodyPr>
            <a:lstStyle/>
            <a:p>
              <a:pPr algn="ctr">
                <a:lnSpc>
                  <a:spcPts val="2521"/>
                </a:lnSpc>
              </a:pPr>
              <a:r>
                <a:rPr lang="en-US" sz="2292">
                  <a:solidFill>
                    <a:srgbClr val="190F3F"/>
                  </a:solidFill>
                  <a:latin typeface="Garet"/>
                </a:rPr>
                <a:t>Menstrual Cups</a:t>
              </a:r>
            </a:p>
          </p:txBody>
        </p:sp>
      </p:grpSp>
      <p:sp>
        <p:nvSpPr>
          <p:cNvPr name="TextBox 11" id="11"/>
          <p:cNvSpPr txBox="true"/>
          <p:nvPr/>
        </p:nvSpPr>
        <p:spPr>
          <a:xfrm rot="0">
            <a:off x="3760682" y="3740795"/>
            <a:ext cx="13178521" cy="6296660"/>
          </a:xfrm>
          <a:prstGeom prst="rect">
            <a:avLst/>
          </a:prstGeom>
        </p:spPr>
        <p:txBody>
          <a:bodyPr anchor="t" rtlCol="false" tIns="0" lIns="0" bIns="0" rIns="0">
            <a:spAutoFit/>
          </a:bodyPr>
          <a:lstStyle/>
          <a:p>
            <a:pPr marL="734059" indent="-367030" lvl="1">
              <a:lnSpc>
                <a:spcPts val="5099"/>
              </a:lnSpc>
              <a:buFont typeface="Arial"/>
              <a:buChar char="•"/>
            </a:pPr>
            <a:r>
              <a:rPr lang="en-US" sz="3399">
                <a:solidFill>
                  <a:srgbClr val="190F3F"/>
                </a:solidFill>
                <a:latin typeface="Garet"/>
              </a:rPr>
              <a:t> </a:t>
            </a:r>
            <a:r>
              <a:rPr lang="en-US" sz="3399">
                <a:solidFill>
                  <a:srgbClr val="190F3F"/>
                </a:solidFill>
                <a:latin typeface="Garet Bold"/>
              </a:rPr>
              <a:t>Menstrual cups are sometimes considered a security threat</a:t>
            </a:r>
            <a:r>
              <a:rPr lang="en-US" sz="3399">
                <a:solidFill>
                  <a:srgbClr val="191040"/>
                </a:solidFill>
                <a:latin typeface="Garet"/>
              </a:rPr>
              <a:t>,</a:t>
            </a:r>
            <a:r>
              <a:rPr lang="en-US" sz="3399">
                <a:solidFill>
                  <a:srgbClr val="190F3F"/>
                </a:solidFill>
                <a:latin typeface="Garet"/>
              </a:rPr>
              <a:t> or confiscated as contraband, because of the possibility of smuggling illicit drugs or other covered materials in the menstrual cup.</a:t>
            </a:r>
          </a:p>
          <a:p>
            <a:pPr>
              <a:lnSpc>
                <a:spcPts val="5099"/>
              </a:lnSpc>
            </a:pPr>
          </a:p>
          <a:p>
            <a:pPr marL="734059" indent="-367030" lvl="1">
              <a:lnSpc>
                <a:spcPts val="5099"/>
              </a:lnSpc>
              <a:buFont typeface="Arial"/>
              <a:buChar char="•"/>
            </a:pPr>
            <a:r>
              <a:rPr lang="en-US" sz="3399">
                <a:solidFill>
                  <a:srgbClr val="190F3F"/>
                </a:solidFill>
                <a:latin typeface="Garet Bold"/>
              </a:rPr>
              <a:t>Keeping menstrual cups </a:t>
            </a:r>
            <a:r>
              <a:rPr lang="en-US" sz="3399">
                <a:solidFill>
                  <a:srgbClr val="191040"/>
                </a:solidFill>
                <a:latin typeface="Garet Bold"/>
              </a:rPr>
              <a:t>sufficiently clean and disinfected</a:t>
            </a:r>
            <a:r>
              <a:rPr lang="en-US" sz="3399">
                <a:solidFill>
                  <a:srgbClr val="190F3F"/>
                </a:solidFill>
                <a:latin typeface="Garet"/>
              </a:rPr>
              <a:t> to reuse would be incredibly difficult in a prison environment, regardless of what materials they are made of. </a:t>
            </a:r>
          </a:p>
          <a:p>
            <a:pPr>
              <a:lnSpc>
                <a:spcPts val="4249"/>
              </a:lnSpc>
            </a:pPr>
          </a:p>
        </p:txBody>
      </p:sp>
      <p:sp>
        <p:nvSpPr>
          <p:cNvPr name="Freeform 12" id="12"/>
          <p:cNvSpPr/>
          <p:nvPr/>
        </p:nvSpPr>
        <p:spPr>
          <a:xfrm flipH="false" flipV="false" rot="0">
            <a:off x="929362" y="1028700"/>
            <a:ext cx="1370340" cy="1370340"/>
          </a:xfrm>
          <a:custGeom>
            <a:avLst/>
            <a:gdLst/>
            <a:ahLst/>
            <a:cxnLst/>
            <a:rect r="r" b="b" t="t" l="l"/>
            <a:pathLst>
              <a:path h="1370340" w="1370340">
                <a:moveTo>
                  <a:pt x="0" y="0"/>
                </a:moveTo>
                <a:lnTo>
                  <a:pt x="1370340" y="0"/>
                </a:lnTo>
                <a:lnTo>
                  <a:pt x="1370340" y="1370340"/>
                </a:lnTo>
                <a:lnTo>
                  <a:pt x="0" y="13703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3" id="13"/>
          <p:cNvSpPr txBox="true"/>
          <p:nvPr/>
        </p:nvSpPr>
        <p:spPr>
          <a:xfrm rot="0">
            <a:off x="2565202" y="1171618"/>
            <a:ext cx="14703623" cy="1227422"/>
          </a:xfrm>
          <a:prstGeom prst="rect">
            <a:avLst/>
          </a:prstGeom>
        </p:spPr>
        <p:txBody>
          <a:bodyPr anchor="t" rtlCol="false" tIns="0" lIns="0" bIns="0" rIns="0">
            <a:spAutoFit/>
          </a:bodyPr>
          <a:lstStyle/>
          <a:p>
            <a:pPr>
              <a:lnSpc>
                <a:spcPts val="9883"/>
              </a:lnSpc>
              <a:spcBef>
                <a:spcPct val="0"/>
              </a:spcBef>
            </a:pPr>
            <a:r>
              <a:rPr lang="en-US" sz="7602">
                <a:solidFill>
                  <a:srgbClr val="190F3F"/>
                </a:solidFill>
                <a:latin typeface="Hey Gotcha!"/>
              </a:rPr>
              <a:t>PERIOD PRODUCTS IN CORRECTIONAL FACILITIES</a:t>
            </a:r>
          </a:p>
        </p:txBody>
      </p:sp>
      <p:sp>
        <p:nvSpPr>
          <p:cNvPr name="TextBox 14" id="14"/>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15" id="15"/>
          <p:cNvSpPr txBox="true"/>
          <p:nvPr/>
        </p:nvSpPr>
        <p:spPr>
          <a:xfrm rot="0">
            <a:off x="929362" y="2722890"/>
            <a:ext cx="15972985" cy="617855"/>
          </a:xfrm>
          <a:prstGeom prst="rect">
            <a:avLst/>
          </a:prstGeom>
        </p:spPr>
        <p:txBody>
          <a:bodyPr anchor="t" rtlCol="false" tIns="0" lIns="0" bIns="0" rIns="0">
            <a:spAutoFit/>
          </a:bodyPr>
          <a:lstStyle/>
          <a:p>
            <a:pPr>
              <a:lnSpc>
                <a:spcPts val="4840"/>
              </a:lnSpc>
            </a:pPr>
            <a:r>
              <a:rPr lang="en-US" sz="4400">
                <a:solidFill>
                  <a:srgbClr val="190F3F"/>
                </a:solidFill>
                <a:latin typeface="Garet Bold"/>
              </a:rPr>
              <a:t>TYPICALLY NOT ALLOWED (OR DIFFICULT TO USE)</a:t>
            </a:r>
          </a:p>
        </p:txBody>
      </p:sp>
      <p:sp>
        <p:nvSpPr>
          <p:cNvPr name="TextBox 16" id="16"/>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47</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50000">
              <a:srgbClr val="D685B8">
                <a:alpha val="100000"/>
              </a:srgbClr>
            </a:gs>
            <a:gs pos="100000">
              <a:srgbClr val="F8AD9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3" id="3"/>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AutoShape 4" id="4"/>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sp>
        <p:nvSpPr>
          <p:cNvPr name="TextBox 5" id="5"/>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6" id="6"/>
          <p:cNvSpPr txBox="true"/>
          <p:nvPr/>
        </p:nvSpPr>
        <p:spPr>
          <a:xfrm rot="0">
            <a:off x="3712431" y="3608564"/>
            <a:ext cx="13632999" cy="6347460"/>
          </a:xfrm>
          <a:prstGeom prst="rect">
            <a:avLst/>
          </a:prstGeom>
        </p:spPr>
        <p:txBody>
          <a:bodyPr anchor="t" rtlCol="false" tIns="0" lIns="0" bIns="0" rIns="0">
            <a:spAutoFit/>
          </a:bodyPr>
          <a:lstStyle/>
          <a:p>
            <a:pPr marL="734059" indent="-367030" lvl="1">
              <a:lnSpc>
                <a:spcPts val="5099"/>
              </a:lnSpc>
              <a:buFont typeface="Arial"/>
              <a:buChar char="•"/>
            </a:pPr>
            <a:r>
              <a:rPr lang="en-US" sz="3399">
                <a:solidFill>
                  <a:srgbClr val="190F3F"/>
                </a:solidFill>
                <a:latin typeface="Garet Bold"/>
              </a:rPr>
              <a:t>Sometimes Individuals have been forced to wash underwear in the shower</a:t>
            </a:r>
            <a:r>
              <a:rPr lang="en-US" sz="3399">
                <a:solidFill>
                  <a:srgbClr val="190F3F"/>
                </a:solidFill>
                <a:latin typeface="Garet"/>
              </a:rPr>
              <a:t>, and wear their wet underwear. Doing this with reusable period underwear, pads or pantyliners, could be unsafe (and uncomfortable).</a:t>
            </a:r>
          </a:p>
          <a:p>
            <a:pPr>
              <a:lnSpc>
                <a:spcPts val="5099"/>
              </a:lnSpc>
            </a:pPr>
            <a:r>
              <a:rPr lang="en-US" sz="3399">
                <a:solidFill>
                  <a:srgbClr val="190F3F"/>
                </a:solidFill>
                <a:latin typeface="Garet"/>
              </a:rPr>
              <a:t> </a:t>
            </a:r>
          </a:p>
          <a:p>
            <a:pPr marL="734059" indent="-367030" lvl="1">
              <a:lnSpc>
                <a:spcPts val="5099"/>
              </a:lnSpc>
              <a:buFont typeface="Arial"/>
              <a:buChar char="•"/>
            </a:pPr>
            <a:r>
              <a:rPr lang="en-US" sz="3399">
                <a:solidFill>
                  <a:srgbClr val="190F3F"/>
                </a:solidFill>
                <a:latin typeface="Garet Bold"/>
              </a:rPr>
              <a:t>Keeping reusable period underwear, pads or pantyliners sufficiently clean and dry</a:t>
            </a:r>
            <a:r>
              <a:rPr lang="en-US" sz="3399">
                <a:solidFill>
                  <a:srgbClr val="190F3F"/>
                </a:solidFill>
                <a:latin typeface="Garet"/>
              </a:rPr>
              <a:t> to reuse would be incredibly difficult in a prison environment, regardless of what materials they are made of. </a:t>
            </a:r>
          </a:p>
          <a:p>
            <a:pPr>
              <a:lnSpc>
                <a:spcPts val="5099"/>
              </a:lnSpc>
            </a:pPr>
          </a:p>
        </p:txBody>
      </p:sp>
      <p:grpSp>
        <p:nvGrpSpPr>
          <p:cNvPr name="Group 7" id="7"/>
          <p:cNvGrpSpPr/>
          <p:nvPr/>
        </p:nvGrpSpPr>
        <p:grpSpPr>
          <a:xfrm rot="0">
            <a:off x="966219" y="3703814"/>
            <a:ext cx="2498563" cy="2331519"/>
            <a:chOff x="0" y="0"/>
            <a:chExt cx="3331417" cy="3108692"/>
          </a:xfrm>
        </p:grpSpPr>
        <p:grpSp>
          <p:nvGrpSpPr>
            <p:cNvPr name="Group 8" id="8"/>
            <p:cNvGrpSpPr/>
            <p:nvPr/>
          </p:nvGrpSpPr>
          <p:grpSpPr>
            <a:xfrm rot="0">
              <a:off x="0" y="0"/>
              <a:ext cx="3331417" cy="3108692"/>
              <a:chOff x="0" y="0"/>
              <a:chExt cx="1310662" cy="1223036"/>
            </a:xfrm>
          </p:grpSpPr>
          <p:sp>
            <p:nvSpPr>
              <p:cNvPr name="Freeform 9" id="9"/>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10" id="10"/>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TextBox 11" id="11"/>
            <p:cNvSpPr txBox="true"/>
            <p:nvPr/>
          </p:nvSpPr>
          <p:spPr>
            <a:xfrm rot="0">
              <a:off x="464409" y="1976779"/>
              <a:ext cx="2402599" cy="836318"/>
            </a:xfrm>
            <a:prstGeom prst="rect">
              <a:avLst/>
            </a:prstGeom>
          </p:spPr>
          <p:txBody>
            <a:bodyPr anchor="t" rtlCol="false" tIns="0" lIns="0" bIns="0" rIns="0">
              <a:spAutoFit/>
            </a:bodyPr>
            <a:lstStyle/>
            <a:p>
              <a:pPr algn="ctr">
                <a:lnSpc>
                  <a:spcPts val="2441"/>
                </a:lnSpc>
              </a:pPr>
              <a:r>
                <a:rPr lang="en-US" sz="2219">
                  <a:solidFill>
                    <a:srgbClr val="190F3F"/>
                  </a:solidFill>
                  <a:latin typeface="Garet"/>
                </a:rPr>
                <a:t>Period Underwear</a:t>
              </a:r>
            </a:p>
          </p:txBody>
        </p:sp>
        <p:sp>
          <p:nvSpPr>
            <p:cNvPr name="Freeform 12" id="12"/>
            <p:cNvSpPr/>
            <p:nvPr/>
          </p:nvSpPr>
          <p:spPr>
            <a:xfrm flipH="false" flipV="false" rot="0">
              <a:off x="721319" y="546000"/>
              <a:ext cx="1818390" cy="1137320"/>
            </a:xfrm>
            <a:custGeom>
              <a:avLst/>
              <a:gdLst/>
              <a:ahLst/>
              <a:cxnLst/>
              <a:rect r="r" b="b" t="t" l="l"/>
              <a:pathLst>
                <a:path h="1137320" w="1818390">
                  <a:moveTo>
                    <a:pt x="0" y="0"/>
                  </a:moveTo>
                  <a:lnTo>
                    <a:pt x="1818390" y="0"/>
                  </a:lnTo>
                  <a:lnTo>
                    <a:pt x="1818390" y="1137320"/>
                  </a:lnTo>
                  <a:lnTo>
                    <a:pt x="0" y="11373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3" id="13"/>
          <p:cNvGrpSpPr/>
          <p:nvPr/>
        </p:nvGrpSpPr>
        <p:grpSpPr>
          <a:xfrm rot="0">
            <a:off x="966219" y="6222199"/>
            <a:ext cx="2498563" cy="2459028"/>
            <a:chOff x="0" y="0"/>
            <a:chExt cx="1310662" cy="1289923"/>
          </a:xfrm>
        </p:grpSpPr>
        <p:sp>
          <p:nvSpPr>
            <p:cNvPr name="Freeform 14" id="14"/>
            <p:cNvSpPr/>
            <p:nvPr/>
          </p:nvSpPr>
          <p:spPr>
            <a:xfrm flipH="false" flipV="false" rot="0">
              <a:off x="31750" y="31750"/>
              <a:ext cx="1247162" cy="1226423"/>
            </a:xfrm>
            <a:custGeom>
              <a:avLst/>
              <a:gdLst/>
              <a:ahLst/>
              <a:cxnLst/>
              <a:rect r="r" b="b" t="t" l="l"/>
              <a:pathLst>
                <a:path h="1226423" w="1247162">
                  <a:moveTo>
                    <a:pt x="1154452" y="1226423"/>
                  </a:moveTo>
                  <a:lnTo>
                    <a:pt x="92710" y="1226423"/>
                  </a:lnTo>
                  <a:cubicBezTo>
                    <a:pt x="41910" y="1226423"/>
                    <a:pt x="0" y="1184513"/>
                    <a:pt x="0" y="1133713"/>
                  </a:cubicBezTo>
                  <a:lnTo>
                    <a:pt x="0" y="92710"/>
                  </a:lnTo>
                  <a:cubicBezTo>
                    <a:pt x="0" y="41910"/>
                    <a:pt x="41910" y="0"/>
                    <a:pt x="92710" y="0"/>
                  </a:cubicBezTo>
                  <a:lnTo>
                    <a:pt x="1153182" y="0"/>
                  </a:lnTo>
                  <a:cubicBezTo>
                    <a:pt x="1203982" y="0"/>
                    <a:pt x="1245892" y="41910"/>
                    <a:pt x="1245892" y="92710"/>
                  </a:cubicBezTo>
                  <a:lnTo>
                    <a:pt x="1245892" y="1132443"/>
                  </a:lnTo>
                  <a:cubicBezTo>
                    <a:pt x="1247162" y="1184513"/>
                    <a:pt x="1205252" y="1226423"/>
                    <a:pt x="1154452" y="1226423"/>
                  </a:cubicBezTo>
                  <a:close/>
                </a:path>
              </a:pathLst>
            </a:custGeom>
            <a:solidFill>
              <a:srgbClr val="FFFFFF"/>
            </a:solidFill>
          </p:spPr>
        </p:sp>
        <p:sp>
          <p:nvSpPr>
            <p:cNvPr name="Freeform 15" id="15"/>
            <p:cNvSpPr/>
            <p:nvPr/>
          </p:nvSpPr>
          <p:spPr>
            <a:xfrm flipH="false" flipV="false" rot="0">
              <a:off x="0" y="0"/>
              <a:ext cx="1310662" cy="1289923"/>
            </a:xfrm>
            <a:custGeom>
              <a:avLst/>
              <a:gdLst/>
              <a:ahLst/>
              <a:cxnLst/>
              <a:rect r="r" b="b" t="t" l="l"/>
              <a:pathLst>
                <a:path h="1289923" w="1310662">
                  <a:moveTo>
                    <a:pt x="1186202" y="59690"/>
                  </a:moveTo>
                  <a:cubicBezTo>
                    <a:pt x="1221762" y="59690"/>
                    <a:pt x="1250972" y="88900"/>
                    <a:pt x="1250972" y="124460"/>
                  </a:cubicBezTo>
                  <a:lnTo>
                    <a:pt x="1250972" y="1165463"/>
                  </a:lnTo>
                  <a:cubicBezTo>
                    <a:pt x="1250972" y="1201023"/>
                    <a:pt x="1221762" y="1230233"/>
                    <a:pt x="1186202" y="1230233"/>
                  </a:cubicBezTo>
                  <a:lnTo>
                    <a:pt x="124460" y="1230233"/>
                  </a:lnTo>
                  <a:cubicBezTo>
                    <a:pt x="88900" y="1230233"/>
                    <a:pt x="59690" y="1201023"/>
                    <a:pt x="59690" y="1165463"/>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165463"/>
                  </a:lnTo>
                  <a:cubicBezTo>
                    <a:pt x="0" y="1234043"/>
                    <a:pt x="55880" y="1289923"/>
                    <a:pt x="124460" y="1289923"/>
                  </a:cubicBezTo>
                  <a:lnTo>
                    <a:pt x="1186202" y="1289923"/>
                  </a:lnTo>
                  <a:cubicBezTo>
                    <a:pt x="1254782" y="1289923"/>
                    <a:pt x="1310662" y="1234043"/>
                    <a:pt x="1310662" y="1165463"/>
                  </a:cubicBezTo>
                  <a:lnTo>
                    <a:pt x="1310662" y="124460"/>
                  </a:lnTo>
                  <a:cubicBezTo>
                    <a:pt x="1310662" y="55880"/>
                    <a:pt x="1254782" y="0"/>
                    <a:pt x="1186202" y="0"/>
                  </a:cubicBezTo>
                  <a:close/>
                </a:path>
              </a:pathLst>
            </a:custGeom>
            <a:solidFill>
              <a:srgbClr val="FFFFFF"/>
            </a:solidFill>
          </p:spPr>
        </p:sp>
      </p:grpSp>
      <p:sp>
        <p:nvSpPr>
          <p:cNvPr name="Freeform 16" id="16"/>
          <p:cNvSpPr/>
          <p:nvPr/>
        </p:nvSpPr>
        <p:spPr>
          <a:xfrm flipH="false" flipV="false" rot="0">
            <a:off x="1718471" y="6414018"/>
            <a:ext cx="994058" cy="1101449"/>
          </a:xfrm>
          <a:custGeom>
            <a:avLst/>
            <a:gdLst/>
            <a:ahLst/>
            <a:cxnLst/>
            <a:rect r="r" b="b" t="t" l="l"/>
            <a:pathLst>
              <a:path h="1101449" w="994058">
                <a:moveTo>
                  <a:pt x="0" y="0"/>
                </a:moveTo>
                <a:lnTo>
                  <a:pt x="994058" y="0"/>
                </a:lnTo>
                <a:lnTo>
                  <a:pt x="994058" y="1101449"/>
                </a:lnTo>
                <a:lnTo>
                  <a:pt x="0" y="110144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7" id="17"/>
          <p:cNvSpPr txBox="true"/>
          <p:nvPr/>
        </p:nvSpPr>
        <p:spPr>
          <a:xfrm rot="0">
            <a:off x="1255019" y="7657074"/>
            <a:ext cx="1920963" cy="929145"/>
          </a:xfrm>
          <a:prstGeom prst="rect">
            <a:avLst/>
          </a:prstGeom>
        </p:spPr>
        <p:txBody>
          <a:bodyPr anchor="t" rtlCol="false" tIns="0" lIns="0" bIns="0" rIns="0">
            <a:spAutoFit/>
          </a:bodyPr>
          <a:lstStyle/>
          <a:p>
            <a:pPr algn="ctr">
              <a:lnSpc>
                <a:spcPts val="2441"/>
              </a:lnSpc>
            </a:pPr>
            <a:r>
              <a:rPr lang="en-US" sz="2219">
                <a:solidFill>
                  <a:srgbClr val="190F3F"/>
                </a:solidFill>
                <a:latin typeface="Garet"/>
              </a:rPr>
              <a:t>Reusable Pads / Pantiliners</a:t>
            </a:r>
          </a:p>
        </p:txBody>
      </p:sp>
      <p:sp>
        <p:nvSpPr>
          <p:cNvPr name="Freeform 18" id="18"/>
          <p:cNvSpPr/>
          <p:nvPr/>
        </p:nvSpPr>
        <p:spPr>
          <a:xfrm flipH="false" flipV="false" rot="5400000">
            <a:off x="17352552" y="1974737"/>
            <a:ext cx="1602188" cy="2738782"/>
          </a:xfrm>
          <a:custGeom>
            <a:avLst/>
            <a:gdLst/>
            <a:ahLst/>
            <a:cxnLst/>
            <a:rect r="r" b="b" t="t" l="l"/>
            <a:pathLst>
              <a:path h="2738782" w="1602188">
                <a:moveTo>
                  <a:pt x="0" y="0"/>
                </a:moveTo>
                <a:lnTo>
                  <a:pt x="1602187" y="0"/>
                </a:lnTo>
                <a:lnTo>
                  <a:pt x="1602187" y="2738782"/>
                </a:lnTo>
                <a:lnTo>
                  <a:pt x="0" y="273878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9" id="19"/>
          <p:cNvSpPr/>
          <p:nvPr/>
        </p:nvSpPr>
        <p:spPr>
          <a:xfrm flipH="false" flipV="false" rot="0">
            <a:off x="929362" y="1028700"/>
            <a:ext cx="1370340" cy="1370340"/>
          </a:xfrm>
          <a:custGeom>
            <a:avLst/>
            <a:gdLst/>
            <a:ahLst/>
            <a:cxnLst/>
            <a:rect r="r" b="b" t="t" l="l"/>
            <a:pathLst>
              <a:path h="1370340" w="1370340">
                <a:moveTo>
                  <a:pt x="0" y="0"/>
                </a:moveTo>
                <a:lnTo>
                  <a:pt x="1370340" y="0"/>
                </a:lnTo>
                <a:lnTo>
                  <a:pt x="1370340" y="1370340"/>
                </a:lnTo>
                <a:lnTo>
                  <a:pt x="0" y="13703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0" id="20"/>
          <p:cNvSpPr txBox="true"/>
          <p:nvPr/>
        </p:nvSpPr>
        <p:spPr>
          <a:xfrm rot="0">
            <a:off x="2565202" y="1171618"/>
            <a:ext cx="14703623" cy="1227422"/>
          </a:xfrm>
          <a:prstGeom prst="rect">
            <a:avLst/>
          </a:prstGeom>
        </p:spPr>
        <p:txBody>
          <a:bodyPr anchor="t" rtlCol="false" tIns="0" lIns="0" bIns="0" rIns="0">
            <a:spAutoFit/>
          </a:bodyPr>
          <a:lstStyle/>
          <a:p>
            <a:pPr>
              <a:lnSpc>
                <a:spcPts val="9883"/>
              </a:lnSpc>
              <a:spcBef>
                <a:spcPct val="0"/>
              </a:spcBef>
            </a:pPr>
            <a:r>
              <a:rPr lang="en-US" sz="7602">
                <a:solidFill>
                  <a:srgbClr val="190F3F"/>
                </a:solidFill>
                <a:latin typeface="Hey Gotcha!"/>
              </a:rPr>
              <a:t>PERIOD PRODUCTS IN CORRECTIONAL FACILITIES</a:t>
            </a:r>
          </a:p>
        </p:txBody>
      </p:sp>
      <p:sp>
        <p:nvSpPr>
          <p:cNvPr name="TextBox 21" id="21"/>
          <p:cNvSpPr txBox="true"/>
          <p:nvPr/>
        </p:nvSpPr>
        <p:spPr>
          <a:xfrm rot="0">
            <a:off x="929362" y="2590659"/>
            <a:ext cx="15972985" cy="617855"/>
          </a:xfrm>
          <a:prstGeom prst="rect">
            <a:avLst/>
          </a:prstGeom>
        </p:spPr>
        <p:txBody>
          <a:bodyPr anchor="t" rtlCol="false" tIns="0" lIns="0" bIns="0" rIns="0">
            <a:spAutoFit/>
          </a:bodyPr>
          <a:lstStyle/>
          <a:p>
            <a:pPr>
              <a:lnSpc>
                <a:spcPts val="4840"/>
              </a:lnSpc>
            </a:pPr>
            <a:r>
              <a:rPr lang="en-US" sz="4400">
                <a:solidFill>
                  <a:srgbClr val="190F3F"/>
                </a:solidFill>
                <a:latin typeface="Garet Bold"/>
              </a:rPr>
              <a:t>TYPICALLY NOT ALLOWED (OR DIFFICULT TO USE)</a:t>
            </a:r>
          </a:p>
        </p:txBody>
      </p:sp>
      <p:sp>
        <p:nvSpPr>
          <p:cNvPr name="TextBox 22" id="22"/>
          <p:cNvSpPr txBox="true"/>
          <p:nvPr/>
        </p:nvSpPr>
        <p:spPr>
          <a:xfrm rot="0">
            <a:off x="17167075" y="4383463"/>
            <a:ext cx="154707" cy="174625"/>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19</a:t>
            </a:r>
          </a:p>
        </p:txBody>
      </p:sp>
      <p:sp>
        <p:nvSpPr>
          <p:cNvPr name="TextBox 23" id="23"/>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48</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F8AD96">
                <a:alpha val="100000"/>
              </a:srgbClr>
            </a:gs>
            <a:gs pos="50000">
              <a:srgbClr val="F8AD9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3" id="3"/>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AutoShape 4" id="4"/>
          <p:cNvSpPr/>
          <p:nvPr/>
        </p:nvSpPr>
        <p:spPr>
          <a:xfrm flipV="true">
            <a:off x="966247" y="708813"/>
            <a:ext cx="16355505" cy="24612"/>
          </a:xfrm>
          <a:prstGeom prst="line">
            <a:avLst/>
          </a:prstGeom>
          <a:ln cap="flat" w="38100">
            <a:solidFill>
              <a:srgbClr val="190F3F"/>
            </a:solidFill>
            <a:prstDash val="solid"/>
            <a:headEnd type="none" len="sm" w="sm"/>
            <a:tailEnd type="none" len="sm" w="sm"/>
          </a:ln>
        </p:spPr>
      </p:sp>
      <p:grpSp>
        <p:nvGrpSpPr>
          <p:cNvPr name="Group 5" id="5"/>
          <p:cNvGrpSpPr/>
          <p:nvPr/>
        </p:nvGrpSpPr>
        <p:grpSpPr>
          <a:xfrm rot="0">
            <a:off x="13179103" y="7398957"/>
            <a:ext cx="2376324" cy="1997747"/>
            <a:chOff x="0" y="0"/>
            <a:chExt cx="3168432" cy="2663663"/>
          </a:xfrm>
        </p:grpSpPr>
        <p:grpSp>
          <p:nvGrpSpPr>
            <p:cNvPr name="Group 6" id="6"/>
            <p:cNvGrpSpPr/>
            <p:nvPr/>
          </p:nvGrpSpPr>
          <p:grpSpPr>
            <a:xfrm rot="0">
              <a:off x="156964" y="0"/>
              <a:ext cx="2854504" cy="2663663"/>
              <a:chOff x="0" y="0"/>
              <a:chExt cx="1310662" cy="1223036"/>
            </a:xfrm>
          </p:grpSpPr>
          <p:sp>
            <p:nvSpPr>
              <p:cNvPr name="Freeform 7" id="7"/>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8" id="8"/>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9" id="9"/>
            <p:cNvSpPr/>
            <p:nvPr/>
          </p:nvSpPr>
          <p:spPr>
            <a:xfrm flipH="false" flipV="false" rot="0">
              <a:off x="701038" y="555981"/>
              <a:ext cx="1581498" cy="861916"/>
            </a:xfrm>
            <a:custGeom>
              <a:avLst/>
              <a:gdLst/>
              <a:ahLst/>
              <a:cxnLst/>
              <a:rect r="r" b="b" t="t" l="l"/>
              <a:pathLst>
                <a:path h="861916" w="1581498">
                  <a:moveTo>
                    <a:pt x="0" y="0"/>
                  </a:moveTo>
                  <a:lnTo>
                    <a:pt x="1581498" y="0"/>
                  </a:lnTo>
                  <a:lnTo>
                    <a:pt x="1581498" y="861916"/>
                  </a:lnTo>
                  <a:lnTo>
                    <a:pt x="0" y="8619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19141">
              <a:off x="1074" y="1799146"/>
              <a:ext cx="3166284" cy="365959"/>
            </a:xfrm>
            <a:prstGeom prst="rect">
              <a:avLst/>
            </a:prstGeom>
          </p:spPr>
          <p:txBody>
            <a:bodyPr anchor="t" rtlCol="false" tIns="0" lIns="0" bIns="0" rIns="0">
              <a:spAutoFit/>
            </a:bodyPr>
            <a:lstStyle/>
            <a:p>
              <a:pPr algn="ctr">
                <a:lnSpc>
                  <a:spcPts val="2161"/>
                </a:lnSpc>
              </a:pPr>
              <a:r>
                <a:rPr lang="en-US" sz="1964">
                  <a:solidFill>
                    <a:srgbClr val="190F3F"/>
                  </a:solidFill>
                  <a:latin typeface="Garet"/>
                </a:rPr>
                <a:t>Tampons**</a:t>
              </a:r>
            </a:p>
          </p:txBody>
        </p:sp>
      </p:grpSp>
      <p:grpSp>
        <p:nvGrpSpPr>
          <p:cNvPr name="Group 11" id="11"/>
          <p:cNvGrpSpPr/>
          <p:nvPr/>
        </p:nvGrpSpPr>
        <p:grpSpPr>
          <a:xfrm rot="0">
            <a:off x="8322663" y="7398957"/>
            <a:ext cx="2140878" cy="1997747"/>
            <a:chOff x="0" y="0"/>
            <a:chExt cx="2854504" cy="2663663"/>
          </a:xfrm>
        </p:grpSpPr>
        <p:grpSp>
          <p:nvGrpSpPr>
            <p:cNvPr name="Group 12" id="12"/>
            <p:cNvGrpSpPr/>
            <p:nvPr/>
          </p:nvGrpSpPr>
          <p:grpSpPr>
            <a:xfrm rot="0">
              <a:off x="0" y="0"/>
              <a:ext cx="2854504" cy="2663663"/>
              <a:chOff x="0" y="0"/>
              <a:chExt cx="1310662" cy="1223036"/>
            </a:xfrm>
          </p:grpSpPr>
          <p:sp>
            <p:nvSpPr>
              <p:cNvPr name="Freeform 13" id="13"/>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14" id="14"/>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15" id="15"/>
            <p:cNvSpPr/>
            <p:nvPr/>
          </p:nvSpPr>
          <p:spPr>
            <a:xfrm flipH="false" flipV="false" rot="0">
              <a:off x="989839" y="310067"/>
              <a:ext cx="882266" cy="1260379"/>
            </a:xfrm>
            <a:custGeom>
              <a:avLst/>
              <a:gdLst/>
              <a:ahLst/>
              <a:cxnLst/>
              <a:rect r="r" b="b" t="t" l="l"/>
              <a:pathLst>
                <a:path h="1260379" w="882266">
                  <a:moveTo>
                    <a:pt x="0" y="0"/>
                  </a:moveTo>
                  <a:lnTo>
                    <a:pt x="882266" y="0"/>
                  </a:lnTo>
                  <a:lnTo>
                    <a:pt x="882266" y="1260380"/>
                  </a:lnTo>
                  <a:lnTo>
                    <a:pt x="0" y="12603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6" id="16"/>
            <p:cNvSpPr txBox="true"/>
            <p:nvPr/>
          </p:nvSpPr>
          <p:spPr>
            <a:xfrm rot="0">
              <a:off x="397926" y="1649254"/>
              <a:ext cx="2058652" cy="704342"/>
            </a:xfrm>
            <a:prstGeom prst="rect">
              <a:avLst/>
            </a:prstGeom>
          </p:spPr>
          <p:txBody>
            <a:bodyPr anchor="t" rtlCol="false" tIns="0" lIns="0" bIns="0" rIns="0">
              <a:spAutoFit/>
            </a:bodyPr>
            <a:lstStyle/>
            <a:p>
              <a:pPr algn="ctr">
                <a:lnSpc>
                  <a:spcPts val="2092"/>
                </a:lnSpc>
              </a:pPr>
              <a:r>
                <a:rPr lang="en-US" sz="1901">
                  <a:solidFill>
                    <a:srgbClr val="190F3F"/>
                  </a:solidFill>
                  <a:latin typeface="Garet"/>
                </a:rPr>
                <a:t>Disposable Pads</a:t>
              </a:r>
            </a:p>
          </p:txBody>
        </p:sp>
      </p:grpSp>
      <p:grpSp>
        <p:nvGrpSpPr>
          <p:cNvPr name="Group 17" id="17"/>
          <p:cNvGrpSpPr/>
          <p:nvPr/>
        </p:nvGrpSpPr>
        <p:grpSpPr>
          <a:xfrm rot="0">
            <a:off x="10849854" y="7398957"/>
            <a:ext cx="2140878" cy="1997747"/>
            <a:chOff x="0" y="0"/>
            <a:chExt cx="2854504" cy="2663663"/>
          </a:xfrm>
        </p:grpSpPr>
        <p:grpSp>
          <p:nvGrpSpPr>
            <p:cNvPr name="Group 18" id="18"/>
            <p:cNvGrpSpPr/>
            <p:nvPr/>
          </p:nvGrpSpPr>
          <p:grpSpPr>
            <a:xfrm rot="0">
              <a:off x="0" y="0"/>
              <a:ext cx="2854504" cy="2663663"/>
              <a:chOff x="0" y="0"/>
              <a:chExt cx="1310662" cy="1223036"/>
            </a:xfrm>
          </p:grpSpPr>
          <p:sp>
            <p:nvSpPr>
              <p:cNvPr name="Freeform 19" id="19"/>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20" id="20"/>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21" id="21"/>
            <p:cNvSpPr/>
            <p:nvPr/>
          </p:nvSpPr>
          <p:spPr>
            <a:xfrm flipH="false" flipV="false" rot="0">
              <a:off x="708019" y="384674"/>
              <a:ext cx="1230020" cy="1120856"/>
            </a:xfrm>
            <a:custGeom>
              <a:avLst/>
              <a:gdLst/>
              <a:ahLst/>
              <a:cxnLst/>
              <a:rect r="r" b="b" t="t" l="l"/>
              <a:pathLst>
                <a:path h="1120856" w="1230020">
                  <a:moveTo>
                    <a:pt x="0" y="0"/>
                  </a:moveTo>
                  <a:lnTo>
                    <a:pt x="1230021" y="0"/>
                  </a:lnTo>
                  <a:lnTo>
                    <a:pt x="1230021" y="1120856"/>
                  </a:lnTo>
                  <a:lnTo>
                    <a:pt x="0" y="112085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2" id="22"/>
            <p:cNvSpPr txBox="true"/>
            <p:nvPr/>
          </p:nvSpPr>
          <p:spPr>
            <a:xfrm rot="0">
              <a:off x="397926" y="1649254"/>
              <a:ext cx="2058652" cy="704342"/>
            </a:xfrm>
            <a:prstGeom prst="rect">
              <a:avLst/>
            </a:prstGeom>
          </p:spPr>
          <p:txBody>
            <a:bodyPr anchor="t" rtlCol="false" tIns="0" lIns="0" bIns="0" rIns="0">
              <a:spAutoFit/>
            </a:bodyPr>
            <a:lstStyle/>
            <a:p>
              <a:pPr algn="ctr">
                <a:lnSpc>
                  <a:spcPts val="2092"/>
                </a:lnSpc>
              </a:pPr>
              <a:r>
                <a:rPr lang="en-US" sz="1901">
                  <a:solidFill>
                    <a:srgbClr val="190F3F"/>
                  </a:solidFill>
                  <a:latin typeface="Garet"/>
                </a:rPr>
                <a:t>Disposable Pantyliners</a:t>
              </a:r>
            </a:p>
          </p:txBody>
        </p:sp>
      </p:grpSp>
      <p:grpSp>
        <p:nvGrpSpPr>
          <p:cNvPr name="Group 23" id="23"/>
          <p:cNvGrpSpPr>
            <a:grpSpLocks noChangeAspect="true"/>
          </p:cNvGrpSpPr>
          <p:nvPr/>
        </p:nvGrpSpPr>
        <p:grpSpPr>
          <a:xfrm rot="0">
            <a:off x="1028700" y="2831554"/>
            <a:ext cx="5345125" cy="5345104"/>
            <a:chOff x="0" y="0"/>
            <a:chExt cx="6350000" cy="6349975"/>
          </a:xfrm>
        </p:grpSpPr>
        <p:sp>
          <p:nvSpPr>
            <p:cNvPr name="Freeform 24" id="2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12146" t="-15284" r="-6182" b="-42487"/>
              </a:stretch>
            </a:blipFill>
          </p:spPr>
        </p:sp>
      </p:grpSp>
      <p:sp>
        <p:nvSpPr>
          <p:cNvPr name="TextBox 25" id="25"/>
          <p:cNvSpPr txBox="true"/>
          <p:nvPr/>
        </p:nvSpPr>
        <p:spPr>
          <a:xfrm rot="0">
            <a:off x="1792188" y="1252825"/>
            <a:ext cx="14703623" cy="1227422"/>
          </a:xfrm>
          <a:prstGeom prst="rect">
            <a:avLst/>
          </a:prstGeom>
        </p:spPr>
        <p:txBody>
          <a:bodyPr anchor="t" rtlCol="false" tIns="0" lIns="0" bIns="0" rIns="0">
            <a:spAutoFit/>
          </a:bodyPr>
          <a:lstStyle/>
          <a:p>
            <a:pPr>
              <a:lnSpc>
                <a:spcPts val="9883"/>
              </a:lnSpc>
              <a:spcBef>
                <a:spcPct val="0"/>
              </a:spcBef>
            </a:pPr>
            <a:r>
              <a:rPr lang="en-US" sz="7602">
                <a:solidFill>
                  <a:srgbClr val="190F3F"/>
                </a:solidFill>
                <a:latin typeface="Hey Gotcha!"/>
              </a:rPr>
              <a:t>PERIOD PRODUCTS IN CORRECTIONAL FACILITIES</a:t>
            </a:r>
          </a:p>
        </p:txBody>
      </p:sp>
      <p:sp>
        <p:nvSpPr>
          <p:cNvPr name="TextBox 26" id="26"/>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190F3F"/>
                </a:solidFill>
                <a:latin typeface="Garet"/>
              </a:rPr>
              <a:t>Part 2: Managing a Period While Incarcerated</a:t>
            </a:r>
          </a:p>
        </p:txBody>
      </p:sp>
      <p:sp>
        <p:nvSpPr>
          <p:cNvPr name="TextBox 27" id="27"/>
          <p:cNvSpPr txBox="true"/>
          <p:nvPr/>
        </p:nvSpPr>
        <p:spPr>
          <a:xfrm rot="0">
            <a:off x="7301510" y="2975547"/>
            <a:ext cx="10020271" cy="3949065"/>
          </a:xfrm>
          <a:prstGeom prst="rect">
            <a:avLst/>
          </a:prstGeom>
        </p:spPr>
        <p:txBody>
          <a:bodyPr anchor="t" rtlCol="false" tIns="0" lIns="0" bIns="0" rIns="0">
            <a:spAutoFit/>
          </a:bodyPr>
          <a:lstStyle/>
          <a:p>
            <a:pPr>
              <a:lnSpc>
                <a:spcPts val="4650"/>
              </a:lnSpc>
            </a:pPr>
            <a:r>
              <a:rPr lang="en-US" sz="3100">
                <a:solidFill>
                  <a:srgbClr val="190F3F"/>
                </a:solidFill>
                <a:latin typeface="Garet Bold"/>
              </a:rPr>
              <a:t>**Policies and regulations for period products vary at each correctional facility. </a:t>
            </a:r>
          </a:p>
          <a:p>
            <a:pPr>
              <a:lnSpc>
                <a:spcPts val="3472"/>
              </a:lnSpc>
            </a:pPr>
          </a:p>
          <a:p>
            <a:pPr>
              <a:lnSpc>
                <a:spcPts val="4650"/>
              </a:lnSpc>
            </a:pPr>
            <a:r>
              <a:rPr lang="en-US" sz="3100">
                <a:solidFill>
                  <a:srgbClr val="190F3F"/>
                </a:solidFill>
                <a:latin typeface="Garet"/>
              </a:rPr>
              <a:t>If you would like to donate period products to a specific facility, it’s important to check which products and packaging are allowed with them directly.</a:t>
            </a:r>
          </a:p>
        </p:txBody>
      </p:sp>
      <p:sp>
        <p:nvSpPr>
          <p:cNvPr name="TextBox 28" id="28"/>
          <p:cNvSpPr txBox="true"/>
          <p:nvPr/>
        </p:nvSpPr>
        <p:spPr>
          <a:xfrm rot="0">
            <a:off x="1321616" y="8426406"/>
            <a:ext cx="8705502" cy="194401"/>
          </a:xfrm>
          <a:prstGeom prst="rect">
            <a:avLst/>
          </a:prstGeom>
        </p:spPr>
        <p:txBody>
          <a:bodyPr anchor="t" rtlCol="false" tIns="0" lIns="0" bIns="0" rIns="0">
            <a:spAutoFit/>
          </a:bodyPr>
          <a:lstStyle/>
          <a:p>
            <a:pPr>
              <a:lnSpc>
                <a:spcPts val="1482"/>
              </a:lnSpc>
            </a:pPr>
            <a:r>
              <a:rPr lang="en-US" sz="1482">
                <a:solidFill>
                  <a:srgbClr val="190F3F"/>
                </a:solidFill>
                <a:latin typeface="Garet Italics"/>
              </a:rPr>
              <a:t>Picture provided by The Thurman Perry Foundation</a:t>
            </a:r>
          </a:p>
        </p:txBody>
      </p:sp>
      <p:sp>
        <p:nvSpPr>
          <p:cNvPr name="TextBox 29" id="29"/>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0F3F"/>
                </a:solidFill>
                <a:latin typeface="Garet"/>
              </a:rPr>
              <a:t>49</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50000">
              <a:srgbClr val="D685B8">
                <a:alpha val="100000"/>
              </a:srgbClr>
            </a:gs>
            <a:gs pos="100000">
              <a:srgbClr val="578FA7">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8131492" y="3833034"/>
            <a:ext cx="1811749" cy="3001391"/>
          </a:xfrm>
          <a:custGeom>
            <a:avLst/>
            <a:gdLst/>
            <a:ahLst/>
            <a:cxnLst/>
            <a:rect r="r" b="b" t="t" l="l"/>
            <a:pathLst>
              <a:path h="3001391" w="1811749">
                <a:moveTo>
                  <a:pt x="0" y="0"/>
                </a:moveTo>
                <a:lnTo>
                  <a:pt x="1811749" y="0"/>
                </a:lnTo>
                <a:lnTo>
                  <a:pt x="1811749" y="3001391"/>
                </a:lnTo>
                <a:lnTo>
                  <a:pt x="0" y="300139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321616" y="1211866"/>
            <a:ext cx="15947209" cy="1353710"/>
          </a:xfrm>
          <a:prstGeom prst="rect">
            <a:avLst/>
          </a:prstGeom>
        </p:spPr>
        <p:txBody>
          <a:bodyPr anchor="t" rtlCol="false" tIns="0" lIns="0" bIns="0" rIns="0">
            <a:spAutoFit/>
          </a:bodyPr>
          <a:lstStyle/>
          <a:p>
            <a:pPr algn="ctr">
              <a:lnSpc>
                <a:spcPts val="10961"/>
              </a:lnSpc>
              <a:spcBef>
                <a:spcPct val="0"/>
              </a:spcBef>
            </a:pPr>
            <a:r>
              <a:rPr lang="en-US" sz="7829" spc="156">
                <a:solidFill>
                  <a:srgbClr val="FFFFFF"/>
                </a:solidFill>
                <a:latin typeface="Hey Gotcha!"/>
              </a:rPr>
              <a:t>INTRODUCTIONS &amp; OPENING REFLECTIONS</a:t>
            </a:r>
          </a:p>
        </p:txBody>
      </p:sp>
      <p:sp>
        <p:nvSpPr>
          <p:cNvPr name="Freeform 4" id="4"/>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5" id="5"/>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sp>
        <p:nvSpPr>
          <p:cNvPr name="TextBox 6" id="6"/>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5</a:t>
            </a:r>
          </a:p>
        </p:txBody>
      </p:sp>
      <p:sp>
        <p:nvSpPr>
          <p:cNvPr name="TextBox 7" id="7"/>
          <p:cNvSpPr txBox="true"/>
          <p:nvPr/>
        </p:nvSpPr>
        <p:spPr>
          <a:xfrm rot="0">
            <a:off x="1118619" y="3012577"/>
            <a:ext cx="6232169" cy="3717608"/>
          </a:xfrm>
          <a:prstGeom prst="rect">
            <a:avLst/>
          </a:prstGeom>
        </p:spPr>
        <p:txBody>
          <a:bodyPr anchor="t" rtlCol="false" tIns="0" lIns="0" bIns="0" rIns="0">
            <a:spAutoFit/>
          </a:bodyPr>
          <a:lstStyle/>
          <a:p>
            <a:pPr algn="r">
              <a:lnSpc>
                <a:spcPts val="5880"/>
              </a:lnSpc>
              <a:spcBef>
                <a:spcPct val="0"/>
              </a:spcBef>
            </a:pPr>
            <a:r>
              <a:rPr lang="en-US" sz="4200">
                <a:solidFill>
                  <a:srgbClr val="FFFFFF"/>
                </a:solidFill>
                <a:latin typeface="Garet Bold"/>
              </a:rPr>
              <a:t>What do you think it’s like to manage a period without any access to period products?</a:t>
            </a:r>
          </a:p>
        </p:txBody>
      </p:sp>
      <p:sp>
        <p:nvSpPr>
          <p:cNvPr name="TextBox 8" id="8"/>
          <p:cNvSpPr txBox="true"/>
          <p:nvPr/>
        </p:nvSpPr>
        <p:spPr>
          <a:xfrm rot="0">
            <a:off x="10723945" y="5248004"/>
            <a:ext cx="5946987" cy="2969895"/>
          </a:xfrm>
          <a:prstGeom prst="rect">
            <a:avLst/>
          </a:prstGeom>
        </p:spPr>
        <p:txBody>
          <a:bodyPr anchor="t" rtlCol="false" tIns="0" lIns="0" bIns="0" rIns="0">
            <a:spAutoFit/>
          </a:bodyPr>
          <a:lstStyle/>
          <a:p>
            <a:pPr>
              <a:lnSpc>
                <a:spcPts val="5880"/>
              </a:lnSpc>
              <a:spcBef>
                <a:spcPct val="0"/>
              </a:spcBef>
            </a:pPr>
            <a:r>
              <a:rPr lang="en-US" sz="4200">
                <a:solidFill>
                  <a:srgbClr val="FFFFFF"/>
                </a:solidFill>
                <a:latin typeface="Garet Bold"/>
              </a:rPr>
              <a:t>What do you think it’s like to have to manage a period while incarcerated? </a:t>
            </a:r>
          </a:p>
        </p:txBody>
      </p:sp>
      <p:sp>
        <p:nvSpPr>
          <p:cNvPr name="AutoShape 9" id="9"/>
          <p:cNvSpPr/>
          <p:nvPr/>
        </p:nvSpPr>
        <p:spPr>
          <a:xfrm flipV="true">
            <a:off x="1118647" y="681458"/>
            <a:ext cx="16355505" cy="24612"/>
          </a:xfrm>
          <a:prstGeom prst="line">
            <a:avLst/>
          </a:prstGeom>
          <a:ln cap="flat" w="38100">
            <a:solidFill>
              <a:srgbClr val="FFFFFF"/>
            </a:solidFill>
            <a:prstDash val="solid"/>
            <a:headEnd type="none" len="sm" w="sm"/>
            <a:tailEnd type="none" len="sm" w="sm"/>
          </a:ln>
        </p:spPr>
      </p:sp>
      <p:sp>
        <p:nvSpPr>
          <p:cNvPr name="TextBox 10" id="10"/>
          <p:cNvSpPr txBox="true"/>
          <p:nvPr/>
        </p:nvSpPr>
        <p:spPr>
          <a:xfrm rot="0">
            <a:off x="1114388" y="349841"/>
            <a:ext cx="16144912"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Thank you for taking the time to learn more about  periods in prisons. Let’s jump right in.</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1071885" y="3427673"/>
            <a:ext cx="16526561" cy="579765"/>
          </a:xfrm>
          <a:prstGeom prst="rect">
            <a:avLst/>
          </a:prstGeom>
        </p:spPr>
        <p:txBody>
          <a:bodyPr anchor="t" rtlCol="false" tIns="0" lIns="0" bIns="0" rIns="0">
            <a:spAutoFit/>
          </a:bodyPr>
          <a:lstStyle/>
          <a:p>
            <a:pPr>
              <a:lnSpc>
                <a:spcPts val="4165"/>
              </a:lnSpc>
            </a:pPr>
            <a:r>
              <a:rPr lang="en-US" sz="4900" spc="-245">
                <a:solidFill>
                  <a:srgbClr val="FFFFFF"/>
                </a:solidFill>
                <a:latin typeface="Garet"/>
              </a:rPr>
              <a:t>Part 3:  Menstrual Equity in Correctional Facilities</a:t>
            </a:r>
          </a:p>
        </p:txBody>
      </p:sp>
      <p:sp>
        <p:nvSpPr>
          <p:cNvPr name="Freeform 3" id="3"/>
          <p:cNvSpPr/>
          <p:nvPr/>
        </p:nvSpPr>
        <p:spPr>
          <a:xfrm flipH="false" flipV="false" rot="0">
            <a:off x="12856445" y="5266643"/>
            <a:ext cx="7292004" cy="6682127"/>
          </a:xfrm>
          <a:custGeom>
            <a:avLst/>
            <a:gdLst/>
            <a:ahLst/>
            <a:cxnLst/>
            <a:rect r="r" b="b" t="t" l="l"/>
            <a:pathLst>
              <a:path h="6682127" w="7292004">
                <a:moveTo>
                  <a:pt x="0" y="0"/>
                </a:moveTo>
                <a:lnTo>
                  <a:pt x="7292004" y="0"/>
                </a:lnTo>
                <a:lnTo>
                  <a:pt x="7292004" y="6682127"/>
                </a:lnTo>
                <a:lnTo>
                  <a:pt x="0" y="6682127"/>
                </a:lnTo>
                <a:lnTo>
                  <a:pt x="0" y="0"/>
                </a:lnTo>
                <a:close/>
              </a:path>
            </a:pathLst>
          </a:custGeom>
          <a:blipFill>
            <a:blip r:embed="rId2"/>
            <a:stretch>
              <a:fillRect l="0" t="0" r="0" b="0"/>
            </a:stretch>
          </a:blipFill>
        </p:spPr>
      </p:sp>
      <p:sp>
        <p:nvSpPr>
          <p:cNvPr name="Freeform 4" id="4"/>
          <p:cNvSpPr/>
          <p:nvPr/>
        </p:nvSpPr>
        <p:spPr>
          <a:xfrm flipH="false" flipV="false" rot="-7840146">
            <a:off x="9941497" y="5967995"/>
            <a:ext cx="5829895" cy="7221717"/>
          </a:xfrm>
          <a:custGeom>
            <a:avLst/>
            <a:gdLst/>
            <a:ahLst/>
            <a:cxnLst/>
            <a:rect r="r" b="b" t="t" l="l"/>
            <a:pathLst>
              <a:path h="7221717" w="5829895">
                <a:moveTo>
                  <a:pt x="0" y="0"/>
                </a:moveTo>
                <a:lnTo>
                  <a:pt x="5829895" y="0"/>
                </a:lnTo>
                <a:lnTo>
                  <a:pt x="5829895" y="7221716"/>
                </a:lnTo>
                <a:lnTo>
                  <a:pt x="0" y="7221716"/>
                </a:lnTo>
                <a:lnTo>
                  <a:pt x="0" y="0"/>
                </a:lnTo>
                <a:close/>
              </a:path>
            </a:pathLst>
          </a:custGeom>
          <a:blipFill>
            <a:blip r:embed="rId3"/>
            <a:stretch>
              <a:fillRect l="0" t="0" r="0" b="0"/>
            </a:stretch>
          </a:blipFill>
        </p:spPr>
      </p:sp>
      <p:sp>
        <p:nvSpPr>
          <p:cNvPr name="TextBox 5" id="5"/>
          <p:cNvSpPr txBox="true"/>
          <p:nvPr/>
        </p:nvSpPr>
        <p:spPr>
          <a:xfrm rot="0">
            <a:off x="1028700" y="4097957"/>
            <a:ext cx="14252909" cy="3731895"/>
          </a:xfrm>
          <a:prstGeom prst="rect">
            <a:avLst/>
          </a:prstGeom>
        </p:spPr>
        <p:txBody>
          <a:bodyPr anchor="t" rtlCol="false" tIns="0" lIns="0" bIns="0" rIns="0">
            <a:spAutoFit/>
          </a:bodyPr>
          <a:lstStyle/>
          <a:p>
            <a:pPr>
              <a:lnSpc>
                <a:spcPts val="14820"/>
              </a:lnSpc>
            </a:pPr>
            <a:r>
              <a:rPr lang="en-US" sz="11400" spc="228">
                <a:solidFill>
                  <a:srgbClr val="FFFFFF"/>
                </a:solidFill>
                <a:latin typeface="Hey Gotcha!"/>
              </a:rPr>
              <a:t>PERIOD POLICIES </a:t>
            </a:r>
          </a:p>
          <a:p>
            <a:pPr>
              <a:lnSpc>
                <a:spcPts val="14820"/>
              </a:lnSpc>
              <a:spcBef>
                <a:spcPct val="0"/>
              </a:spcBef>
            </a:pPr>
            <a:r>
              <a:rPr lang="en-US" sz="11400" spc="228">
                <a:solidFill>
                  <a:srgbClr val="FFFFFF"/>
                </a:solidFill>
                <a:latin typeface="Hey Gotcha!"/>
              </a:rPr>
              <a:t>IN PRISONS</a:t>
            </a:r>
          </a:p>
        </p:txBody>
      </p:sp>
      <p:sp>
        <p:nvSpPr>
          <p:cNvPr name="Freeform 6" id="6"/>
          <p:cNvSpPr/>
          <p:nvPr/>
        </p:nvSpPr>
        <p:spPr>
          <a:xfrm flipH="false" flipV="false" rot="0">
            <a:off x="4164720" y="7957113"/>
            <a:ext cx="1921044" cy="1301187"/>
          </a:xfrm>
          <a:custGeom>
            <a:avLst/>
            <a:gdLst/>
            <a:ahLst/>
            <a:cxnLst/>
            <a:rect r="r" b="b" t="t" l="l"/>
            <a:pathLst>
              <a:path h="1301187" w="1921044">
                <a:moveTo>
                  <a:pt x="0" y="0"/>
                </a:moveTo>
                <a:lnTo>
                  <a:pt x="1921044" y="0"/>
                </a:lnTo>
                <a:lnTo>
                  <a:pt x="1921044" y="1301187"/>
                </a:lnTo>
                <a:lnTo>
                  <a:pt x="0" y="1301187"/>
                </a:lnTo>
                <a:lnTo>
                  <a:pt x="0" y="0"/>
                </a:lnTo>
                <a:close/>
              </a:path>
            </a:pathLst>
          </a:custGeom>
          <a:blipFill>
            <a:blip r:embed="rId4"/>
            <a:stretch>
              <a:fillRect l="0" t="0" r="0" b="0"/>
            </a:stretch>
          </a:blipFill>
        </p:spPr>
      </p:sp>
      <p:sp>
        <p:nvSpPr>
          <p:cNvPr name="Freeform 7" id="7"/>
          <p:cNvSpPr/>
          <p:nvPr/>
        </p:nvSpPr>
        <p:spPr>
          <a:xfrm flipH="false" flipV="false" rot="0">
            <a:off x="1071885" y="8071914"/>
            <a:ext cx="2928055" cy="1071585"/>
          </a:xfrm>
          <a:custGeom>
            <a:avLst/>
            <a:gdLst/>
            <a:ahLst/>
            <a:cxnLst/>
            <a:rect r="r" b="b" t="t" l="l"/>
            <a:pathLst>
              <a:path h="1071585" w="2928055">
                <a:moveTo>
                  <a:pt x="0" y="0"/>
                </a:moveTo>
                <a:lnTo>
                  <a:pt x="2928055" y="0"/>
                </a:lnTo>
                <a:lnTo>
                  <a:pt x="2928055" y="1071585"/>
                </a:lnTo>
                <a:lnTo>
                  <a:pt x="0" y="1071585"/>
                </a:lnTo>
                <a:lnTo>
                  <a:pt x="0" y="0"/>
                </a:lnTo>
                <a:close/>
              </a:path>
            </a:pathLst>
          </a:custGeom>
          <a:blipFill>
            <a:blip r:embed="rId5"/>
            <a:stretch>
              <a:fillRect l="0" t="0" r="0" b="0"/>
            </a:stretch>
          </a:blipFill>
        </p:spPr>
      </p:sp>
      <p:sp>
        <p:nvSpPr>
          <p:cNvPr name="TextBox 8" id="8"/>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50</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1028700" y="2505086"/>
            <a:ext cx="14191041" cy="1727168"/>
          </a:xfrm>
          <a:prstGeom prst="rect">
            <a:avLst/>
          </a:prstGeom>
        </p:spPr>
        <p:txBody>
          <a:bodyPr anchor="t" rtlCol="false" tIns="0" lIns="0" bIns="0" rIns="0">
            <a:spAutoFit/>
          </a:bodyPr>
          <a:lstStyle/>
          <a:p>
            <a:pPr marL="0" indent="0" lvl="0">
              <a:lnSpc>
                <a:spcPts val="14001"/>
              </a:lnSpc>
            </a:pPr>
            <a:r>
              <a:rPr lang="en-US" sz="10001" spc="200">
                <a:solidFill>
                  <a:srgbClr val="FFFFFF"/>
                </a:solidFill>
                <a:latin typeface="Hey Gotcha! Heavy"/>
              </a:rPr>
              <a:t>MENSTRUAL EQUITY:</a:t>
            </a:r>
          </a:p>
        </p:txBody>
      </p:sp>
      <p:sp>
        <p:nvSpPr>
          <p:cNvPr name="TextBox 3" id="3"/>
          <p:cNvSpPr txBox="true"/>
          <p:nvPr/>
        </p:nvSpPr>
        <p:spPr>
          <a:xfrm rot="0">
            <a:off x="1028700" y="4569332"/>
            <a:ext cx="14459679" cy="3749167"/>
          </a:xfrm>
          <a:prstGeom prst="rect">
            <a:avLst/>
          </a:prstGeom>
        </p:spPr>
        <p:txBody>
          <a:bodyPr anchor="t" rtlCol="false" tIns="0" lIns="0" bIns="0" rIns="0">
            <a:spAutoFit/>
          </a:bodyPr>
          <a:lstStyle/>
          <a:p>
            <a:pPr>
              <a:lnSpc>
                <a:spcPts val="5969"/>
              </a:lnSpc>
            </a:pPr>
            <a:r>
              <a:rPr lang="en-US" sz="4700">
                <a:solidFill>
                  <a:srgbClr val="FFFFFF"/>
                </a:solidFill>
                <a:latin typeface="Garet"/>
              </a:rPr>
              <a:t>The affordability, accessibility &amp; safety of menstrual products for all people, including laws &amp; policies that acknowledge &amp; consider menstruation</a:t>
            </a:r>
          </a:p>
          <a:p>
            <a:pPr>
              <a:lnSpc>
                <a:spcPts val="5969"/>
              </a:lnSpc>
            </a:pPr>
          </a:p>
        </p:txBody>
      </p:sp>
      <p:sp>
        <p:nvSpPr>
          <p:cNvPr name="Freeform 4" id="4"/>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5" id="5"/>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AutoShape 6" id="6"/>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7" id="7"/>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Correctional Facilities</a:t>
            </a:r>
          </a:p>
        </p:txBody>
      </p:sp>
      <p:sp>
        <p:nvSpPr>
          <p:cNvPr name="TextBox 8" id="8"/>
          <p:cNvSpPr txBox="true"/>
          <p:nvPr/>
        </p:nvSpPr>
        <p:spPr>
          <a:xfrm rot="0">
            <a:off x="5222905" y="6975349"/>
            <a:ext cx="248828"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26</a:t>
            </a:r>
          </a:p>
        </p:txBody>
      </p:sp>
      <p:sp>
        <p:nvSpPr>
          <p:cNvPr name="TextBox 9" id="9"/>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51</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5556699" y="2313718"/>
            <a:ext cx="11765082" cy="6617858"/>
          </a:xfrm>
          <a:prstGeom prst="rect">
            <a:avLst/>
          </a:prstGeom>
        </p:spPr>
      </p:pic>
      <p:sp>
        <p:nvSpPr>
          <p:cNvPr name="TextBox 3" id="3"/>
          <p:cNvSpPr txBox="true"/>
          <p:nvPr/>
        </p:nvSpPr>
        <p:spPr>
          <a:xfrm rot="0">
            <a:off x="966219" y="1192097"/>
            <a:ext cx="17321781" cy="992504"/>
          </a:xfrm>
          <a:prstGeom prst="rect">
            <a:avLst/>
          </a:prstGeom>
        </p:spPr>
        <p:txBody>
          <a:bodyPr anchor="t" rtlCol="false" tIns="0" lIns="0" bIns="0" rIns="0">
            <a:spAutoFit/>
          </a:bodyPr>
          <a:lstStyle/>
          <a:p>
            <a:pPr>
              <a:lnSpc>
                <a:spcPts val="7589"/>
              </a:lnSpc>
            </a:pPr>
            <a:r>
              <a:rPr lang="en-US" sz="6899" spc="137">
                <a:solidFill>
                  <a:srgbClr val="FFFFFF"/>
                </a:solidFill>
                <a:latin typeface="Hey Gotcha!"/>
              </a:rPr>
              <a:t>MENSTRUAL EQUITY IN STATE CORRECTIONAL FACILITIES</a:t>
            </a:r>
          </a:p>
        </p:txBody>
      </p:sp>
      <p:sp>
        <p:nvSpPr>
          <p:cNvPr name="TextBox 4" id="4"/>
          <p:cNvSpPr txBox="true"/>
          <p:nvPr/>
        </p:nvSpPr>
        <p:spPr>
          <a:xfrm rot="0">
            <a:off x="853207" y="2983334"/>
            <a:ext cx="4520335" cy="4719178"/>
          </a:xfrm>
          <a:prstGeom prst="rect">
            <a:avLst/>
          </a:prstGeom>
        </p:spPr>
        <p:txBody>
          <a:bodyPr anchor="t" rtlCol="false" tIns="0" lIns="0" bIns="0" rIns="0">
            <a:spAutoFit/>
          </a:bodyPr>
          <a:lstStyle/>
          <a:p>
            <a:pPr>
              <a:lnSpc>
                <a:spcPts val="3647"/>
              </a:lnSpc>
              <a:spcBef>
                <a:spcPct val="0"/>
              </a:spcBef>
            </a:pPr>
            <a:r>
              <a:rPr lang="en-US" sz="2605">
                <a:solidFill>
                  <a:srgbClr val="FFFFFF"/>
                </a:solidFill>
                <a:latin typeface="Garet Bold"/>
              </a:rPr>
              <a:t>Colorado State Rep. Leslie Herod (D - CO) speaks on the Colorado State House, March 2019 </a:t>
            </a:r>
          </a:p>
          <a:p>
            <a:pPr>
              <a:lnSpc>
                <a:spcPts val="3507"/>
              </a:lnSpc>
              <a:spcBef>
                <a:spcPct val="0"/>
              </a:spcBef>
            </a:pPr>
          </a:p>
          <a:p>
            <a:pPr>
              <a:lnSpc>
                <a:spcPts val="3227"/>
              </a:lnSpc>
              <a:spcBef>
                <a:spcPct val="0"/>
              </a:spcBef>
            </a:pPr>
            <a:r>
              <a:rPr lang="en-US" sz="2305">
                <a:solidFill>
                  <a:srgbClr val="FFFFFF"/>
                </a:solidFill>
                <a:latin typeface="Garet Italics"/>
                <a:hlinkClick r:id="rId4" tooltip="https://leg.colorado.gov/bills/hb19-1224"/>
              </a:rPr>
              <a:t>CO HB 1224</a:t>
            </a:r>
            <a:r>
              <a:rPr lang="en-US" sz="2305">
                <a:solidFill>
                  <a:srgbClr val="FFFFFF"/>
                </a:solidFill>
                <a:latin typeface="Garet"/>
              </a:rPr>
              <a:t> was signed into law in April 2019, requiring Colorado jails to provide period products to people in custody at no expense to the inmates. </a:t>
            </a:r>
          </a:p>
        </p:txBody>
      </p:sp>
      <p:sp>
        <p:nvSpPr>
          <p:cNvPr name="AutoShape 5" id="5"/>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6" id="6"/>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5"/>
            <a:stretch>
              <a:fillRect l="0" t="0" r="0" b="0"/>
            </a:stretch>
          </a:blipFill>
        </p:spPr>
      </p:sp>
      <p:sp>
        <p:nvSpPr>
          <p:cNvPr name="Freeform 7" id="7"/>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6"/>
            <a:stretch>
              <a:fillRect l="0" t="0" r="0" b="-43916"/>
            </a:stretch>
          </a:blipFill>
        </p:spPr>
      </p:sp>
      <p:sp>
        <p:nvSpPr>
          <p:cNvPr name="TextBox 8" id="8"/>
          <p:cNvSpPr txBox="true"/>
          <p:nvPr/>
        </p:nvSpPr>
        <p:spPr>
          <a:xfrm rot="0">
            <a:off x="5556699" y="9099587"/>
            <a:ext cx="10974866" cy="297117"/>
          </a:xfrm>
          <a:prstGeom prst="rect">
            <a:avLst/>
          </a:prstGeom>
        </p:spPr>
        <p:txBody>
          <a:bodyPr anchor="t" rtlCol="false" tIns="0" lIns="0" bIns="0" rIns="0">
            <a:spAutoFit/>
          </a:bodyPr>
          <a:lstStyle/>
          <a:p>
            <a:pPr>
              <a:lnSpc>
                <a:spcPts val="2401"/>
              </a:lnSpc>
              <a:spcBef>
                <a:spcPct val="0"/>
              </a:spcBef>
            </a:pPr>
            <a:r>
              <a:rPr lang="en-US" sz="1715">
                <a:solidFill>
                  <a:srgbClr val="FFFFFF"/>
                </a:solidFill>
                <a:latin typeface="Garet"/>
              </a:rPr>
              <a:t>See the full video here: </a:t>
            </a:r>
            <a:r>
              <a:rPr lang="en-US" sz="1715" u="sng">
                <a:solidFill>
                  <a:srgbClr val="FFFFFF"/>
                </a:solidFill>
                <a:latin typeface="Garet"/>
                <a:hlinkClick r:id="rId7" tooltip="https://www.youtube.com/watch?v=4w_zqqTQkCw"/>
              </a:rPr>
              <a:t>https://www.youtube.com/watch?v=4w_zqqTQkCw</a:t>
            </a:r>
          </a:p>
        </p:txBody>
      </p:sp>
      <p:sp>
        <p:nvSpPr>
          <p:cNvPr name="TextBox 9" id="9"/>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Correctional Facilities</a:t>
            </a:r>
          </a:p>
        </p:txBody>
      </p:sp>
      <p:sp>
        <p:nvSpPr>
          <p:cNvPr name="TextBox 10" id="10"/>
          <p:cNvSpPr txBox="true"/>
          <p:nvPr/>
        </p:nvSpPr>
        <p:spPr>
          <a:xfrm rot="0">
            <a:off x="2103902" y="7323923"/>
            <a:ext cx="248828"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47</a:t>
            </a:r>
          </a:p>
        </p:txBody>
      </p:sp>
      <p:sp>
        <p:nvSpPr>
          <p:cNvPr name="TextBox 11" id="11"/>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52</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578FA7">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966219" y="2129415"/>
            <a:ext cx="16569747" cy="7449438"/>
          </a:xfrm>
          <a:prstGeom prst="rect">
            <a:avLst/>
          </a:prstGeom>
        </p:spPr>
        <p:txBody>
          <a:bodyPr anchor="t" rtlCol="false" tIns="0" lIns="0" bIns="0" rIns="0">
            <a:spAutoFit/>
          </a:bodyPr>
          <a:lstStyle/>
          <a:p>
            <a:pPr>
              <a:lnSpc>
                <a:spcPts val="4800"/>
              </a:lnSpc>
            </a:pPr>
            <a:r>
              <a:rPr lang="en-US" sz="3200">
                <a:solidFill>
                  <a:srgbClr val="FFFFFF"/>
                </a:solidFill>
                <a:latin typeface="Garet Bold"/>
              </a:rPr>
              <a:t>Period product requirements and enforcement are different at each facility, </a:t>
            </a:r>
            <a:r>
              <a:rPr lang="en-US" sz="3200">
                <a:solidFill>
                  <a:srgbClr val="FFFFFF"/>
                </a:solidFill>
                <a:latin typeface="Garet"/>
              </a:rPr>
              <a:t> and depend on multiple factors, including: </a:t>
            </a:r>
          </a:p>
          <a:p>
            <a:pPr>
              <a:lnSpc>
                <a:spcPts val="3200"/>
              </a:lnSpc>
            </a:pPr>
          </a:p>
          <a:p>
            <a:pPr marL="690881" indent="-345440" lvl="1">
              <a:lnSpc>
                <a:spcPts val="4160"/>
              </a:lnSpc>
              <a:buFont typeface="Arial"/>
              <a:buChar char="•"/>
            </a:pPr>
            <a:r>
              <a:rPr lang="en-US" sz="3200" spc="16">
                <a:solidFill>
                  <a:srgbClr val="FFFFFF"/>
                </a:solidFill>
                <a:latin typeface="Garet Bold"/>
              </a:rPr>
              <a:t>THE</a:t>
            </a:r>
            <a:r>
              <a:rPr lang="en-US" sz="3200" spc="16">
                <a:solidFill>
                  <a:srgbClr val="FFFFFF"/>
                </a:solidFill>
                <a:latin typeface="Garet"/>
              </a:rPr>
              <a:t> </a:t>
            </a:r>
            <a:r>
              <a:rPr lang="en-US" sz="3200" spc="16">
                <a:solidFill>
                  <a:srgbClr val="FFFFFF"/>
                </a:solidFill>
                <a:latin typeface="Garet Bold"/>
              </a:rPr>
              <a:t>LOCATION: </a:t>
            </a:r>
            <a:r>
              <a:rPr lang="en-US" sz="3200" spc="16">
                <a:solidFill>
                  <a:srgbClr val="FFFFFF"/>
                </a:solidFill>
                <a:latin typeface="Garet"/>
              </a:rPr>
              <a:t>The specific policies related to the city, county, or state</a:t>
            </a:r>
          </a:p>
          <a:p>
            <a:pPr>
              <a:lnSpc>
                <a:spcPts val="4160"/>
              </a:lnSpc>
            </a:pPr>
          </a:p>
          <a:p>
            <a:pPr marL="690881" indent="-345440" lvl="1">
              <a:lnSpc>
                <a:spcPts val="4160"/>
              </a:lnSpc>
              <a:buFont typeface="Arial"/>
              <a:buChar char="•"/>
            </a:pPr>
            <a:r>
              <a:rPr lang="en-US" sz="3200" spc="16">
                <a:solidFill>
                  <a:srgbClr val="FFFFFF"/>
                </a:solidFill>
                <a:latin typeface="Garet Bold"/>
              </a:rPr>
              <a:t>THE</a:t>
            </a:r>
            <a:r>
              <a:rPr lang="en-US" sz="3200" spc="16">
                <a:solidFill>
                  <a:srgbClr val="FFFFFF"/>
                </a:solidFill>
                <a:latin typeface="Garet"/>
              </a:rPr>
              <a:t> </a:t>
            </a:r>
            <a:r>
              <a:rPr lang="en-US" sz="3200" spc="16">
                <a:solidFill>
                  <a:srgbClr val="FFFFFF"/>
                </a:solidFill>
                <a:latin typeface="Garet Bold"/>
              </a:rPr>
              <a:t>FACILITY TYPE:</a:t>
            </a:r>
            <a:r>
              <a:rPr lang="en-US" sz="3200" spc="16">
                <a:solidFill>
                  <a:srgbClr val="FFFFFF"/>
                </a:solidFill>
                <a:latin typeface="Garet"/>
              </a:rPr>
              <a:t> Jail, Detention Center, State or Federal Prison, etc.</a:t>
            </a:r>
          </a:p>
          <a:p>
            <a:pPr>
              <a:lnSpc>
                <a:spcPts val="4160"/>
              </a:lnSpc>
            </a:pPr>
          </a:p>
          <a:p>
            <a:pPr marL="690881" indent="-345440" lvl="1">
              <a:lnSpc>
                <a:spcPts val="4160"/>
              </a:lnSpc>
              <a:buFont typeface="Arial"/>
              <a:buChar char="•"/>
            </a:pPr>
            <a:r>
              <a:rPr lang="en-US" sz="3200" spc="16">
                <a:solidFill>
                  <a:srgbClr val="FFFFFF"/>
                </a:solidFill>
                <a:latin typeface="Garet Bold"/>
              </a:rPr>
              <a:t>THE</a:t>
            </a:r>
            <a:r>
              <a:rPr lang="en-US" sz="3200" spc="16">
                <a:solidFill>
                  <a:srgbClr val="FFFFFF"/>
                </a:solidFill>
                <a:latin typeface="Garet"/>
              </a:rPr>
              <a:t> </a:t>
            </a:r>
            <a:r>
              <a:rPr lang="en-US" sz="3200" spc="16">
                <a:solidFill>
                  <a:srgbClr val="FFFFFF"/>
                </a:solidFill>
                <a:latin typeface="Garet Bold"/>
              </a:rPr>
              <a:t>INDEPENDENT POLICIES: </a:t>
            </a:r>
            <a:r>
              <a:rPr lang="en-US" sz="3200" spc="16">
                <a:solidFill>
                  <a:srgbClr val="FFFFFF"/>
                </a:solidFill>
                <a:latin typeface="Garet"/>
              </a:rPr>
              <a:t>Each facility has unique policies, regulations, and oversight. There is no central governance for all correctional facilities. </a:t>
            </a:r>
          </a:p>
          <a:p>
            <a:pPr>
              <a:lnSpc>
                <a:spcPts val="4160"/>
              </a:lnSpc>
            </a:pPr>
          </a:p>
          <a:p>
            <a:pPr algn="ctr">
              <a:lnSpc>
                <a:spcPts val="4160"/>
              </a:lnSpc>
            </a:pPr>
            <a:r>
              <a:rPr lang="en-US" sz="3200" spc="16">
                <a:solidFill>
                  <a:srgbClr val="FFFFFF"/>
                </a:solidFill>
                <a:latin typeface="Garet Bold"/>
              </a:rPr>
              <a:t>If, when and how</a:t>
            </a:r>
            <a:r>
              <a:rPr lang="en-US" sz="3200" spc="16">
                <a:solidFill>
                  <a:srgbClr val="FFFFFF"/>
                </a:solidFill>
                <a:latin typeface="Garet"/>
              </a:rPr>
              <a:t> period products are distributed</a:t>
            </a:r>
            <a:r>
              <a:rPr lang="en-US" sz="3200" spc="16">
                <a:solidFill>
                  <a:srgbClr val="FFFFFF"/>
                </a:solidFill>
                <a:latin typeface="Garet"/>
              </a:rPr>
              <a:t> in correctional facilities can vary down to the discretion of the warden, and who is in charge of the facility’s regulations that day. </a:t>
            </a:r>
          </a:p>
          <a:p>
            <a:pPr algn="ctr">
              <a:lnSpc>
                <a:spcPts val="4880"/>
              </a:lnSpc>
            </a:pPr>
          </a:p>
        </p:txBody>
      </p:sp>
      <p:sp>
        <p:nvSpPr>
          <p:cNvPr name="AutoShape 3" id="3"/>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4" id="4"/>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5" id="5"/>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6" id="6"/>
          <p:cNvSpPr txBox="true"/>
          <p:nvPr/>
        </p:nvSpPr>
        <p:spPr>
          <a:xfrm rot="0">
            <a:off x="966219" y="1095375"/>
            <a:ext cx="16990023" cy="1076325"/>
          </a:xfrm>
          <a:prstGeom prst="rect">
            <a:avLst/>
          </a:prstGeom>
        </p:spPr>
        <p:txBody>
          <a:bodyPr anchor="t" rtlCol="false" tIns="0" lIns="0" bIns="0" rIns="0">
            <a:spAutoFit/>
          </a:bodyPr>
          <a:lstStyle/>
          <a:p>
            <a:pPr>
              <a:lnSpc>
                <a:spcPts val="8250"/>
              </a:lnSpc>
            </a:pPr>
            <a:r>
              <a:rPr lang="en-US" sz="7500" spc="150">
                <a:solidFill>
                  <a:srgbClr val="FAFCFF"/>
                </a:solidFill>
                <a:latin typeface="Hey Gotcha! Heavy"/>
              </a:rPr>
              <a:t>Menstrual Equity in Correctional Facilities</a:t>
            </a:r>
          </a:p>
        </p:txBody>
      </p:sp>
      <p:sp>
        <p:nvSpPr>
          <p:cNvPr name="TextBox 7" id="7"/>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53</a:t>
            </a:r>
          </a:p>
        </p:txBody>
      </p:sp>
      <p:sp>
        <p:nvSpPr>
          <p:cNvPr name="TextBox 8" id="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Correctional Facilities</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2490103" y="2195836"/>
            <a:ext cx="13785794" cy="6055995"/>
          </a:xfrm>
          <a:prstGeom prst="rect">
            <a:avLst/>
          </a:prstGeom>
        </p:spPr>
        <p:txBody>
          <a:bodyPr anchor="t" rtlCol="false" tIns="0" lIns="0" bIns="0" rIns="0">
            <a:spAutoFit/>
          </a:bodyPr>
          <a:lstStyle/>
          <a:p>
            <a:pPr>
              <a:lnSpc>
                <a:spcPts val="4950"/>
              </a:lnSpc>
            </a:pPr>
            <a:r>
              <a:rPr lang="en-US" sz="3300" spc="33">
                <a:solidFill>
                  <a:srgbClr val="FFFFFF"/>
                </a:solidFill>
                <a:latin typeface="Garet Italics"/>
              </a:rPr>
              <a:t>“Adriene Kitcheyan, a woman formerly incarcerated in the Arizona Department of Corrections, testified to the Arizona legislature about her experience menstruating behind bars,</a:t>
            </a:r>
          </a:p>
          <a:p>
            <a:pPr>
              <a:lnSpc>
                <a:spcPts val="4950"/>
              </a:lnSpc>
            </a:pPr>
          </a:p>
          <a:p>
            <a:pPr>
              <a:lnSpc>
                <a:spcPts val="4950"/>
              </a:lnSpc>
            </a:pPr>
            <a:r>
              <a:rPr lang="en-US" sz="3300" spc="33">
                <a:solidFill>
                  <a:srgbClr val="FFFFFF"/>
                </a:solidFill>
                <a:latin typeface="Garet Italics"/>
              </a:rPr>
              <a:t> ‘[b]loodstained pants, bartering, and begging for pads and tampons was a regular occurrence.”</a:t>
            </a:r>
          </a:p>
          <a:p>
            <a:pPr>
              <a:lnSpc>
                <a:spcPts val="4950"/>
              </a:lnSpc>
            </a:pPr>
          </a:p>
          <a:p>
            <a:pPr>
              <a:lnSpc>
                <a:spcPts val="4950"/>
              </a:lnSpc>
            </a:pPr>
            <a:r>
              <a:rPr lang="en-US" sz="3300">
                <a:solidFill>
                  <a:srgbClr val="FFFFFF"/>
                </a:solidFill>
                <a:latin typeface="Garet"/>
              </a:rPr>
              <a:t>-</a:t>
            </a:r>
            <a:r>
              <a:rPr lang="en-US" sz="3300">
                <a:solidFill>
                  <a:srgbClr val="FFFFFF"/>
                </a:solidFill>
                <a:latin typeface="Garet Bold"/>
              </a:rPr>
              <a:t> Amy Fetigg</a:t>
            </a:r>
          </a:p>
          <a:p>
            <a:pPr>
              <a:lnSpc>
                <a:spcPts val="2700"/>
              </a:lnSpc>
            </a:pPr>
            <a:r>
              <a:rPr lang="en-US" sz="1800">
                <a:solidFill>
                  <a:srgbClr val="FFFFFF"/>
                </a:solidFill>
                <a:latin typeface="Garet Italics"/>
              </a:rPr>
              <a:t>Menstrual Equity, Organizing, and the Struggle for Human Dignity and Gender Inequality in Prison </a:t>
            </a:r>
          </a:p>
          <a:p>
            <a:pPr>
              <a:lnSpc>
                <a:spcPts val="2700"/>
              </a:lnSpc>
            </a:pPr>
            <a:r>
              <a:rPr lang="en-US" sz="1800">
                <a:solidFill>
                  <a:srgbClr val="FFFFFF"/>
                </a:solidFill>
                <a:latin typeface="Garet"/>
              </a:rPr>
              <a:t>COLUMBIA JOURNAL OF GENDER AND LAW</a:t>
            </a:r>
          </a:p>
          <a:p>
            <a:pPr>
              <a:lnSpc>
                <a:spcPts val="2700"/>
              </a:lnSpc>
            </a:pPr>
          </a:p>
        </p:txBody>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5" id="5"/>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54</a:t>
            </a:r>
          </a:p>
        </p:txBody>
      </p:sp>
      <p:sp>
        <p:nvSpPr>
          <p:cNvPr name="Freeform 6" id="6"/>
          <p:cNvSpPr/>
          <p:nvPr/>
        </p:nvSpPr>
        <p:spPr>
          <a:xfrm flipH="false" flipV="false" rot="0">
            <a:off x="1321616" y="1186906"/>
            <a:ext cx="3247018" cy="2950727"/>
          </a:xfrm>
          <a:custGeom>
            <a:avLst/>
            <a:gdLst/>
            <a:ahLst/>
            <a:cxnLst/>
            <a:rect r="r" b="b" t="t" l="l"/>
            <a:pathLst>
              <a:path h="2950727" w="3247018">
                <a:moveTo>
                  <a:pt x="0" y="0"/>
                </a:moveTo>
                <a:lnTo>
                  <a:pt x="3247018" y="0"/>
                </a:lnTo>
                <a:lnTo>
                  <a:pt x="3247018" y="2950727"/>
                </a:lnTo>
                <a:lnTo>
                  <a:pt x="0" y="29507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7" id="7"/>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8" id="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the U.S. Carceral System </a:t>
            </a:r>
          </a:p>
        </p:txBody>
      </p:sp>
      <p:sp>
        <p:nvSpPr>
          <p:cNvPr name="TextBox 9" id="9"/>
          <p:cNvSpPr txBox="true"/>
          <p:nvPr/>
        </p:nvSpPr>
        <p:spPr>
          <a:xfrm rot="0">
            <a:off x="7472361" y="7600403"/>
            <a:ext cx="126132"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13</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Freeform 5" id="5"/>
          <p:cNvSpPr/>
          <p:nvPr/>
        </p:nvSpPr>
        <p:spPr>
          <a:xfrm flipH="false" flipV="false" rot="0">
            <a:off x="4197033" y="1965104"/>
            <a:ext cx="12600589" cy="7112442"/>
          </a:xfrm>
          <a:custGeom>
            <a:avLst/>
            <a:gdLst/>
            <a:ahLst/>
            <a:cxnLst/>
            <a:rect r="r" b="b" t="t" l="l"/>
            <a:pathLst>
              <a:path h="7112442" w="12600589">
                <a:moveTo>
                  <a:pt x="0" y="0"/>
                </a:moveTo>
                <a:lnTo>
                  <a:pt x="12600589" y="0"/>
                </a:lnTo>
                <a:lnTo>
                  <a:pt x="12600589" y="7112442"/>
                </a:lnTo>
                <a:lnTo>
                  <a:pt x="0" y="7112442"/>
                </a:lnTo>
                <a:lnTo>
                  <a:pt x="0" y="0"/>
                </a:lnTo>
                <a:close/>
              </a:path>
            </a:pathLst>
          </a:custGeom>
          <a:blipFill>
            <a:blip r:embed="rId4"/>
            <a:stretch>
              <a:fillRect l="0" t="0" r="0" b="0"/>
            </a:stretch>
          </a:blipFill>
        </p:spPr>
      </p:sp>
      <p:sp>
        <p:nvSpPr>
          <p:cNvPr name="TextBox 6" id="6"/>
          <p:cNvSpPr txBox="true"/>
          <p:nvPr/>
        </p:nvSpPr>
        <p:spPr>
          <a:xfrm rot="0">
            <a:off x="671040" y="7609730"/>
            <a:ext cx="3343636" cy="926875"/>
          </a:xfrm>
          <a:prstGeom prst="rect">
            <a:avLst/>
          </a:prstGeom>
        </p:spPr>
        <p:txBody>
          <a:bodyPr anchor="t" rtlCol="false" tIns="0" lIns="0" bIns="0" rIns="0">
            <a:spAutoFit/>
          </a:bodyPr>
          <a:lstStyle/>
          <a:p>
            <a:pPr algn="r">
              <a:lnSpc>
                <a:spcPts val="2490"/>
              </a:lnSpc>
            </a:pPr>
            <a:r>
              <a:rPr lang="en-US" sz="1845">
                <a:solidFill>
                  <a:srgbClr val="FFFFFF"/>
                </a:solidFill>
                <a:latin typeface="Garet Italics"/>
              </a:rPr>
              <a:t>Image Source: </a:t>
            </a:r>
          </a:p>
          <a:p>
            <a:pPr algn="r">
              <a:lnSpc>
                <a:spcPts val="2490"/>
              </a:lnSpc>
            </a:pPr>
            <a:r>
              <a:rPr lang="en-US" sz="1845">
                <a:solidFill>
                  <a:srgbClr val="FFFFFF"/>
                </a:solidFill>
                <a:latin typeface="Garet Italics"/>
              </a:rPr>
              <a:t>The Prison Flow Project,</a:t>
            </a:r>
          </a:p>
          <a:p>
            <a:pPr algn="r" marL="0" indent="0" lvl="0">
              <a:lnSpc>
                <a:spcPts val="2490"/>
              </a:lnSpc>
            </a:pPr>
            <a:r>
              <a:rPr lang="en-US" sz="1845">
                <a:solidFill>
                  <a:srgbClr val="FFFFFF"/>
                </a:solidFill>
                <a:latin typeface="Garet Italics"/>
              </a:rPr>
              <a:t>2023</a:t>
            </a:r>
          </a:p>
        </p:txBody>
      </p:sp>
      <p:sp>
        <p:nvSpPr>
          <p:cNvPr name="TextBox 7" id="7"/>
          <p:cNvSpPr txBox="true"/>
          <p:nvPr/>
        </p:nvSpPr>
        <p:spPr>
          <a:xfrm rot="0">
            <a:off x="4197033" y="9220200"/>
            <a:ext cx="12431076" cy="410621"/>
          </a:xfrm>
          <a:prstGeom prst="rect">
            <a:avLst/>
          </a:prstGeom>
        </p:spPr>
        <p:txBody>
          <a:bodyPr anchor="t" rtlCol="false" tIns="0" lIns="0" bIns="0" rIns="0">
            <a:spAutoFit/>
          </a:bodyPr>
          <a:lstStyle/>
          <a:p>
            <a:pPr algn="l" marL="0" indent="0" lvl="0">
              <a:lnSpc>
                <a:spcPts val="3300"/>
              </a:lnSpc>
            </a:pPr>
            <a:r>
              <a:rPr lang="en-US" sz="2445">
                <a:solidFill>
                  <a:srgbClr val="FFFFFF"/>
                </a:solidFill>
                <a:latin typeface="Garet Italics"/>
              </a:rPr>
              <a:t>For an up to date list, see The Prison Flow Project’s </a:t>
            </a:r>
            <a:r>
              <a:rPr lang="en-US" sz="2445" u="sng">
                <a:solidFill>
                  <a:srgbClr val="FFFFFF"/>
                </a:solidFill>
                <a:latin typeface="Garet Italics"/>
                <a:hlinkClick r:id="rId5" tooltip="https://theprisonflowproject.com/state-laws-around-access/"/>
              </a:rPr>
              <a:t>State Policy Tracker</a:t>
            </a:r>
          </a:p>
        </p:txBody>
      </p:sp>
      <p:sp>
        <p:nvSpPr>
          <p:cNvPr name="TextBox 8" id="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Correctional Facilities</a:t>
            </a:r>
          </a:p>
        </p:txBody>
      </p:sp>
      <p:sp>
        <p:nvSpPr>
          <p:cNvPr name="TextBox 9" id="9"/>
          <p:cNvSpPr txBox="true"/>
          <p:nvPr/>
        </p:nvSpPr>
        <p:spPr>
          <a:xfrm rot="0">
            <a:off x="966219" y="1114425"/>
            <a:ext cx="16293081" cy="669925"/>
          </a:xfrm>
          <a:prstGeom prst="rect">
            <a:avLst/>
          </a:prstGeom>
        </p:spPr>
        <p:txBody>
          <a:bodyPr anchor="t" rtlCol="false" tIns="0" lIns="0" bIns="0" rIns="0">
            <a:spAutoFit/>
          </a:bodyPr>
          <a:lstStyle/>
          <a:p>
            <a:pPr>
              <a:lnSpc>
                <a:spcPts val="4999"/>
              </a:lnSpc>
              <a:spcBef>
                <a:spcPct val="0"/>
              </a:spcBef>
            </a:pPr>
            <a:r>
              <a:rPr lang="en-US" sz="4999">
                <a:solidFill>
                  <a:srgbClr val="FFFFFF"/>
                </a:solidFill>
                <a:latin typeface="Hey Gotcha!"/>
              </a:rPr>
              <a:t>States with laws ensuring some kind of access to menstrual products</a:t>
            </a:r>
          </a:p>
        </p:txBody>
      </p:sp>
      <p:sp>
        <p:nvSpPr>
          <p:cNvPr name="TextBox 10" id="10"/>
          <p:cNvSpPr txBox="true"/>
          <p:nvPr/>
        </p:nvSpPr>
        <p:spPr>
          <a:xfrm rot="0">
            <a:off x="671040" y="2402320"/>
            <a:ext cx="3241905" cy="4965477"/>
          </a:xfrm>
          <a:prstGeom prst="rect">
            <a:avLst/>
          </a:prstGeom>
        </p:spPr>
        <p:txBody>
          <a:bodyPr anchor="t" rtlCol="false" tIns="0" lIns="0" bIns="0" rIns="0">
            <a:spAutoFit/>
          </a:bodyPr>
          <a:lstStyle/>
          <a:p>
            <a:pPr algn="r" marL="0" indent="0" lvl="0">
              <a:lnSpc>
                <a:spcPts val="6540"/>
              </a:lnSpc>
            </a:pPr>
            <a:r>
              <a:rPr lang="en-US" sz="4845">
                <a:solidFill>
                  <a:srgbClr val="FFFFFF"/>
                </a:solidFill>
                <a:latin typeface="Hey Gotcha!"/>
              </a:rPr>
              <a:t>What laws impact incarcerated menstruators in your state?</a:t>
            </a:r>
          </a:p>
        </p:txBody>
      </p:sp>
      <p:sp>
        <p:nvSpPr>
          <p:cNvPr name="TextBox 11" id="11"/>
          <p:cNvSpPr txBox="true"/>
          <p:nvPr/>
        </p:nvSpPr>
        <p:spPr>
          <a:xfrm rot="0">
            <a:off x="16939203" y="1000125"/>
            <a:ext cx="248828"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27</a:t>
            </a:r>
          </a:p>
        </p:txBody>
      </p:sp>
      <p:sp>
        <p:nvSpPr>
          <p:cNvPr name="TextBox 12" id="12"/>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55</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Freeform 5" id="5"/>
          <p:cNvSpPr/>
          <p:nvPr/>
        </p:nvSpPr>
        <p:spPr>
          <a:xfrm flipH="false" flipV="false" rot="0">
            <a:off x="1028700" y="1073327"/>
            <a:ext cx="4605488" cy="3247229"/>
          </a:xfrm>
          <a:custGeom>
            <a:avLst/>
            <a:gdLst/>
            <a:ahLst/>
            <a:cxnLst/>
            <a:rect r="r" b="b" t="t" l="l"/>
            <a:pathLst>
              <a:path h="3247229" w="4605488">
                <a:moveTo>
                  <a:pt x="0" y="0"/>
                </a:moveTo>
                <a:lnTo>
                  <a:pt x="4605488" y="0"/>
                </a:lnTo>
                <a:lnTo>
                  <a:pt x="4605488" y="3247228"/>
                </a:lnTo>
                <a:lnTo>
                  <a:pt x="0" y="3247228"/>
                </a:lnTo>
                <a:lnTo>
                  <a:pt x="0" y="0"/>
                </a:lnTo>
                <a:close/>
              </a:path>
            </a:pathLst>
          </a:custGeom>
          <a:blipFill>
            <a:blip r:embed="rId4"/>
            <a:stretch>
              <a:fillRect l="0" t="0" r="0" b="0"/>
            </a:stretch>
          </a:blipFill>
        </p:spPr>
      </p:sp>
      <p:sp>
        <p:nvSpPr>
          <p:cNvPr name="TextBox 6" id="6"/>
          <p:cNvSpPr txBox="true"/>
          <p:nvPr/>
        </p:nvSpPr>
        <p:spPr>
          <a:xfrm rot="0">
            <a:off x="6286383" y="1202099"/>
            <a:ext cx="10652820" cy="2292350"/>
          </a:xfrm>
          <a:prstGeom prst="rect">
            <a:avLst/>
          </a:prstGeom>
        </p:spPr>
        <p:txBody>
          <a:bodyPr anchor="t" rtlCol="false" tIns="0" lIns="0" bIns="0" rIns="0">
            <a:spAutoFit/>
          </a:bodyPr>
          <a:lstStyle/>
          <a:p>
            <a:pPr>
              <a:lnSpc>
                <a:spcPts val="9099"/>
              </a:lnSpc>
            </a:pPr>
            <a:r>
              <a:rPr lang="en-US" sz="6999" spc="139">
                <a:solidFill>
                  <a:srgbClr val="FFFFFF"/>
                </a:solidFill>
                <a:latin typeface="Hey Gotcha!"/>
              </a:rPr>
              <a:t>ACCESS TO PERIOD PRODUCTS IN FEDERAL PRISONS</a:t>
            </a:r>
          </a:p>
        </p:txBody>
      </p:sp>
      <p:sp>
        <p:nvSpPr>
          <p:cNvPr name="TextBox 7" id="7"/>
          <p:cNvSpPr txBox="true"/>
          <p:nvPr/>
        </p:nvSpPr>
        <p:spPr>
          <a:xfrm rot="0">
            <a:off x="6286383" y="3680323"/>
            <a:ext cx="5032127" cy="612550"/>
          </a:xfrm>
          <a:prstGeom prst="rect">
            <a:avLst/>
          </a:prstGeom>
        </p:spPr>
        <p:txBody>
          <a:bodyPr anchor="t" rtlCol="false" tIns="0" lIns="0" bIns="0" rIns="0">
            <a:spAutoFit/>
          </a:bodyPr>
          <a:lstStyle/>
          <a:p>
            <a:pPr>
              <a:lnSpc>
                <a:spcPts val="2490"/>
              </a:lnSpc>
            </a:pPr>
            <a:r>
              <a:rPr lang="en-US" sz="1845">
                <a:solidFill>
                  <a:srgbClr val="FFFFFF"/>
                </a:solidFill>
                <a:latin typeface="Garet Italics"/>
              </a:rPr>
              <a:t>Image Source: </a:t>
            </a:r>
          </a:p>
          <a:p>
            <a:pPr algn="l" marL="0" indent="0" lvl="0">
              <a:lnSpc>
                <a:spcPts val="2490"/>
              </a:lnSpc>
            </a:pPr>
            <a:r>
              <a:rPr lang="en-US" sz="1845">
                <a:solidFill>
                  <a:srgbClr val="FFFFFF"/>
                </a:solidFill>
                <a:latin typeface="Garet Italics"/>
              </a:rPr>
              <a:t>The Crime Report, 2023</a:t>
            </a:r>
          </a:p>
        </p:txBody>
      </p:sp>
      <p:sp>
        <p:nvSpPr>
          <p:cNvPr name="TextBox 8" id="8"/>
          <p:cNvSpPr txBox="true"/>
          <p:nvPr/>
        </p:nvSpPr>
        <p:spPr>
          <a:xfrm rot="0">
            <a:off x="966219" y="4606305"/>
            <a:ext cx="16632141" cy="3730582"/>
          </a:xfrm>
          <a:prstGeom prst="rect">
            <a:avLst/>
          </a:prstGeom>
        </p:spPr>
        <p:txBody>
          <a:bodyPr anchor="t" rtlCol="false" tIns="0" lIns="0" bIns="0" rIns="0">
            <a:spAutoFit/>
          </a:bodyPr>
          <a:lstStyle/>
          <a:p>
            <a:pPr>
              <a:lnSpc>
                <a:spcPts val="4229"/>
              </a:lnSpc>
            </a:pPr>
            <a:r>
              <a:rPr lang="en-US" sz="3253">
                <a:solidFill>
                  <a:srgbClr val="FFFFFF"/>
                </a:solidFill>
                <a:latin typeface="Garet"/>
              </a:rPr>
              <a:t>In 2018, Congress passed the bipartisan </a:t>
            </a:r>
            <a:r>
              <a:rPr lang="en-US" sz="3253">
                <a:solidFill>
                  <a:srgbClr val="FFFFFF"/>
                </a:solidFill>
                <a:latin typeface="Garet Bold"/>
              </a:rPr>
              <a:t>First Step Act</a:t>
            </a:r>
            <a:r>
              <a:rPr lang="en-US" sz="3253" u="sng">
                <a:solidFill>
                  <a:srgbClr val="FFFFFF"/>
                </a:solidFill>
                <a:latin typeface="Garet Bold"/>
                <a:hlinkClick r:id="rId5" tooltip="https://crsreports.congress.gov/product/pdf/R/R45558"/>
              </a:rPr>
              <a:t>,</a:t>
            </a:r>
            <a:r>
              <a:rPr lang="en-US" sz="3253">
                <a:solidFill>
                  <a:srgbClr val="FFFFFF"/>
                </a:solidFill>
                <a:latin typeface="Garet"/>
              </a:rPr>
              <a:t>  a comprehensive criminal justice reform bill designed to aid and expand opportunities incarcerated individuals</a:t>
            </a:r>
            <a:r>
              <a:rPr lang="en-US" sz="3253">
                <a:solidFill>
                  <a:srgbClr val="FFFFFF"/>
                </a:solidFill>
                <a:latin typeface="Garet"/>
              </a:rPr>
              <a:t> in the federal prison system.</a:t>
            </a:r>
          </a:p>
          <a:p>
            <a:pPr>
              <a:lnSpc>
                <a:spcPts val="4229"/>
              </a:lnSpc>
            </a:pPr>
          </a:p>
          <a:p>
            <a:pPr>
              <a:lnSpc>
                <a:spcPts val="4229"/>
              </a:lnSpc>
            </a:pPr>
            <a:r>
              <a:rPr lang="en-US" sz="3253">
                <a:solidFill>
                  <a:srgbClr val="FFFFFF"/>
                </a:solidFill>
                <a:latin typeface="Garet"/>
              </a:rPr>
              <a:t>The Prison Flow Project’s “</a:t>
            </a:r>
            <a:r>
              <a:rPr lang="en-US" sz="3253" u="sng">
                <a:solidFill>
                  <a:srgbClr val="FFFFFF"/>
                </a:solidFill>
                <a:latin typeface="Garet"/>
                <a:hlinkClick r:id="rId6" tooltip="https://theprisonflowproject.com/federal-prison-information/"/>
              </a:rPr>
              <a:t>Federal Prison Information”</a:t>
            </a:r>
            <a:r>
              <a:rPr lang="en-US" sz="3253">
                <a:solidFill>
                  <a:srgbClr val="FFFFFF"/>
                </a:solidFill>
                <a:latin typeface="Garet"/>
              </a:rPr>
              <a:t> includes a comprehensive a list of Women’s Federal Prisons that </a:t>
            </a:r>
            <a:r>
              <a:rPr lang="en-US" sz="3253">
                <a:solidFill>
                  <a:srgbClr val="FFFFFF"/>
                </a:solidFill>
                <a:latin typeface="Garet Bold Italics"/>
              </a:rPr>
              <a:t>explicitly</a:t>
            </a:r>
            <a:r>
              <a:rPr lang="en-US" sz="3253">
                <a:solidFill>
                  <a:srgbClr val="FFFFFF"/>
                </a:solidFill>
                <a:latin typeface="Garet"/>
              </a:rPr>
              <a:t> mention the provision of menstrual products in their handbook.</a:t>
            </a:r>
          </a:p>
        </p:txBody>
      </p:sp>
      <p:sp>
        <p:nvSpPr>
          <p:cNvPr name="TextBox 9" id="9"/>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Correctional Facilities</a:t>
            </a:r>
          </a:p>
        </p:txBody>
      </p:sp>
      <p:sp>
        <p:nvSpPr>
          <p:cNvPr name="TextBox 10" id="10"/>
          <p:cNvSpPr txBox="true"/>
          <p:nvPr/>
        </p:nvSpPr>
        <p:spPr>
          <a:xfrm rot="0">
            <a:off x="12225307" y="5774712"/>
            <a:ext cx="248828"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29</a:t>
            </a:r>
          </a:p>
        </p:txBody>
      </p:sp>
      <p:sp>
        <p:nvSpPr>
          <p:cNvPr name="TextBox 11" id="11"/>
          <p:cNvSpPr txBox="true"/>
          <p:nvPr/>
        </p:nvSpPr>
        <p:spPr>
          <a:xfrm rot="0">
            <a:off x="12516990" y="4693465"/>
            <a:ext cx="248828"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28</a:t>
            </a:r>
          </a:p>
        </p:txBody>
      </p:sp>
      <p:sp>
        <p:nvSpPr>
          <p:cNvPr name="TextBox 12" id="12"/>
          <p:cNvSpPr txBox="true"/>
          <p:nvPr/>
        </p:nvSpPr>
        <p:spPr>
          <a:xfrm rot="0">
            <a:off x="11760884" y="7877069"/>
            <a:ext cx="248828"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30</a:t>
            </a:r>
          </a:p>
        </p:txBody>
      </p:sp>
      <p:sp>
        <p:nvSpPr>
          <p:cNvPr name="TextBox 13" id="13"/>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56</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Freeform 5" id="5"/>
          <p:cNvSpPr/>
          <p:nvPr/>
        </p:nvSpPr>
        <p:spPr>
          <a:xfrm flipH="false" flipV="false" rot="0">
            <a:off x="777097" y="3456827"/>
            <a:ext cx="2849204" cy="1990881"/>
          </a:xfrm>
          <a:custGeom>
            <a:avLst/>
            <a:gdLst/>
            <a:ahLst/>
            <a:cxnLst/>
            <a:rect r="r" b="b" t="t" l="l"/>
            <a:pathLst>
              <a:path h="1990881" w="2849204">
                <a:moveTo>
                  <a:pt x="0" y="0"/>
                </a:moveTo>
                <a:lnTo>
                  <a:pt x="2849204" y="0"/>
                </a:lnTo>
                <a:lnTo>
                  <a:pt x="2849204" y="1990882"/>
                </a:lnTo>
                <a:lnTo>
                  <a:pt x="0" y="19908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the U.S. Carceral System </a:t>
            </a:r>
          </a:p>
        </p:txBody>
      </p:sp>
      <p:sp>
        <p:nvSpPr>
          <p:cNvPr name="TextBox 7" id="7"/>
          <p:cNvSpPr txBox="true"/>
          <p:nvPr/>
        </p:nvSpPr>
        <p:spPr>
          <a:xfrm rot="0">
            <a:off x="4153399" y="2531032"/>
            <a:ext cx="13105901" cy="3352165"/>
          </a:xfrm>
          <a:prstGeom prst="rect">
            <a:avLst/>
          </a:prstGeom>
        </p:spPr>
        <p:txBody>
          <a:bodyPr anchor="t" rtlCol="false" tIns="0" lIns="0" bIns="0" rIns="0">
            <a:spAutoFit/>
          </a:bodyPr>
          <a:lstStyle/>
          <a:p>
            <a:pPr>
              <a:lnSpc>
                <a:spcPts val="3250"/>
              </a:lnSpc>
              <a:spcBef>
                <a:spcPct val="0"/>
              </a:spcBef>
            </a:pPr>
          </a:p>
          <a:p>
            <a:pPr>
              <a:lnSpc>
                <a:spcPts val="4680"/>
              </a:lnSpc>
              <a:spcBef>
                <a:spcPct val="0"/>
              </a:spcBef>
            </a:pPr>
            <a:r>
              <a:rPr lang="en-US" sz="3600" spc="-144">
                <a:solidFill>
                  <a:srgbClr val="FFFFFF"/>
                </a:solidFill>
                <a:latin typeface="Garet"/>
              </a:rPr>
              <a:t>Under The First Step Act, the Federal Bureau of Prisons (BOP) is required to provide tampons and sanitary napkins that meet industry standards to incarcerated people in federal prisons for free, and in a quantity that meets the healthcare needs of each person.</a:t>
            </a:r>
          </a:p>
        </p:txBody>
      </p:sp>
      <p:sp>
        <p:nvSpPr>
          <p:cNvPr name="TextBox 8" id="8"/>
          <p:cNvSpPr txBox="true"/>
          <p:nvPr/>
        </p:nvSpPr>
        <p:spPr>
          <a:xfrm rot="0">
            <a:off x="1028700" y="1220392"/>
            <a:ext cx="15429677" cy="1139825"/>
          </a:xfrm>
          <a:prstGeom prst="rect">
            <a:avLst/>
          </a:prstGeom>
        </p:spPr>
        <p:txBody>
          <a:bodyPr anchor="t" rtlCol="false" tIns="0" lIns="0" bIns="0" rIns="0">
            <a:spAutoFit/>
          </a:bodyPr>
          <a:lstStyle/>
          <a:p>
            <a:pPr>
              <a:lnSpc>
                <a:spcPts val="9099"/>
              </a:lnSpc>
            </a:pPr>
            <a:r>
              <a:rPr lang="en-US" sz="6999" spc="139">
                <a:solidFill>
                  <a:srgbClr val="FFFFFF"/>
                </a:solidFill>
                <a:latin typeface="Hey Gotcha!"/>
              </a:rPr>
              <a:t>FEDERAL PRISON ACCESS TO PERIOD PRODUCTS </a:t>
            </a:r>
          </a:p>
        </p:txBody>
      </p:sp>
      <p:sp>
        <p:nvSpPr>
          <p:cNvPr name="TextBox 9" id="9"/>
          <p:cNvSpPr txBox="true"/>
          <p:nvPr/>
        </p:nvSpPr>
        <p:spPr>
          <a:xfrm rot="0">
            <a:off x="11451672" y="5419134"/>
            <a:ext cx="248828"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28</a:t>
            </a:r>
          </a:p>
        </p:txBody>
      </p:sp>
      <p:grpSp>
        <p:nvGrpSpPr>
          <p:cNvPr name="Group 10" id="10"/>
          <p:cNvGrpSpPr/>
          <p:nvPr/>
        </p:nvGrpSpPr>
        <p:grpSpPr>
          <a:xfrm rot="0">
            <a:off x="1621628" y="6276658"/>
            <a:ext cx="15044745" cy="2866584"/>
            <a:chOff x="0" y="0"/>
            <a:chExt cx="20059660" cy="3822113"/>
          </a:xfrm>
        </p:grpSpPr>
        <p:sp>
          <p:nvSpPr>
            <p:cNvPr name="TextBox 11" id="11"/>
            <p:cNvSpPr txBox="true"/>
            <p:nvPr/>
          </p:nvSpPr>
          <p:spPr>
            <a:xfrm rot="0">
              <a:off x="0" y="-19050"/>
              <a:ext cx="20059660" cy="3841163"/>
            </a:xfrm>
            <a:prstGeom prst="rect">
              <a:avLst/>
            </a:prstGeom>
          </p:spPr>
          <p:txBody>
            <a:bodyPr anchor="t" rtlCol="false" tIns="0" lIns="0" bIns="0" rIns="0">
              <a:spAutoFit/>
            </a:bodyPr>
            <a:lstStyle/>
            <a:p>
              <a:pPr algn="ctr">
                <a:lnSpc>
                  <a:spcPts val="2840"/>
                </a:lnSpc>
                <a:spcBef>
                  <a:spcPct val="0"/>
                </a:spcBef>
              </a:pPr>
            </a:p>
            <a:p>
              <a:pPr algn="ctr">
                <a:lnSpc>
                  <a:spcPts val="5049"/>
                </a:lnSpc>
                <a:spcBef>
                  <a:spcPct val="0"/>
                </a:spcBef>
              </a:pPr>
              <a:r>
                <a:rPr lang="en-US" sz="3884" spc="-155">
                  <a:solidFill>
                    <a:srgbClr val="FFFFFF"/>
                  </a:solidFill>
                  <a:latin typeface="Garet Bold"/>
                </a:rPr>
                <a:t>Although this is a great “first step,” </a:t>
              </a:r>
              <a:r>
                <a:rPr lang="en-US" sz="3884" spc="-155">
                  <a:solidFill>
                    <a:srgbClr val="FFFFFF"/>
                  </a:solidFill>
                  <a:latin typeface="Garet Bold"/>
                </a:rPr>
                <a:t>the vast majority of incarcerated women do not benefit from this, simply because most are in state and local facilities, not federal prisons.</a:t>
              </a:r>
            </a:p>
            <a:p>
              <a:pPr algn="ctr">
                <a:lnSpc>
                  <a:spcPts val="5049"/>
                </a:lnSpc>
                <a:spcBef>
                  <a:spcPct val="0"/>
                </a:spcBef>
              </a:pPr>
            </a:p>
          </p:txBody>
        </p:sp>
        <p:sp>
          <p:nvSpPr>
            <p:cNvPr name="TextBox 12" id="12"/>
            <p:cNvSpPr txBox="true"/>
            <p:nvPr/>
          </p:nvSpPr>
          <p:spPr>
            <a:xfrm rot="0">
              <a:off x="18893329" y="2309686"/>
              <a:ext cx="331770" cy="223308"/>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31</a:t>
              </a:r>
            </a:p>
          </p:txBody>
        </p:sp>
      </p:grpSp>
      <p:sp>
        <p:nvSpPr>
          <p:cNvPr name="TextBox 13" id="13"/>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57</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5" id="5"/>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the U.S. Carceral System </a:t>
            </a:r>
          </a:p>
        </p:txBody>
      </p:sp>
      <p:sp>
        <p:nvSpPr>
          <p:cNvPr name="TextBox 6" id="6"/>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8</a:t>
            </a:r>
          </a:p>
        </p:txBody>
      </p:sp>
      <p:sp>
        <p:nvSpPr>
          <p:cNvPr name="Freeform 7" id="7"/>
          <p:cNvSpPr/>
          <p:nvPr/>
        </p:nvSpPr>
        <p:spPr>
          <a:xfrm flipH="false" flipV="false" rot="0">
            <a:off x="8121582" y="3191766"/>
            <a:ext cx="2128354" cy="3525887"/>
          </a:xfrm>
          <a:custGeom>
            <a:avLst/>
            <a:gdLst/>
            <a:ahLst/>
            <a:cxnLst/>
            <a:rect r="r" b="b" t="t" l="l"/>
            <a:pathLst>
              <a:path h="3525887" w="2128354">
                <a:moveTo>
                  <a:pt x="0" y="0"/>
                </a:moveTo>
                <a:lnTo>
                  <a:pt x="2128353" y="0"/>
                </a:lnTo>
                <a:lnTo>
                  <a:pt x="2128353" y="3525887"/>
                </a:lnTo>
                <a:lnTo>
                  <a:pt x="0" y="3525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3988506" y="1321998"/>
            <a:ext cx="10394505" cy="1261634"/>
          </a:xfrm>
          <a:prstGeom prst="rect">
            <a:avLst/>
          </a:prstGeom>
        </p:spPr>
        <p:txBody>
          <a:bodyPr anchor="t" rtlCol="false" tIns="0" lIns="0" bIns="0" rIns="0">
            <a:spAutoFit/>
          </a:bodyPr>
          <a:lstStyle/>
          <a:p>
            <a:pPr algn="ctr">
              <a:lnSpc>
                <a:spcPts val="10261"/>
              </a:lnSpc>
              <a:spcBef>
                <a:spcPct val="0"/>
              </a:spcBef>
            </a:pPr>
            <a:r>
              <a:rPr lang="en-US" sz="7329" spc="146">
                <a:solidFill>
                  <a:srgbClr val="FFFFFF"/>
                </a:solidFill>
                <a:latin typeface="Hey Gotcha!"/>
              </a:rPr>
              <a:t>REFLECTION QUESTION</a:t>
            </a:r>
          </a:p>
        </p:txBody>
      </p:sp>
      <p:sp>
        <p:nvSpPr>
          <p:cNvPr name="TextBox 9" id="9"/>
          <p:cNvSpPr txBox="true"/>
          <p:nvPr/>
        </p:nvSpPr>
        <p:spPr>
          <a:xfrm rot="0">
            <a:off x="1028700" y="2955721"/>
            <a:ext cx="6280577" cy="5389438"/>
          </a:xfrm>
          <a:prstGeom prst="rect">
            <a:avLst/>
          </a:prstGeom>
        </p:spPr>
        <p:txBody>
          <a:bodyPr anchor="t" rtlCol="false" tIns="0" lIns="0" bIns="0" rIns="0">
            <a:spAutoFit/>
          </a:bodyPr>
          <a:lstStyle/>
          <a:p>
            <a:pPr algn="r">
              <a:lnSpc>
                <a:spcPts val="5344"/>
              </a:lnSpc>
              <a:spcBef>
                <a:spcPct val="0"/>
              </a:spcBef>
            </a:pPr>
            <a:r>
              <a:rPr lang="en-US" sz="3817">
                <a:solidFill>
                  <a:srgbClr val="FFFFFF"/>
                </a:solidFill>
                <a:latin typeface="Garet Bold"/>
              </a:rPr>
              <a:t>Once period products are required by law in correctional facilities, who is in charge of ensuring incarcerated menstruators receive the products they need? </a:t>
            </a:r>
          </a:p>
        </p:txBody>
      </p:sp>
      <p:sp>
        <p:nvSpPr>
          <p:cNvPr name="Freeform 10" id="10"/>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11" id="11"/>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12" id="12"/>
          <p:cNvSpPr txBox="true"/>
          <p:nvPr/>
        </p:nvSpPr>
        <p:spPr>
          <a:xfrm rot="0">
            <a:off x="10933367" y="2755272"/>
            <a:ext cx="6005836" cy="6348094"/>
          </a:xfrm>
          <a:prstGeom prst="rect">
            <a:avLst/>
          </a:prstGeom>
        </p:spPr>
        <p:txBody>
          <a:bodyPr anchor="t" rtlCol="false" tIns="0" lIns="0" bIns="0" rIns="0">
            <a:spAutoFit/>
          </a:bodyPr>
          <a:lstStyle/>
          <a:p>
            <a:pPr>
              <a:lnSpc>
                <a:spcPts val="4060"/>
              </a:lnSpc>
            </a:pPr>
            <a:r>
              <a:rPr lang="en-US" sz="2900" spc="174">
                <a:solidFill>
                  <a:srgbClr val="FFFFFF"/>
                </a:solidFill>
                <a:latin typeface="Garet Italics"/>
              </a:rPr>
              <a:t>“Laws DO NOT necessarily solve the issue of access to menstrual products in prison. State agencies and individual wardens frequently still have final say over what implementation and adherence looks like.”</a:t>
            </a:r>
            <a:r>
              <a:rPr lang="en-US" sz="2900" spc="174">
                <a:solidFill>
                  <a:srgbClr val="FFFFFF"/>
                </a:solidFill>
                <a:latin typeface="Garet Italics"/>
              </a:rPr>
              <a:t> </a:t>
            </a:r>
          </a:p>
          <a:p>
            <a:pPr>
              <a:lnSpc>
                <a:spcPts val="4060"/>
              </a:lnSpc>
            </a:pPr>
          </a:p>
          <a:p>
            <a:pPr>
              <a:lnSpc>
                <a:spcPts val="4060"/>
              </a:lnSpc>
            </a:pPr>
            <a:r>
              <a:rPr lang="en-US" sz="2900" spc="174">
                <a:solidFill>
                  <a:srgbClr val="FFFFFF"/>
                </a:solidFill>
                <a:latin typeface="Garet Bold"/>
              </a:rPr>
              <a:t>- The Prison Flow Project</a:t>
            </a:r>
          </a:p>
          <a:p>
            <a:pPr>
              <a:lnSpc>
                <a:spcPts val="2800"/>
              </a:lnSpc>
              <a:spcBef>
                <a:spcPct val="0"/>
              </a:spcBef>
            </a:pPr>
            <a:r>
              <a:rPr lang="en-US" sz="2000" spc="120">
                <a:solidFill>
                  <a:srgbClr val="FFFFFF"/>
                </a:solidFill>
                <a:latin typeface="Garet Italics"/>
              </a:rPr>
              <a:t>State Laws Around Menstrual Products in Prison</a:t>
            </a:r>
            <a:r>
              <a:rPr lang="en-US" sz="2000" spc="120">
                <a:solidFill>
                  <a:srgbClr val="FFFFFF"/>
                </a:solidFill>
                <a:latin typeface="Garet"/>
              </a:rPr>
              <a:t>s</a:t>
            </a:r>
          </a:p>
        </p:txBody>
      </p:sp>
      <p:sp>
        <p:nvSpPr>
          <p:cNvPr name="TextBox 13" id="13"/>
          <p:cNvSpPr txBox="true"/>
          <p:nvPr/>
        </p:nvSpPr>
        <p:spPr>
          <a:xfrm rot="0">
            <a:off x="11975327" y="8778888"/>
            <a:ext cx="248828"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27</a:t>
            </a:r>
          </a:p>
        </p:txBody>
      </p:sp>
      <p:sp>
        <p:nvSpPr>
          <p:cNvPr name="TextBox 14" id="14"/>
          <p:cNvSpPr txBox="true"/>
          <p:nvPr/>
        </p:nvSpPr>
        <p:spPr>
          <a:xfrm rot="0">
            <a:off x="17091603" y="93527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58</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Freeform 5" id="5"/>
          <p:cNvSpPr/>
          <p:nvPr/>
        </p:nvSpPr>
        <p:spPr>
          <a:xfrm flipH="false" flipV="false" rot="0">
            <a:off x="1281385" y="2471738"/>
            <a:ext cx="2168682" cy="2204505"/>
          </a:xfrm>
          <a:custGeom>
            <a:avLst/>
            <a:gdLst/>
            <a:ahLst/>
            <a:cxnLst/>
            <a:rect r="r" b="b" t="t" l="l"/>
            <a:pathLst>
              <a:path h="2204505" w="2168682">
                <a:moveTo>
                  <a:pt x="0" y="0"/>
                </a:moveTo>
                <a:lnTo>
                  <a:pt x="2168683" y="0"/>
                </a:lnTo>
                <a:lnTo>
                  <a:pt x="2168683" y="2204505"/>
                </a:lnTo>
                <a:lnTo>
                  <a:pt x="0" y="22045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0">
            <a:off x="14467163" y="5441110"/>
            <a:ext cx="2661387" cy="2054023"/>
          </a:xfrm>
          <a:custGeom>
            <a:avLst/>
            <a:gdLst/>
            <a:ahLst/>
            <a:cxnLst/>
            <a:rect r="r" b="b" t="t" l="l"/>
            <a:pathLst>
              <a:path h="2054023" w="2661387">
                <a:moveTo>
                  <a:pt x="0" y="0"/>
                </a:moveTo>
                <a:lnTo>
                  <a:pt x="2661387" y="0"/>
                </a:lnTo>
                <a:lnTo>
                  <a:pt x="2661387" y="2054023"/>
                </a:lnTo>
                <a:lnTo>
                  <a:pt x="0" y="20540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3934577" y="2757908"/>
            <a:ext cx="13312903" cy="1918335"/>
          </a:xfrm>
          <a:prstGeom prst="rect">
            <a:avLst/>
          </a:prstGeom>
        </p:spPr>
        <p:txBody>
          <a:bodyPr anchor="t" rtlCol="false" tIns="0" lIns="0" bIns="0" rIns="0">
            <a:spAutoFit/>
          </a:bodyPr>
          <a:lstStyle/>
          <a:p>
            <a:pPr>
              <a:lnSpc>
                <a:spcPts val="5100"/>
              </a:lnSpc>
            </a:pPr>
            <a:r>
              <a:rPr lang="en-US" sz="3400">
                <a:solidFill>
                  <a:srgbClr val="FFFFFF"/>
                </a:solidFill>
                <a:latin typeface="Garet Bold"/>
              </a:rPr>
              <a:t>There are multiple reports of Incarcerated menstruators who subject themselves to </a:t>
            </a:r>
            <a:r>
              <a:rPr lang="en-US" sz="3400">
                <a:solidFill>
                  <a:srgbClr val="FFFFFF"/>
                </a:solidFill>
                <a:latin typeface="Garet Bold"/>
                <a:hlinkClick r:id="rId8" tooltip="https://www.huffpost.com/entry/new-york-prisons-periods_n_576bfcade4b0b489bb0c901b"/>
              </a:rPr>
              <a:t>sexual abuse, rape, and sexual assaul</a:t>
            </a:r>
            <a:r>
              <a:rPr lang="en-US" sz="3400">
                <a:solidFill>
                  <a:srgbClr val="FFFFFF"/>
                </a:solidFill>
                <a:latin typeface="Garet Bold"/>
              </a:rPr>
              <a:t>t in exchange for menstrual products.</a:t>
            </a:r>
          </a:p>
        </p:txBody>
      </p:sp>
      <p:sp>
        <p:nvSpPr>
          <p:cNvPr name="TextBox 8" id="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the U.S. Carceral System </a:t>
            </a:r>
          </a:p>
        </p:txBody>
      </p:sp>
      <p:sp>
        <p:nvSpPr>
          <p:cNvPr name="TextBox 9" id="9"/>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59</a:t>
            </a:r>
          </a:p>
        </p:txBody>
      </p:sp>
      <p:sp>
        <p:nvSpPr>
          <p:cNvPr name="TextBox 10" id="10"/>
          <p:cNvSpPr txBox="true"/>
          <p:nvPr/>
        </p:nvSpPr>
        <p:spPr>
          <a:xfrm rot="0">
            <a:off x="1281385" y="5363540"/>
            <a:ext cx="12807085" cy="2411730"/>
          </a:xfrm>
          <a:prstGeom prst="rect">
            <a:avLst/>
          </a:prstGeom>
        </p:spPr>
        <p:txBody>
          <a:bodyPr anchor="t" rtlCol="false" tIns="0" lIns="0" bIns="0" rIns="0">
            <a:spAutoFit/>
          </a:bodyPr>
          <a:lstStyle/>
          <a:p>
            <a:pPr>
              <a:lnSpc>
                <a:spcPts val="4800"/>
              </a:lnSpc>
            </a:pPr>
            <a:r>
              <a:rPr lang="en-US" sz="3200">
                <a:solidFill>
                  <a:srgbClr val="FFFFFF"/>
                </a:solidFill>
                <a:latin typeface="Garet"/>
              </a:rPr>
              <a:t>The American Civil Liberties Union (ACLU) sued </a:t>
            </a:r>
            <a:r>
              <a:rPr lang="en-US" sz="3200">
                <a:solidFill>
                  <a:srgbClr val="FFFFFF"/>
                </a:solidFill>
                <a:latin typeface="Garet"/>
              </a:rPr>
              <a:t>correctional facilities and detention centers around the country to address the threat, violence and sexual assault impacting incarcerated menstruators. </a:t>
            </a:r>
          </a:p>
        </p:txBody>
      </p:sp>
      <p:sp>
        <p:nvSpPr>
          <p:cNvPr name="TextBox 11" id="11"/>
          <p:cNvSpPr txBox="true"/>
          <p:nvPr/>
        </p:nvSpPr>
        <p:spPr>
          <a:xfrm rot="0">
            <a:off x="966219" y="1302754"/>
            <a:ext cx="16990023" cy="1076325"/>
          </a:xfrm>
          <a:prstGeom prst="rect">
            <a:avLst/>
          </a:prstGeom>
        </p:spPr>
        <p:txBody>
          <a:bodyPr anchor="t" rtlCol="false" tIns="0" lIns="0" bIns="0" rIns="0">
            <a:spAutoFit/>
          </a:bodyPr>
          <a:lstStyle/>
          <a:p>
            <a:pPr>
              <a:lnSpc>
                <a:spcPts val="8250"/>
              </a:lnSpc>
            </a:pPr>
            <a:r>
              <a:rPr lang="en-US" sz="7500" spc="150">
                <a:solidFill>
                  <a:srgbClr val="FAFCFF"/>
                </a:solidFill>
                <a:latin typeface="Hey Gotcha! Heavy"/>
              </a:rPr>
              <a:t>Menstrual Equity in Correctional Facilities</a:t>
            </a:r>
          </a:p>
        </p:txBody>
      </p:sp>
      <p:sp>
        <p:nvSpPr>
          <p:cNvPr name="TextBox 12" id="12"/>
          <p:cNvSpPr txBox="true"/>
          <p:nvPr/>
        </p:nvSpPr>
        <p:spPr>
          <a:xfrm rot="0">
            <a:off x="14088470" y="4313658"/>
            <a:ext cx="378693"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32, 33</a:t>
            </a:r>
          </a:p>
        </p:txBody>
      </p:sp>
      <p:sp>
        <p:nvSpPr>
          <p:cNvPr name="TextBox 13" id="13"/>
          <p:cNvSpPr txBox="true"/>
          <p:nvPr/>
        </p:nvSpPr>
        <p:spPr>
          <a:xfrm rot="0">
            <a:off x="7125511" y="7320508"/>
            <a:ext cx="375345"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34, 43</a:t>
            </a:r>
          </a:p>
        </p:txBody>
      </p:sp>
      <p:sp>
        <p:nvSpPr>
          <p:cNvPr name="TextBox 14" id="14"/>
          <p:cNvSpPr txBox="true"/>
          <p:nvPr/>
        </p:nvSpPr>
        <p:spPr>
          <a:xfrm rot="0">
            <a:off x="1321616" y="8135101"/>
            <a:ext cx="12358478" cy="375921"/>
          </a:xfrm>
          <a:prstGeom prst="rect">
            <a:avLst/>
          </a:prstGeom>
        </p:spPr>
        <p:txBody>
          <a:bodyPr anchor="t" rtlCol="false" tIns="0" lIns="0" bIns="0" rIns="0">
            <a:spAutoFit/>
          </a:bodyPr>
          <a:lstStyle/>
          <a:p>
            <a:pPr>
              <a:lnSpc>
                <a:spcPts val="2800"/>
              </a:lnSpc>
            </a:pPr>
            <a:r>
              <a:rPr lang="en-US" sz="2800">
                <a:solidFill>
                  <a:srgbClr val="FFFFFF"/>
                </a:solidFill>
                <a:latin typeface="Garet"/>
              </a:rPr>
              <a:t>Example</a:t>
            </a:r>
            <a:r>
              <a:rPr lang="en-US" sz="2800">
                <a:solidFill>
                  <a:srgbClr val="FFFFFF"/>
                </a:solidFill>
                <a:latin typeface="Garet"/>
              </a:rPr>
              <a:t> lawsuits include: Michigan,  New Jersey,  and Oregon.</a:t>
            </a:r>
          </a:p>
        </p:txBody>
      </p:sp>
      <p:sp>
        <p:nvSpPr>
          <p:cNvPr name="TextBox 15" id="15"/>
          <p:cNvSpPr txBox="true"/>
          <p:nvPr/>
        </p:nvSpPr>
        <p:spPr>
          <a:xfrm rot="0">
            <a:off x="7835181" y="8064889"/>
            <a:ext cx="153070"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35</a:t>
            </a:r>
          </a:p>
        </p:txBody>
      </p:sp>
      <p:sp>
        <p:nvSpPr>
          <p:cNvPr name="TextBox 16" id="16"/>
          <p:cNvSpPr txBox="true"/>
          <p:nvPr/>
        </p:nvSpPr>
        <p:spPr>
          <a:xfrm rot="0">
            <a:off x="10213445" y="8084997"/>
            <a:ext cx="157832"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36</a:t>
            </a:r>
          </a:p>
        </p:txBody>
      </p:sp>
      <p:sp>
        <p:nvSpPr>
          <p:cNvPr name="TextBox 17" id="17"/>
          <p:cNvSpPr txBox="true"/>
          <p:nvPr/>
        </p:nvSpPr>
        <p:spPr>
          <a:xfrm rot="0">
            <a:off x="12647963" y="8058901"/>
            <a:ext cx="145777"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37</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EF4036">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3" id="3"/>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Freeform 4" id="4"/>
          <p:cNvSpPr/>
          <p:nvPr/>
        </p:nvSpPr>
        <p:spPr>
          <a:xfrm flipH="false" flipV="false" rot="-3336579">
            <a:off x="14008560" y="7855798"/>
            <a:ext cx="5861286" cy="5371069"/>
          </a:xfrm>
          <a:custGeom>
            <a:avLst/>
            <a:gdLst/>
            <a:ahLst/>
            <a:cxnLst/>
            <a:rect r="r" b="b" t="t" l="l"/>
            <a:pathLst>
              <a:path h="5371069" w="5861286">
                <a:moveTo>
                  <a:pt x="0" y="0"/>
                </a:moveTo>
                <a:lnTo>
                  <a:pt x="5861286" y="0"/>
                </a:lnTo>
                <a:lnTo>
                  <a:pt x="5861286" y="5371069"/>
                </a:lnTo>
                <a:lnTo>
                  <a:pt x="0" y="5371069"/>
                </a:lnTo>
                <a:lnTo>
                  <a:pt x="0" y="0"/>
                </a:lnTo>
                <a:close/>
              </a:path>
            </a:pathLst>
          </a:custGeom>
          <a:blipFill>
            <a:blip r:embed="rId4"/>
            <a:stretch>
              <a:fillRect l="0" t="0" r="0" b="0"/>
            </a:stretch>
          </a:blipFill>
        </p:spPr>
      </p:sp>
      <p:sp>
        <p:nvSpPr>
          <p:cNvPr name="TextBox 5" id="5"/>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6</a:t>
            </a:r>
          </a:p>
        </p:txBody>
      </p:sp>
      <p:sp>
        <p:nvSpPr>
          <p:cNvPr name="Freeform 6" id="6"/>
          <p:cNvSpPr/>
          <p:nvPr/>
        </p:nvSpPr>
        <p:spPr>
          <a:xfrm flipH="false" flipV="false" rot="0">
            <a:off x="1321616" y="1308790"/>
            <a:ext cx="3247018" cy="2950727"/>
          </a:xfrm>
          <a:custGeom>
            <a:avLst/>
            <a:gdLst/>
            <a:ahLst/>
            <a:cxnLst/>
            <a:rect r="r" b="b" t="t" l="l"/>
            <a:pathLst>
              <a:path h="2950727" w="3247018">
                <a:moveTo>
                  <a:pt x="0" y="0"/>
                </a:moveTo>
                <a:lnTo>
                  <a:pt x="3247018" y="0"/>
                </a:lnTo>
                <a:lnTo>
                  <a:pt x="3247018" y="2950727"/>
                </a:lnTo>
                <a:lnTo>
                  <a:pt x="0" y="295072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7" id="7"/>
          <p:cNvSpPr/>
          <p:nvPr/>
        </p:nvSpPr>
        <p:spPr>
          <a:xfrm flipV="true">
            <a:off x="1118647" y="681458"/>
            <a:ext cx="16355505" cy="24612"/>
          </a:xfrm>
          <a:prstGeom prst="line">
            <a:avLst/>
          </a:prstGeom>
          <a:ln cap="flat" w="38100">
            <a:solidFill>
              <a:srgbClr val="FFFFFF"/>
            </a:solidFill>
            <a:prstDash val="solid"/>
            <a:headEnd type="none" len="sm" w="sm"/>
            <a:tailEnd type="none" len="sm" w="sm"/>
          </a:ln>
        </p:spPr>
      </p:sp>
      <p:sp>
        <p:nvSpPr>
          <p:cNvPr name="TextBox 8" id="8"/>
          <p:cNvSpPr txBox="true"/>
          <p:nvPr/>
        </p:nvSpPr>
        <p:spPr>
          <a:xfrm rot="0">
            <a:off x="1563944" y="321743"/>
            <a:ext cx="15160113"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Period Poverty in Correctional Facilities  &gt;&gt;  Managing a Period While Incarcerated &gt;&gt; Menstrual Equity in Correctional Facilities &gt;&gt; Take Action</a:t>
            </a:r>
          </a:p>
        </p:txBody>
      </p:sp>
      <p:sp>
        <p:nvSpPr>
          <p:cNvPr name="TextBox 9" id="9"/>
          <p:cNvSpPr txBox="true"/>
          <p:nvPr/>
        </p:nvSpPr>
        <p:spPr>
          <a:xfrm rot="0">
            <a:off x="9139238" y="4982844"/>
            <a:ext cx="9525" cy="378461"/>
          </a:xfrm>
          <a:prstGeom prst="rect">
            <a:avLst/>
          </a:prstGeom>
        </p:spPr>
        <p:txBody>
          <a:bodyPr anchor="t" rtlCol="false" tIns="0" lIns="0" bIns="0" rIns="0">
            <a:spAutoFit/>
          </a:bodyPr>
          <a:lstStyle/>
          <a:p>
            <a:pPr algn="ctr">
              <a:lnSpc>
                <a:spcPts val="2900"/>
              </a:lnSpc>
              <a:spcBef>
                <a:spcPct val="0"/>
              </a:spcBef>
            </a:pPr>
          </a:p>
        </p:txBody>
      </p:sp>
      <p:sp>
        <p:nvSpPr>
          <p:cNvPr name="TextBox 10" id="10"/>
          <p:cNvSpPr txBox="true"/>
          <p:nvPr/>
        </p:nvSpPr>
        <p:spPr>
          <a:xfrm rot="0">
            <a:off x="2479003" y="1902235"/>
            <a:ext cx="13994078" cy="6719051"/>
          </a:xfrm>
          <a:prstGeom prst="rect">
            <a:avLst/>
          </a:prstGeom>
        </p:spPr>
        <p:txBody>
          <a:bodyPr anchor="t" rtlCol="false" tIns="0" lIns="0" bIns="0" rIns="0">
            <a:spAutoFit/>
          </a:bodyPr>
          <a:lstStyle/>
          <a:p>
            <a:pPr>
              <a:lnSpc>
                <a:spcPts val="5439"/>
              </a:lnSpc>
            </a:pPr>
            <a:r>
              <a:rPr lang="en-US" sz="3399" spc="203">
                <a:solidFill>
                  <a:srgbClr val="190F3F"/>
                </a:solidFill>
                <a:latin typeface="Garet Italics"/>
              </a:rPr>
              <a:t> </a:t>
            </a:r>
            <a:r>
              <a:rPr lang="en-US" sz="3399" spc="203">
                <a:solidFill>
                  <a:srgbClr val="FAFCFF"/>
                </a:solidFill>
                <a:latin typeface="Garet Italics"/>
              </a:rPr>
              <a:t>“Women and girls have been the fastest-growing group of incarcerated people in the United States, and the number of women serving sentences of life without parole has grown by 43% since 2008. </a:t>
            </a:r>
          </a:p>
          <a:p>
            <a:pPr>
              <a:lnSpc>
                <a:spcPts val="5439"/>
              </a:lnSpc>
            </a:pPr>
          </a:p>
          <a:p>
            <a:pPr>
              <a:lnSpc>
                <a:spcPts val="5439"/>
              </a:lnSpc>
            </a:pPr>
            <a:r>
              <a:rPr lang="en-US" sz="3399" spc="203">
                <a:solidFill>
                  <a:srgbClr val="FAFCFF"/>
                </a:solidFill>
                <a:latin typeface="Garet Italics"/>
              </a:rPr>
              <a:t>These women are mothers, sisters, daughters and friends. They are people who deserve dignity.”</a:t>
            </a:r>
          </a:p>
          <a:p>
            <a:pPr>
              <a:lnSpc>
                <a:spcPts val="5065"/>
              </a:lnSpc>
            </a:pPr>
            <a:r>
              <a:rPr lang="en-US" sz="3399">
                <a:solidFill>
                  <a:srgbClr val="FFFFFF"/>
                </a:solidFill>
                <a:latin typeface="Garet Italics"/>
              </a:rPr>
              <a:t>-</a:t>
            </a:r>
            <a:r>
              <a:rPr lang="en-US" sz="3399">
                <a:solidFill>
                  <a:srgbClr val="190F3F"/>
                </a:solidFill>
                <a:latin typeface="Garet Italics"/>
              </a:rPr>
              <a:t> </a:t>
            </a:r>
            <a:r>
              <a:rPr lang="en-US" sz="3399">
                <a:solidFill>
                  <a:srgbClr val="FAFCFF"/>
                </a:solidFill>
                <a:latin typeface="Garet Bold"/>
              </a:rPr>
              <a:t>Gabrielle A. Perry</a:t>
            </a:r>
          </a:p>
          <a:p>
            <a:pPr>
              <a:lnSpc>
                <a:spcPts val="3484"/>
              </a:lnSpc>
            </a:pPr>
            <a:r>
              <a:rPr lang="en-US" sz="2338">
                <a:solidFill>
                  <a:srgbClr val="FAFCFF"/>
                </a:solidFill>
                <a:latin typeface="Garet"/>
              </a:rPr>
              <a:t>Executive Director, The Thurman Perry Foundation</a:t>
            </a:r>
          </a:p>
          <a:p>
            <a:pPr>
              <a:lnSpc>
                <a:spcPts val="3186"/>
              </a:lnSpc>
            </a:pPr>
            <a:r>
              <a:rPr lang="en-US" sz="2138">
                <a:solidFill>
                  <a:srgbClr val="FAFCFF"/>
                </a:solidFill>
                <a:latin typeface="Garet"/>
              </a:rPr>
              <a:t> “</a:t>
            </a:r>
            <a:r>
              <a:rPr lang="en-US" sz="2138">
                <a:solidFill>
                  <a:srgbClr val="FAFCFF"/>
                </a:solidFill>
                <a:latin typeface="Garet Italics"/>
              </a:rPr>
              <a:t>Opinion: In prison, having your period can put your life in danger.”</a:t>
            </a:r>
            <a:r>
              <a:rPr lang="en-US" sz="2138">
                <a:solidFill>
                  <a:srgbClr val="FAFCFF"/>
                </a:solidFill>
                <a:latin typeface="Garet"/>
              </a:rPr>
              <a:t>  The Washington Post</a:t>
            </a:r>
          </a:p>
          <a:p>
            <a:pPr>
              <a:lnSpc>
                <a:spcPts val="3484"/>
              </a:lnSpc>
            </a:pPr>
          </a:p>
        </p:txBody>
      </p:sp>
      <p:sp>
        <p:nvSpPr>
          <p:cNvPr name="TextBox 11" id="11"/>
          <p:cNvSpPr txBox="true"/>
          <p:nvPr/>
        </p:nvSpPr>
        <p:spPr>
          <a:xfrm rot="0">
            <a:off x="13269246" y="2787118"/>
            <a:ext cx="93613"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a:t>
            </a:r>
          </a:p>
        </p:txBody>
      </p:sp>
      <p:sp>
        <p:nvSpPr>
          <p:cNvPr name="TextBox 12" id="12"/>
          <p:cNvSpPr txBox="true"/>
          <p:nvPr/>
        </p:nvSpPr>
        <p:spPr>
          <a:xfrm rot="0">
            <a:off x="11479798" y="4119925"/>
            <a:ext cx="154707"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2</a:t>
            </a:r>
          </a:p>
        </p:txBody>
      </p:sp>
      <p:sp>
        <p:nvSpPr>
          <p:cNvPr name="TextBox 13" id="13"/>
          <p:cNvSpPr txBox="true"/>
          <p:nvPr/>
        </p:nvSpPr>
        <p:spPr>
          <a:xfrm rot="0">
            <a:off x="14929566" y="8454089"/>
            <a:ext cx="76870"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3</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2490103" y="2000302"/>
            <a:ext cx="13991853" cy="6497955"/>
          </a:xfrm>
          <a:prstGeom prst="rect">
            <a:avLst/>
          </a:prstGeom>
        </p:spPr>
        <p:txBody>
          <a:bodyPr anchor="t" rtlCol="false" tIns="0" lIns="0" bIns="0" rIns="0">
            <a:spAutoFit/>
          </a:bodyPr>
          <a:lstStyle/>
          <a:p>
            <a:pPr>
              <a:lnSpc>
                <a:spcPts val="4950"/>
              </a:lnSpc>
            </a:pPr>
            <a:r>
              <a:rPr lang="en-US" sz="3300" spc="33">
                <a:solidFill>
                  <a:srgbClr val="FFFFFF"/>
                </a:solidFill>
                <a:latin typeface="Garet Italics"/>
              </a:rPr>
              <a:t>“If a woman needs more [period products] that’s been allocated for her, she might be able to buy products from the commissary - if she can afford it.</a:t>
            </a:r>
          </a:p>
          <a:p>
            <a:pPr>
              <a:lnSpc>
                <a:spcPts val="4950"/>
              </a:lnSpc>
            </a:pPr>
          </a:p>
          <a:p>
            <a:pPr>
              <a:lnSpc>
                <a:spcPts val="4950"/>
              </a:lnSpc>
            </a:pPr>
            <a:r>
              <a:rPr lang="en-US" sz="3300" spc="33">
                <a:solidFill>
                  <a:srgbClr val="FFFFFF"/>
                </a:solidFill>
                <a:latin typeface="Garet Italics"/>
              </a:rPr>
              <a:t>Otherwise, it’s likely up to guards to decide if they want to provide additional supplies, further reinforcing the unequal power structure and raising the risk of abuses.”</a:t>
            </a:r>
            <a:r>
              <a:rPr lang="en-US" sz="3300" spc="33">
                <a:solidFill>
                  <a:srgbClr val="FFFFFF"/>
                </a:solidFill>
                <a:latin typeface="Garet"/>
              </a:rPr>
              <a:t>   </a:t>
            </a:r>
          </a:p>
          <a:p>
            <a:pPr>
              <a:lnSpc>
                <a:spcPts val="5039"/>
              </a:lnSpc>
            </a:pPr>
          </a:p>
          <a:p>
            <a:pPr>
              <a:lnSpc>
                <a:spcPts val="5039"/>
              </a:lnSpc>
            </a:pPr>
            <a:r>
              <a:rPr lang="en-US" sz="3599">
                <a:solidFill>
                  <a:srgbClr val="FFFFFF"/>
                </a:solidFill>
                <a:latin typeface="Garet Bold"/>
              </a:rPr>
              <a:t>- Melissa Jetson</a:t>
            </a:r>
          </a:p>
          <a:p>
            <a:pPr>
              <a:lnSpc>
                <a:spcPts val="3220"/>
              </a:lnSpc>
            </a:pPr>
            <a:r>
              <a:rPr lang="en-US" sz="2300">
                <a:solidFill>
                  <a:srgbClr val="FFFFFF"/>
                </a:solidFill>
                <a:latin typeface="Garet"/>
              </a:rPr>
              <a:t>Senior Reporter, </a:t>
            </a:r>
            <a:r>
              <a:rPr lang="en-US" sz="2300">
                <a:solidFill>
                  <a:srgbClr val="FFFFFF"/>
                </a:solidFill>
                <a:latin typeface="Garet"/>
              </a:rPr>
              <a:t>The Huffington Post</a:t>
            </a:r>
          </a:p>
          <a:p>
            <a:pPr>
              <a:lnSpc>
                <a:spcPts val="3360"/>
              </a:lnSpc>
              <a:spcBef>
                <a:spcPct val="0"/>
              </a:spcBef>
            </a:pPr>
          </a:p>
        </p:txBody>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Freeform 5" id="5"/>
          <p:cNvSpPr/>
          <p:nvPr/>
        </p:nvSpPr>
        <p:spPr>
          <a:xfrm flipH="false" flipV="false" rot="0">
            <a:off x="1321616" y="1186906"/>
            <a:ext cx="3247018" cy="2950727"/>
          </a:xfrm>
          <a:custGeom>
            <a:avLst/>
            <a:gdLst/>
            <a:ahLst/>
            <a:cxnLst/>
            <a:rect r="r" b="b" t="t" l="l"/>
            <a:pathLst>
              <a:path h="2950727" w="3247018">
                <a:moveTo>
                  <a:pt x="0" y="0"/>
                </a:moveTo>
                <a:lnTo>
                  <a:pt x="3247018" y="0"/>
                </a:lnTo>
                <a:lnTo>
                  <a:pt x="3247018" y="2950727"/>
                </a:lnTo>
                <a:lnTo>
                  <a:pt x="0" y="29507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6" id="6"/>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7" id="7"/>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the U.S. Carceral System </a:t>
            </a:r>
          </a:p>
        </p:txBody>
      </p:sp>
      <p:sp>
        <p:nvSpPr>
          <p:cNvPr name="TextBox 8" id="8"/>
          <p:cNvSpPr txBox="true"/>
          <p:nvPr/>
        </p:nvSpPr>
        <p:spPr>
          <a:xfrm rot="0">
            <a:off x="8093986" y="7722234"/>
            <a:ext cx="153665"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33</a:t>
            </a:r>
          </a:p>
        </p:txBody>
      </p:sp>
      <p:sp>
        <p:nvSpPr>
          <p:cNvPr name="TextBox 9" id="9"/>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60</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grpSp>
        <p:nvGrpSpPr>
          <p:cNvPr name="Group 2" id="2"/>
          <p:cNvGrpSpPr/>
          <p:nvPr/>
        </p:nvGrpSpPr>
        <p:grpSpPr>
          <a:xfrm rot="0">
            <a:off x="1028700" y="5242633"/>
            <a:ext cx="2917187" cy="2722155"/>
            <a:chOff x="0" y="0"/>
            <a:chExt cx="1310662" cy="1223036"/>
          </a:xfrm>
        </p:grpSpPr>
        <p:sp>
          <p:nvSpPr>
            <p:cNvPr name="Freeform 3" id="3"/>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4" id="4"/>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grpSp>
        <p:nvGrpSpPr>
          <p:cNvPr name="Group 5" id="5"/>
          <p:cNvGrpSpPr/>
          <p:nvPr/>
        </p:nvGrpSpPr>
        <p:grpSpPr>
          <a:xfrm rot="0">
            <a:off x="4374628" y="5242633"/>
            <a:ext cx="3687499" cy="2722155"/>
            <a:chOff x="0" y="0"/>
            <a:chExt cx="1601740" cy="1182423"/>
          </a:xfrm>
        </p:grpSpPr>
        <p:sp>
          <p:nvSpPr>
            <p:cNvPr name="Freeform 6" id="6"/>
            <p:cNvSpPr/>
            <p:nvPr/>
          </p:nvSpPr>
          <p:spPr>
            <a:xfrm flipH="false" flipV="false" rot="0">
              <a:off x="31750" y="31750"/>
              <a:ext cx="1538240" cy="1118923"/>
            </a:xfrm>
            <a:custGeom>
              <a:avLst/>
              <a:gdLst/>
              <a:ahLst/>
              <a:cxnLst/>
              <a:rect r="r" b="b" t="t" l="l"/>
              <a:pathLst>
                <a:path h="1118923" w="1538240">
                  <a:moveTo>
                    <a:pt x="1445530" y="1118923"/>
                  </a:moveTo>
                  <a:lnTo>
                    <a:pt x="92710" y="1118923"/>
                  </a:lnTo>
                  <a:cubicBezTo>
                    <a:pt x="41910" y="1118923"/>
                    <a:pt x="0" y="1077013"/>
                    <a:pt x="0" y="1026213"/>
                  </a:cubicBezTo>
                  <a:lnTo>
                    <a:pt x="0" y="92710"/>
                  </a:lnTo>
                  <a:cubicBezTo>
                    <a:pt x="0" y="41910"/>
                    <a:pt x="41910" y="0"/>
                    <a:pt x="92710" y="0"/>
                  </a:cubicBezTo>
                  <a:lnTo>
                    <a:pt x="1444260" y="0"/>
                  </a:lnTo>
                  <a:cubicBezTo>
                    <a:pt x="1495060" y="0"/>
                    <a:pt x="1536970" y="41910"/>
                    <a:pt x="1536970" y="92710"/>
                  </a:cubicBezTo>
                  <a:lnTo>
                    <a:pt x="1536970" y="1024943"/>
                  </a:lnTo>
                  <a:cubicBezTo>
                    <a:pt x="1538240" y="1077013"/>
                    <a:pt x="1496330" y="1118923"/>
                    <a:pt x="1445530" y="1118923"/>
                  </a:cubicBezTo>
                  <a:close/>
                </a:path>
              </a:pathLst>
            </a:custGeom>
            <a:solidFill>
              <a:srgbClr val="FFFFFF"/>
            </a:solidFill>
          </p:spPr>
        </p:sp>
        <p:sp>
          <p:nvSpPr>
            <p:cNvPr name="Freeform 7" id="7"/>
            <p:cNvSpPr/>
            <p:nvPr/>
          </p:nvSpPr>
          <p:spPr>
            <a:xfrm flipH="false" flipV="false" rot="0">
              <a:off x="0" y="0"/>
              <a:ext cx="1601740" cy="1182423"/>
            </a:xfrm>
            <a:custGeom>
              <a:avLst/>
              <a:gdLst/>
              <a:ahLst/>
              <a:cxnLst/>
              <a:rect r="r" b="b" t="t" l="l"/>
              <a:pathLst>
                <a:path h="1182423" w="1601740">
                  <a:moveTo>
                    <a:pt x="1477280" y="59690"/>
                  </a:moveTo>
                  <a:cubicBezTo>
                    <a:pt x="1512840" y="59690"/>
                    <a:pt x="1542050" y="88900"/>
                    <a:pt x="1542050" y="124460"/>
                  </a:cubicBezTo>
                  <a:lnTo>
                    <a:pt x="1542050" y="1057963"/>
                  </a:lnTo>
                  <a:cubicBezTo>
                    <a:pt x="1542050" y="1093523"/>
                    <a:pt x="1512840" y="1122733"/>
                    <a:pt x="1477280" y="1122733"/>
                  </a:cubicBezTo>
                  <a:lnTo>
                    <a:pt x="124460" y="1122733"/>
                  </a:lnTo>
                  <a:cubicBezTo>
                    <a:pt x="88900" y="1122733"/>
                    <a:pt x="59690" y="1093523"/>
                    <a:pt x="59690" y="1057963"/>
                  </a:cubicBezTo>
                  <a:lnTo>
                    <a:pt x="59690" y="124460"/>
                  </a:lnTo>
                  <a:cubicBezTo>
                    <a:pt x="59690" y="88900"/>
                    <a:pt x="88900" y="59690"/>
                    <a:pt x="124460" y="59690"/>
                  </a:cubicBezTo>
                  <a:lnTo>
                    <a:pt x="1477280" y="59690"/>
                  </a:lnTo>
                  <a:moveTo>
                    <a:pt x="1477280" y="0"/>
                  </a:moveTo>
                  <a:lnTo>
                    <a:pt x="124460" y="0"/>
                  </a:lnTo>
                  <a:cubicBezTo>
                    <a:pt x="55880" y="0"/>
                    <a:pt x="0" y="55880"/>
                    <a:pt x="0" y="124460"/>
                  </a:cubicBezTo>
                  <a:lnTo>
                    <a:pt x="0" y="1057963"/>
                  </a:lnTo>
                  <a:cubicBezTo>
                    <a:pt x="0" y="1126543"/>
                    <a:pt x="55880" y="1182423"/>
                    <a:pt x="124460" y="1182423"/>
                  </a:cubicBezTo>
                  <a:lnTo>
                    <a:pt x="1477280" y="1182423"/>
                  </a:lnTo>
                  <a:cubicBezTo>
                    <a:pt x="1545860" y="1182423"/>
                    <a:pt x="1601740" y="1126543"/>
                    <a:pt x="1601740" y="1057963"/>
                  </a:cubicBezTo>
                  <a:lnTo>
                    <a:pt x="1601740" y="124460"/>
                  </a:lnTo>
                  <a:cubicBezTo>
                    <a:pt x="1601740" y="55880"/>
                    <a:pt x="1545860" y="0"/>
                    <a:pt x="1477280" y="0"/>
                  </a:cubicBezTo>
                  <a:close/>
                </a:path>
              </a:pathLst>
            </a:custGeom>
            <a:solidFill>
              <a:srgbClr val="FFFFFF"/>
            </a:solidFill>
          </p:spPr>
        </p:sp>
      </p:grpSp>
      <p:grpSp>
        <p:nvGrpSpPr>
          <p:cNvPr name="Group 8" id="8"/>
          <p:cNvGrpSpPr/>
          <p:nvPr/>
        </p:nvGrpSpPr>
        <p:grpSpPr>
          <a:xfrm rot="-19141">
            <a:off x="12832541" y="5253500"/>
            <a:ext cx="3911070" cy="2690467"/>
            <a:chOff x="0" y="0"/>
            <a:chExt cx="1517974" cy="1044231"/>
          </a:xfrm>
        </p:grpSpPr>
        <p:sp>
          <p:nvSpPr>
            <p:cNvPr name="Freeform 9" id="9"/>
            <p:cNvSpPr/>
            <p:nvPr/>
          </p:nvSpPr>
          <p:spPr>
            <a:xfrm flipH="false" flipV="false" rot="0">
              <a:off x="31750" y="31750"/>
              <a:ext cx="1454474" cy="980731"/>
            </a:xfrm>
            <a:custGeom>
              <a:avLst/>
              <a:gdLst/>
              <a:ahLst/>
              <a:cxnLst/>
              <a:rect r="r" b="b" t="t" l="l"/>
              <a:pathLst>
                <a:path h="980731" w="1454474">
                  <a:moveTo>
                    <a:pt x="1361764" y="980731"/>
                  </a:moveTo>
                  <a:lnTo>
                    <a:pt x="92710" y="980731"/>
                  </a:lnTo>
                  <a:cubicBezTo>
                    <a:pt x="41910" y="980731"/>
                    <a:pt x="0" y="938821"/>
                    <a:pt x="0" y="888021"/>
                  </a:cubicBezTo>
                  <a:lnTo>
                    <a:pt x="0" y="92710"/>
                  </a:lnTo>
                  <a:cubicBezTo>
                    <a:pt x="0" y="41910"/>
                    <a:pt x="41910" y="0"/>
                    <a:pt x="92710" y="0"/>
                  </a:cubicBezTo>
                  <a:lnTo>
                    <a:pt x="1360494" y="0"/>
                  </a:lnTo>
                  <a:cubicBezTo>
                    <a:pt x="1411294" y="0"/>
                    <a:pt x="1453204" y="41910"/>
                    <a:pt x="1453204" y="92710"/>
                  </a:cubicBezTo>
                  <a:lnTo>
                    <a:pt x="1453204" y="886751"/>
                  </a:lnTo>
                  <a:cubicBezTo>
                    <a:pt x="1454474" y="938821"/>
                    <a:pt x="1412564" y="980731"/>
                    <a:pt x="1361764" y="980731"/>
                  </a:cubicBezTo>
                  <a:close/>
                </a:path>
              </a:pathLst>
            </a:custGeom>
            <a:solidFill>
              <a:srgbClr val="FFFFFF"/>
            </a:solidFill>
          </p:spPr>
        </p:sp>
        <p:sp>
          <p:nvSpPr>
            <p:cNvPr name="Freeform 10" id="10"/>
            <p:cNvSpPr/>
            <p:nvPr/>
          </p:nvSpPr>
          <p:spPr>
            <a:xfrm flipH="false" flipV="false" rot="0">
              <a:off x="0" y="0"/>
              <a:ext cx="1517974" cy="1044231"/>
            </a:xfrm>
            <a:custGeom>
              <a:avLst/>
              <a:gdLst/>
              <a:ahLst/>
              <a:cxnLst/>
              <a:rect r="r" b="b" t="t" l="l"/>
              <a:pathLst>
                <a:path h="1044231" w="1517974">
                  <a:moveTo>
                    <a:pt x="1393514" y="59690"/>
                  </a:moveTo>
                  <a:cubicBezTo>
                    <a:pt x="1429074" y="59690"/>
                    <a:pt x="1458284" y="88900"/>
                    <a:pt x="1458284" y="124460"/>
                  </a:cubicBezTo>
                  <a:lnTo>
                    <a:pt x="1458284" y="919771"/>
                  </a:lnTo>
                  <a:cubicBezTo>
                    <a:pt x="1458284" y="955331"/>
                    <a:pt x="1429074" y="984541"/>
                    <a:pt x="1393514" y="984541"/>
                  </a:cubicBezTo>
                  <a:lnTo>
                    <a:pt x="124460" y="984541"/>
                  </a:lnTo>
                  <a:cubicBezTo>
                    <a:pt x="88900" y="984541"/>
                    <a:pt x="59690" y="955331"/>
                    <a:pt x="59690" y="919771"/>
                  </a:cubicBezTo>
                  <a:lnTo>
                    <a:pt x="59690" y="124460"/>
                  </a:lnTo>
                  <a:cubicBezTo>
                    <a:pt x="59690" y="88900"/>
                    <a:pt x="88900" y="59690"/>
                    <a:pt x="124460" y="59690"/>
                  </a:cubicBezTo>
                  <a:lnTo>
                    <a:pt x="1393514" y="59690"/>
                  </a:lnTo>
                  <a:moveTo>
                    <a:pt x="1393514" y="0"/>
                  </a:moveTo>
                  <a:lnTo>
                    <a:pt x="124460" y="0"/>
                  </a:lnTo>
                  <a:cubicBezTo>
                    <a:pt x="55880" y="0"/>
                    <a:pt x="0" y="55880"/>
                    <a:pt x="0" y="124460"/>
                  </a:cubicBezTo>
                  <a:lnTo>
                    <a:pt x="0" y="919771"/>
                  </a:lnTo>
                  <a:cubicBezTo>
                    <a:pt x="0" y="988351"/>
                    <a:pt x="55880" y="1044231"/>
                    <a:pt x="124460" y="1044231"/>
                  </a:cubicBezTo>
                  <a:lnTo>
                    <a:pt x="1393514" y="1044231"/>
                  </a:lnTo>
                  <a:cubicBezTo>
                    <a:pt x="1462094" y="1044231"/>
                    <a:pt x="1517974" y="988351"/>
                    <a:pt x="1517974" y="919771"/>
                  </a:cubicBezTo>
                  <a:lnTo>
                    <a:pt x="1517974" y="124460"/>
                  </a:lnTo>
                  <a:cubicBezTo>
                    <a:pt x="1517974" y="55880"/>
                    <a:pt x="1462094" y="0"/>
                    <a:pt x="1393514" y="0"/>
                  </a:cubicBezTo>
                  <a:close/>
                </a:path>
              </a:pathLst>
            </a:custGeom>
            <a:solidFill>
              <a:srgbClr val="FFFFFF"/>
            </a:solidFill>
          </p:spPr>
        </p:sp>
      </p:grpSp>
      <p:sp>
        <p:nvSpPr>
          <p:cNvPr name="Freeform 11" id="11"/>
          <p:cNvSpPr/>
          <p:nvPr/>
        </p:nvSpPr>
        <p:spPr>
          <a:xfrm flipH="false" flipV="false" rot="0">
            <a:off x="1732902" y="5525795"/>
            <a:ext cx="1508783" cy="1323957"/>
          </a:xfrm>
          <a:custGeom>
            <a:avLst/>
            <a:gdLst/>
            <a:ahLst/>
            <a:cxnLst/>
            <a:rect r="r" b="b" t="t" l="l"/>
            <a:pathLst>
              <a:path h="1323957" w="1508783">
                <a:moveTo>
                  <a:pt x="0" y="0"/>
                </a:moveTo>
                <a:lnTo>
                  <a:pt x="1508783" y="0"/>
                </a:lnTo>
                <a:lnTo>
                  <a:pt x="1508783" y="1323957"/>
                </a:lnTo>
                <a:lnTo>
                  <a:pt x="0" y="13239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5742278" y="5525795"/>
            <a:ext cx="952198" cy="1181020"/>
          </a:xfrm>
          <a:custGeom>
            <a:avLst/>
            <a:gdLst/>
            <a:ahLst/>
            <a:cxnLst/>
            <a:rect r="r" b="b" t="t" l="l"/>
            <a:pathLst>
              <a:path h="1181020" w="952198">
                <a:moveTo>
                  <a:pt x="0" y="0"/>
                </a:moveTo>
                <a:lnTo>
                  <a:pt x="952198" y="0"/>
                </a:lnTo>
                <a:lnTo>
                  <a:pt x="952198" y="1181020"/>
                </a:lnTo>
                <a:lnTo>
                  <a:pt x="0" y="118102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3" id="13"/>
          <p:cNvGrpSpPr/>
          <p:nvPr/>
        </p:nvGrpSpPr>
        <p:grpSpPr>
          <a:xfrm rot="-19141">
            <a:off x="8487452" y="5253500"/>
            <a:ext cx="3911070" cy="2690467"/>
            <a:chOff x="0" y="0"/>
            <a:chExt cx="1517974" cy="1044231"/>
          </a:xfrm>
        </p:grpSpPr>
        <p:sp>
          <p:nvSpPr>
            <p:cNvPr name="Freeform 14" id="14"/>
            <p:cNvSpPr/>
            <p:nvPr/>
          </p:nvSpPr>
          <p:spPr>
            <a:xfrm flipH="false" flipV="false" rot="0">
              <a:off x="31750" y="31750"/>
              <a:ext cx="1454474" cy="980731"/>
            </a:xfrm>
            <a:custGeom>
              <a:avLst/>
              <a:gdLst/>
              <a:ahLst/>
              <a:cxnLst/>
              <a:rect r="r" b="b" t="t" l="l"/>
              <a:pathLst>
                <a:path h="980731" w="1454474">
                  <a:moveTo>
                    <a:pt x="1361764" y="980731"/>
                  </a:moveTo>
                  <a:lnTo>
                    <a:pt x="92710" y="980731"/>
                  </a:lnTo>
                  <a:cubicBezTo>
                    <a:pt x="41910" y="980731"/>
                    <a:pt x="0" y="938821"/>
                    <a:pt x="0" y="888021"/>
                  </a:cubicBezTo>
                  <a:lnTo>
                    <a:pt x="0" y="92710"/>
                  </a:lnTo>
                  <a:cubicBezTo>
                    <a:pt x="0" y="41910"/>
                    <a:pt x="41910" y="0"/>
                    <a:pt x="92710" y="0"/>
                  </a:cubicBezTo>
                  <a:lnTo>
                    <a:pt x="1360494" y="0"/>
                  </a:lnTo>
                  <a:cubicBezTo>
                    <a:pt x="1411294" y="0"/>
                    <a:pt x="1453204" y="41910"/>
                    <a:pt x="1453204" y="92710"/>
                  </a:cubicBezTo>
                  <a:lnTo>
                    <a:pt x="1453204" y="886751"/>
                  </a:lnTo>
                  <a:cubicBezTo>
                    <a:pt x="1454474" y="938821"/>
                    <a:pt x="1412564" y="980731"/>
                    <a:pt x="1361764" y="980731"/>
                  </a:cubicBezTo>
                  <a:close/>
                </a:path>
              </a:pathLst>
            </a:custGeom>
            <a:solidFill>
              <a:srgbClr val="FFFFFF"/>
            </a:solidFill>
          </p:spPr>
        </p:sp>
        <p:sp>
          <p:nvSpPr>
            <p:cNvPr name="Freeform 15" id="15"/>
            <p:cNvSpPr/>
            <p:nvPr/>
          </p:nvSpPr>
          <p:spPr>
            <a:xfrm flipH="false" flipV="false" rot="0">
              <a:off x="0" y="0"/>
              <a:ext cx="1517974" cy="1044231"/>
            </a:xfrm>
            <a:custGeom>
              <a:avLst/>
              <a:gdLst/>
              <a:ahLst/>
              <a:cxnLst/>
              <a:rect r="r" b="b" t="t" l="l"/>
              <a:pathLst>
                <a:path h="1044231" w="1517974">
                  <a:moveTo>
                    <a:pt x="1393514" y="59690"/>
                  </a:moveTo>
                  <a:cubicBezTo>
                    <a:pt x="1429074" y="59690"/>
                    <a:pt x="1458284" y="88900"/>
                    <a:pt x="1458284" y="124460"/>
                  </a:cubicBezTo>
                  <a:lnTo>
                    <a:pt x="1458284" y="919771"/>
                  </a:lnTo>
                  <a:cubicBezTo>
                    <a:pt x="1458284" y="955331"/>
                    <a:pt x="1429074" y="984541"/>
                    <a:pt x="1393514" y="984541"/>
                  </a:cubicBezTo>
                  <a:lnTo>
                    <a:pt x="124460" y="984541"/>
                  </a:lnTo>
                  <a:cubicBezTo>
                    <a:pt x="88900" y="984541"/>
                    <a:pt x="59690" y="955331"/>
                    <a:pt x="59690" y="919771"/>
                  </a:cubicBezTo>
                  <a:lnTo>
                    <a:pt x="59690" y="124460"/>
                  </a:lnTo>
                  <a:cubicBezTo>
                    <a:pt x="59690" y="88900"/>
                    <a:pt x="88900" y="59690"/>
                    <a:pt x="124460" y="59690"/>
                  </a:cubicBezTo>
                  <a:lnTo>
                    <a:pt x="1393514" y="59690"/>
                  </a:lnTo>
                  <a:moveTo>
                    <a:pt x="1393514" y="0"/>
                  </a:moveTo>
                  <a:lnTo>
                    <a:pt x="124460" y="0"/>
                  </a:lnTo>
                  <a:cubicBezTo>
                    <a:pt x="55880" y="0"/>
                    <a:pt x="0" y="55880"/>
                    <a:pt x="0" y="124460"/>
                  </a:cubicBezTo>
                  <a:lnTo>
                    <a:pt x="0" y="919771"/>
                  </a:lnTo>
                  <a:cubicBezTo>
                    <a:pt x="0" y="988351"/>
                    <a:pt x="55880" y="1044231"/>
                    <a:pt x="124460" y="1044231"/>
                  </a:cubicBezTo>
                  <a:lnTo>
                    <a:pt x="1393514" y="1044231"/>
                  </a:lnTo>
                  <a:cubicBezTo>
                    <a:pt x="1462094" y="1044231"/>
                    <a:pt x="1517974" y="988351"/>
                    <a:pt x="1517974" y="919771"/>
                  </a:cubicBezTo>
                  <a:lnTo>
                    <a:pt x="1517974" y="124460"/>
                  </a:lnTo>
                  <a:cubicBezTo>
                    <a:pt x="1517974" y="55880"/>
                    <a:pt x="1462094" y="0"/>
                    <a:pt x="1393514" y="0"/>
                  </a:cubicBezTo>
                  <a:close/>
                </a:path>
              </a:pathLst>
            </a:custGeom>
            <a:solidFill>
              <a:srgbClr val="FFFFFF"/>
            </a:solidFill>
          </p:spPr>
        </p:sp>
      </p:grpSp>
      <p:sp>
        <p:nvSpPr>
          <p:cNvPr name="Freeform 16" id="16"/>
          <p:cNvSpPr/>
          <p:nvPr/>
        </p:nvSpPr>
        <p:spPr>
          <a:xfrm flipH="false" flipV="false" rot="0">
            <a:off x="9844087" y="5647113"/>
            <a:ext cx="1070893" cy="1070893"/>
          </a:xfrm>
          <a:custGeom>
            <a:avLst/>
            <a:gdLst/>
            <a:ahLst/>
            <a:cxnLst/>
            <a:rect r="r" b="b" t="t" l="l"/>
            <a:pathLst>
              <a:path h="1070893" w="1070893">
                <a:moveTo>
                  <a:pt x="0" y="0"/>
                </a:moveTo>
                <a:lnTo>
                  <a:pt x="1070892" y="0"/>
                </a:lnTo>
                <a:lnTo>
                  <a:pt x="1070892" y="1070893"/>
                </a:lnTo>
                <a:lnTo>
                  <a:pt x="0" y="10708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8"/>
            <a:stretch>
              <a:fillRect l="0" t="0" r="0" b="0"/>
            </a:stretch>
          </a:blipFill>
        </p:spPr>
      </p:sp>
      <p:sp>
        <p:nvSpPr>
          <p:cNvPr name="Freeform 18" id="18"/>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9"/>
            <a:stretch>
              <a:fillRect l="0" t="0" r="0" b="-43916"/>
            </a:stretch>
          </a:blipFill>
        </p:spPr>
      </p:sp>
      <p:sp>
        <p:nvSpPr>
          <p:cNvPr name="AutoShape 19" id="19"/>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20" id="20"/>
          <p:cNvSpPr/>
          <p:nvPr/>
        </p:nvSpPr>
        <p:spPr>
          <a:xfrm flipH="false" flipV="false" rot="0">
            <a:off x="13810048" y="5637194"/>
            <a:ext cx="1752443" cy="1114992"/>
          </a:xfrm>
          <a:custGeom>
            <a:avLst/>
            <a:gdLst/>
            <a:ahLst/>
            <a:cxnLst/>
            <a:rect r="r" b="b" t="t" l="l"/>
            <a:pathLst>
              <a:path h="1114992" w="1752443">
                <a:moveTo>
                  <a:pt x="0" y="0"/>
                </a:moveTo>
                <a:lnTo>
                  <a:pt x="1752443" y="0"/>
                </a:lnTo>
                <a:lnTo>
                  <a:pt x="1752443" y="1114992"/>
                </a:lnTo>
                <a:lnTo>
                  <a:pt x="0" y="111499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1" id="21"/>
          <p:cNvSpPr txBox="true"/>
          <p:nvPr/>
        </p:nvSpPr>
        <p:spPr>
          <a:xfrm rot="0">
            <a:off x="1028700" y="1593226"/>
            <a:ext cx="13188414" cy="638175"/>
          </a:xfrm>
          <a:prstGeom prst="rect">
            <a:avLst/>
          </a:prstGeom>
        </p:spPr>
        <p:txBody>
          <a:bodyPr anchor="t" rtlCol="false" tIns="0" lIns="0" bIns="0" rIns="0">
            <a:spAutoFit/>
          </a:bodyPr>
          <a:lstStyle/>
          <a:p>
            <a:pPr algn="just">
              <a:lnSpc>
                <a:spcPts val="4950"/>
              </a:lnSpc>
            </a:pPr>
            <a:r>
              <a:rPr lang="en-US" sz="4500">
                <a:solidFill>
                  <a:srgbClr val="FFFFFF"/>
                </a:solidFill>
                <a:latin typeface="Garet"/>
              </a:rPr>
              <a:t>Why is </a:t>
            </a:r>
          </a:p>
        </p:txBody>
      </p:sp>
      <p:sp>
        <p:nvSpPr>
          <p:cNvPr name="TextBox 22" id="22"/>
          <p:cNvSpPr txBox="true"/>
          <p:nvPr/>
        </p:nvSpPr>
        <p:spPr>
          <a:xfrm rot="0">
            <a:off x="4374628" y="6888843"/>
            <a:ext cx="3682306" cy="743854"/>
          </a:xfrm>
          <a:prstGeom prst="rect">
            <a:avLst/>
          </a:prstGeom>
        </p:spPr>
        <p:txBody>
          <a:bodyPr anchor="t" rtlCol="false" tIns="0" lIns="0" bIns="0" rIns="0">
            <a:spAutoFit/>
          </a:bodyPr>
          <a:lstStyle/>
          <a:p>
            <a:pPr algn="ctr">
              <a:lnSpc>
                <a:spcPts val="2948"/>
              </a:lnSpc>
            </a:pPr>
            <a:r>
              <a:rPr lang="en-US" sz="2680">
                <a:solidFill>
                  <a:srgbClr val="190F3F"/>
                </a:solidFill>
                <a:latin typeface="Garet"/>
              </a:rPr>
              <a:t>Punishment and Control</a:t>
            </a:r>
          </a:p>
        </p:txBody>
      </p:sp>
      <p:sp>
        <p:nvSpPr>
          <p:cNvPr name="TextBox 23" id="23"/>
          <p:cNvSpPr txBox="true"/>
          <p:nvPr/>
        </p:nvSpPr>
        <p:spPr>
          <a:xfrm rot="-19141">
            <a:off x="13170169" y="6943177"/>
            <a:ext cx="3235814" cy="743816"/>
          </a:xfrm>
          <a:prstGeom prst="rect">
            <a:avLst/>
          </a:prstGeom>
        </p:spPr>
        <p:txBody>
          <a:bodyPr anchor="t" rtlCol="false" tIns="0" lIns="0" bIns="0" rIns="0">
            <a:spAutoFit/>
          </a:bodyPr>
          <a:lstStyle/>
          <a:p>
            <a:pPr algn="ctr">
              <a:lnSpc>
                <a:spcPts val="2945"/>
              </a:lnSpc>
            </a:pPr>
            <a:r>
              <a:rPr lang="en-US" sz="2677">
                <a:solidFill>
                  <a:srgbClr val="190F3F"/>
                </a:solidFill>
                <a:latin typeface="Garet"/>
              </a:rPr>
              <a:t>Little to No Accountability</a:t>
            </a:r>
          </a:p>
        </p:txBody>
      </p:sp>
      <p:sp>
        <p:nvSpPr>
          <p:cNvPr name="TextBox 24" id="24"/>
          <p:cNvSpPr txBox="true"/>
          <p:nvPr/>
        </p:nvSpPr>
        <p:spPr>
          <a:xfrm rot="0">
            <a:off x="1435364" y="6975987"/>
            <a:ext cx="2103858" cy="729961"/>
          </a:xfrm>
          <a:prstGeom prst="rect">
            <a:avLst/>
          </a:prstGeom>
        </p:spPr>
        <p:txBody>
          <a:bodyPr anchor="t" rtlCol="false" tIns="0" lIns="0" bIns="0" rIns="0">
            <a:spAutoFit/>
          </a:bodyPr>
          <a:lstStyle/>
          <a:p>
            <a:pPr algn="ctr">
              <a:lnSpc>
                <a:spcPts val="2850"/>
              </a:lnSpc>
            </a:pPr>
            <a:r>
              <a:rPr lang="en-US" sz="2591">
                <a:solidFill>
                  <a:srgbClr val="190F3F"/>
                </a:solidFill>
                <a:latin typeface="Garet"/>
              </a:rPr>
              <a:t>Lack of Awareness</a:t>
            </a:r>
          </a:p>
        </p:txBody>
      </p:sp>
      <p:sp>
        <p:nvSpPr>
          <p:cNvPr name="TextBox 25" id="25"/>
          <p:cNvSpPr txBox="true"/>
          <p:nvPr/>
        </p:nvSpPr>
        <p:spPr>
          <a:xfrm rot="0">
            <a:off x="1028700" y="2566610"/>
            <a:ext cx="15241340" cy="1092321"/>
          </a:xfrm>
          <a:prstGeom prst="rect">
            <a:avLst/>
          </a:prstGeom>
        </p:spPr>
        <p:txBody>
          <a:bodyPr anchor="t" rtlCol="false" tIns="0" lIns="0" bIns="0" rIns="0">
            <a:spAutoFit/>
          </a:bodyPr>
          <a:lstStyle/>
          <a:p>
            <a:pPr algn="just" marL="0" indent="0" lvl="0">
              <a:lnSpc>
                <a:spcPts val="8244"/>
              </a:lnSpc>
              <a:spcBef>
                <a:spcPct val="0"/>
              </a:spcBef>
            </a:pPr>
            <a:r>
              <a:rPr lang="en-US" sz="8162" spc="163">
                <a:solidFill>
                  <a:srgbClr val="FFFFFF"/>
                </a:solidFill>
                <a:latin typeface="Hey Gotcha! Heavy"/>
              </a:rPr>
              <a:t>MENSTRUAL EQUITY AN ISSUE</a:t>
            </a:r>
          </a:p>
        </p:txBody>
      </p:sp>
      <p:sp>
        <p:nvSpPr>
          <p:cNvPr name="TextBox 26" id="26"/>
          <p:cNvSpPr txBox="true"/>
          <p:nvPr/>
        </p:nvSpPr>
        <p:spPr>
          <a:xfrm rot="0">
            <a:off x="1028700" y="3811332"/>
            <a:ext cx="9344262" cy="638175"/>
          </a:xfrm>
          <a:prstGeom prst="rect">
            <a:avLst/>
          </a:prstGeom>
        </p:spPr>
        <p:txBody>
          <a:bodyPr anchor="t" rtlCol="false" tIns="0" lIns="0" bIns="0" rIns="0">
            <a:spAutoFit/>
          </a:bodyPr>
          <a:lstStyle/>
          <a:p>
            <a:pPr algn="just">
              <a:lnSpc>
                <a:spcPts val="4950"/>
              </a:lnSpc>
            </a:pPr>
            <a:r>
              <a:rPr lang="en-US" sz="4500">
                <a:solidFill>
                  <a:srgbClr val="FFFFFF"/>
                </a:solidFill>
                <a:latin typeface="Garet"/>
              </a:rPr>
              <a:t>in U.S. Correctional Facilites?</a:t>
            </a:r>
          </a:p>
        </p:txBody>
      </p:sp>
      <p:sp>
        <p:nvSpPr>
          <p:cNvPr name="TextBox 27" id="27"/>
          <p:cNvSpPr txBox="true"/>
          <p:nvPr/>
        </p:nvSpPr>
        <p:spPr>
          <a:xfrm rot="-19141">
            <a:off x="8735949" y="6952634"/>
            <a:ext cx="3414075" cy="743816"/>
          </a:xfrm>
          <a:prstGeom prst="rect">
            <a:avLst/>
          </a:prstGeom>
        </p:spPr>
        <p:txBody>
          <a:bodyPr anchor="t" rtlCol="false" tIns="0" lIns="0" bIns="0" rIns="0">
            <a:spAutoFit/>
          </a:bodyPr>
          <a:lstStyle/>
          <a:p>
            <a:pPr algn="ctr">
              <a:lnSpc>
                <a:spcPts val="2945"/>
              </a:lnSpc>
            </a:pPr>
            <a:r>
              <a:rPr lang="en-US" sz="2677">
                <a:solidFill>
                  <a:srgbClr val="190F3F"/>
                </a:solidFill>
                <a:latin typeface="Garet"/>
              </a:rPr>
              <a:t>Little to No Budget Allocations</a:t>
            </a:r>
          </a:p>
        </p:txBody>
      </p:sp>
      <p:sp>
        <p:nvSpPr>
          <p:cNvPr name="TextBox 28" id="2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the U.S. Carceral System </a:t>
            </a:r>
          </a:p>
        </p:txBody>
      </p:sp>
      <p:sp>
        <p:nvSpPr>
          <p:cNvPr name="TextBox 29" id="29"/>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61</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grpSp>
        <p:nvGrpSpPr>
          <p:cNvPr name="Group 2" id="2"/>
          <p:cNvGrpSpPr/>
          <p:nvPr/>
        </p:nvGrpSpPr>
        <p:grpSpPr>
          <a:xfrm rot="0">
            <a:off x="1115286" y="2416490"/>
            <a:ext cx="2333119" cy="2177136"/>
            <a:chOff x="0" y="0"/>
            <a:chExt cx="3110825" cy="2902848"/>
          </a:xfrm>
        </p:grpSpPr>
        <p:grpSp>
          <p:nvGrpSpPr>
            <p:cNvPr name="Group 3" id="3"/>
            <p:cNvGrpSpPr/>
            <p:nvPr/>
          </p:nvGrpSpPr>
          <p:grpSpPr>
            <a:xfrm rot="0">
              <a:off x="0" y="0"/>
              <a:ext cx="3110825" cy="2902848"/>
              <a:chOff x="0" y="0"/>
              <a:chExt cx="1310662" cy="1223036"/>
            </a:xfrm>
          </p:grpSpPr>
          <p:sp>
            <p:nvSpPr>
              <p:cNvPr name="Freeform 4" id="4"/>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5" id="5"/>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Freeform 6" id="6"/>
            <p:cNvSpPr/>
            <p:nvPr/>
          </p:nvSpPr>
          <p:spPr>
            <a:xfrm flipH="false" flipV="false" rot="0">
              <a:off x="750946" y="301958"/>
              <a:ext cx="1608934" cy="1411839"/>
            </a:xfrm>
            <a:custGeom>
              <a:avLst/>
              <a:gdLst/>
              <a:ahLst/>
              <a:cxnLst/>
              <a:rect r="r" b="b" t="t" l="l"/>
              <a:pathLst>
                <a:path h="1411839" w="1608934">
                  <a:moveTo>
                    <a:pt x="0" y="0"/>
                  </a:moveTo>
                  <a:lnTo>
                    <a:pt x="1608933" y="0"/>
                  </a:lnTo>
                  <a:lnTo>
                    <a:pt x="1608933" y="1411839"/>
                  </a:lnTo>
                  <a:lnTo>
                    <a:pt x="0" y="14118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433658" y="1847147"/>
              <a:ext cx="2243509" cy="779680"/>
            </a:xfrm>
            <a:prstGeom prst="rect">
              <a:avLst/>
            </a:prstGeom>
          </p:spPr>
          <p:txBody>
            <a:bodyPr anchor="t" rtlCol="false" tIns="0" lIns="0" bIns="0" rIns="0">
              <a:spAutoFit/>
            </a:bodyPr>
            <a:lstStyle/>
            <a:p>
              <a:pPr algn="ctr">
                <a:lnSpc>
                  <a:spcPts val="2279"/>
                </a:lnSpc>
              </a:pPr>
              <a:r>
                <a:rPr lang="en-US" sz="2072">
                  <a:solidFill>
                    <a:srgbClr val="190F3F"/>
                  </a:solidFill>
                  <a:latin typeface="Garet"/>
                </a:rPr>
                <a:t>Lack of Awareness</a:t>
              </a:r>
            </a:p>
          </p:txBody>
        </p:sp>
      </p:grpSp>
      <p:sp>
        <p:nvSpPr>
          <p:cNvPr name="TextBox 8" id="8"/>
          <p:cNvSpPr txBox="true"/>
          <p:nvPr/>
        </p:nvSpPr>
        <p:spPr>
          <a:xfrm rot="0">
            <a:off x="4246301" y="2387915"/>
            <a:ext cx="13075481" cy="3116770"/>
          </a:xfrm>
          <a:prstGeom prst="rect">
            <a:avLst/>
          </a:prstGeom>
        </p:spPr>
        <p:txBody>
          <a:bodyPr anchor="t" rtlCol="false" tIns="0" lIns="0" bIns="0" rIns="0">
            <a:spAutoFit/>
          </a:bodyPr>
          <a:lstStyle/>
          <a:p>
            <a:pPr>
              <a:lnSpc>
                <a:spcPts val="4128"/>
              </a:lnSpc>
            </a:pPr>
            <a:r>
              <a:rPr lang="en-US" sz="3200">
                <a:solidFill>
                  <a:srgbClr val="FFFFFF"/>
                </a:solidFill>
                <a:latin typeface="Garet Bold"/>
              </a:rPr>
              <a:t>The general public has limited to no understanding of  policies that impact how incarcerated people exist,</a:t>
            </a:r>
            <a:r>
              <a:rPr lang="en-US" sz="3200">
                <a:solidFill>
                  <a:srgbClr val="FFFFFF"/>
                </a:solidFill>
                <a:latin typeface="Garet"/>
              </a:rPr>
              <a:t> particularly the experience of incarcerated women, girls and people who menstruate. </a:t>
            </a:r>
          </a:p>
          <a:p>
            <a:pPr>
              <a:lnSpc>
                <a:spcPts val="4128"/>
              </a:lnSpc>
            </a:pPr>
          </a:p>
          <a:p>
            <a:pPr>
              <a:lnSpc>
                <a:spcPts val="3999"/>
              </a:lnSpc>
            </a:pPr>
            <a:r>
              <a:rPr lang="en-US" sz="3100">
                <a:solidFill>
                  <a:srgbClr val="FFFFFF"/>
                </a:solidFill>
                <a:latin typeface="Garet"/>
              </a:rPr>
              <a:t>Being a part of today’s discussion is a great way to learn more!</a:t>
            </a:r>
          </a:p>
        </p:txBody>
      </p:sp>
      <p:grpSp>
        <p:nvGrpSpPr>
          <p:cNvPr name="Group 9" id="9"/>
          <p:cNvGrpSpPr/>
          <p:nvPr/>
        </p:nvGrpSpPr>
        <p:grpSpPr>
          <a:xfrm rot="0">
            <a:off x="807244" y="5665773"/>
            <a:ext cx="2949202" cy="2177136"/>
            <a:chOff x="0" y="0"/>
            <a:chExt cx="3932270" cy="2902848"/>
          </a:xfrm>
        </p:grpSpPr>
        <p:grpSp>
          <p:nvGrpSpPr>
            <p:cNvPr name="Group 10" id="10"/>
            <p:cNvGrpSpPr/>
            <p:nvPr/>
          </p:nvGrpSpPr>
          <p:grpSpPr>
            <a:xfrm rot="0">
              <a:off x="0" y="0"/>
              <a:ext cx="3932270" cy="2902848"/>
              <a:chOff x="0" y="0"/>
              <a:chExt cx="1601740" cy="1182423"/>
            </a:xfrm>
          </p:grpSpPr>
          <p:sp>
            <p:nvSpPr>
              <p:cNvPr name="Freeform 11" id="11"/>
              <p:cNvSpPr/>
              <p:nvPr/>
            </p:nvSpPr>
            <p:spPr>
              <a:xfrm flipH="false" flipV="false" rot="0">
                <a:off x="31750" y="31750"/>
                <a:ext cx="1538240" cy="1118923"/>
              </a:xfrm>
              <a:custGeom>
                <a:avLst/>
                <a:gdLst/>
                <a:ahLst/>
                <a:cxnLst/>
                <a:rect r="r" b="b" t="t" l="l"/>
                <a:pathLst>
                  <a:path h="1118923" w="1538240">
                    <a:moveTo>
                      <a:pt x="1445530" y="1118923"/>
                    </a:moveTo>
                    <a:lnTo>
                      <a:pt x="92710" y="1118923"/>
                    </a:lnTo>
                    <a:cubicBezTo>
                      <a:pt x="41910" y="1118923"/>
                      <a:pt x="0" y="1077013"/>
                      <a:pt x="0" y="1026213"/>
                    </a:cubicBezTo>
                    <a:lnTo>
                      <a:pt x="0" y="92710"/>
                    </a:lnTo>
                    <a:cubicBezTo>
                      <a:pt x="0" y="41910"/>
                      <a:pt x="41910" y="0"/>
                      <a:pt x="92710" y="0"/>
                    </a:cubicBezTo>
                    <a:lnTo>
                      <a:pt x="1444260" y="0"/>
                    </a:lnTo>
                    <a:cubicBezTo>
                      <a:pt x="1495060" y="0"/>
                      <a:pt x="1536970" y="41910"/>
                      <a:pt x="1536970" y="92710"/>
                    </a:cubicBezTo>
                    <a:lnTo>
                      <a:pt x="1536970" y="1024943"/>
                    </a:lnTo>
                    <a:cubicBezTo>
                      <a:pt x="1538240" y="1077013"/>
                      <a:pt x="1496330" y="1118923"/>
                      <a:pt x="1445530" y="1118923"/>
                    </a:cubicBezTo>
                    <a:close/>
                  </a:path>
                </a:pathLst>
              </a:custGeom>
              <a:solidFill>
                <a:srgbClr val="FFFFFF"/>
              </a:solidFill>
            </p:spPr>
          </p:sp>
          <p:sp>
            <p:nvSpPr>
              <p:cNvPr name="Freeform 12" id="12"/>
              <p:cNvSpPr/>
              <p:nvPr/>
            </p:nvSpPr>
            <p:spPr>
              <a:xfrm flipH="false" flipV="false" rot="0">
                <a:off x="0" y="0"/>
                <a:ext cx="1601740" cy="1182423"/>
              </a:xfrm>
              <a:custGeom>
                <a:avLst/>
                <a:gdLst/>
                <a:ahLst/>
                <a:cxnLst/>
                <a:rect r="r" b="b" t="t" l="l"/>
                <a:pathLst>
                  <a:path h="1182423" w="1601740">
                    <a:moveTo>
                      <a:pt x="1477280" y="59690"/>
                    </a:moveTo>
                    <a:cubicBezTo>
                      <a:pt x="1512840" y="59690"/>
                      <a:pt x="1542050" y="88900"/>
                      <a:pt x="1542050" y="124460"/>
                    </a:cubicBezTo>
                    <a:lnTo>
                      <a:pt x="1542050" y="1057963"/>
                    </a:lnTo>
                    <a:cubicBezTo>
                      <a:pt x="1542050" y="1093523"/>
                      <a:pt x="1512840" y="1122733"/>
                      <a:pt x="1477280" y="1122733"/>
                    </a:cubicBezTo>
                    <a:lnTo>
                      <a:pt x="124460" y="1122733"/>
                    </a:lnTo>
                    <a:cubicBezTo>
                      <a:pt x="88900" y="1122733"/>
                      <a:pt x="59690" y="1093523"/>
                      <a:pt x="59690" y="1057963"/>
                    </a:cubicBezTo>
                    <a:lnTo>
                      <a:pt x="59690" y="124460"/>
                    </a:lnTo>
                    <a:cubicBezTo>
                      <a:pt x="59690" y="88900"/>
                      <a:pt x="88900" y="59690"/>
                      <a:pt x="124460" y="59690"/>
                    </a:cubicBezTo>
                    <a:lnTo>
                      <a:pt x="1477280" y="59690"/>
                    </a:lnTo>
                    <a:moveTo>
                      <a:pt x="1477280" y="0"/>
                    </a:moveTo>
                    <a:lnTo>
                      <a:pt x="124460" y="0"/>
                    </a:lnTo>
                    <a:cubicBezTo>
                      <a:pt x="55880" y="0"/>
                      <a:pt x="0" y="55880"/>
                      <a:pt x="0" y="124460"/>
                    </a:cubicBezTo>
                    <a:lnTo>
                      <a:pt x="0" y="1057963"/>
                    </a:lnTo>
                    <a:cubicBezTo>
                      <a:pt x="0" y="1126543"/>
                      <a:pt x="55880" y="1182423"/>
                      <a:pt x="124460" y="1182423"/>
                    </a:cubicBezTo>
                    <a:lnTo>
                      <a:pt x="1477280" y="1182423"/>
                    </a:lnTo>
                    <a:cubicBezTo>
                      <a:pt x="1545860" y="1182423"/>
                      <a:pt x="1601740" y="1126543"/>
                      <a:pt x="1601740" y="1057963"/>
                    </a:cubicBezTo>
                    <a:lnTo>
                      <a:pt x="1601740" y="124460"/>
                    </a:lnTo>
                    <a:cubicBezTo>
                      <a:pt x="1601740" y="55880"/>
                      <a:pt x="1545860" y="0"/>
                      <a:pt x="1477280" y="0"/>
                    </a:cubicBezTo>
                    <a:close/>
                  </a:path>
                </a:pathLst>
              </a:custGeom>
              <a:solidFill>
                <a:srgbClr val="FFFFFF"/>
              </a:solidFill>
            </p:spPr>
          </p:sp>
        </p:grpSp>
        <p:sp>
          <p:nvSpPr>
            <p:cNvPr name="Freeform 13" id="13"/>
            <p:cNvSpPr/>
            <p:nvPr/>
          </p:nvSpPr>
          <p:spPr>
            <a:xfrm flipH="false" flipV="false" rot="0">
              <a:off x="1458433" y="301958"/>
              <a:ext cx="1015403" cy="1259415"/>
            </a:xfrm>
            <a:custGeom>
              <a:avLst/>
              <a:gdLst/>
              <a:ahLst/>
              <a:cxnLst/>
              <a:rect r="r" b="b" t="t" l="l"/>
              <a:pathLst>
                <a:path h="1259415" w="1015403">
                  <a:moveTo>
                    <a:pt x="0" y="0"/>
                  </a:moveTo>
                  <a:lnTo>
                    <a:pt x="1015404" y="0"/>
                  </a:lnTo>
                  <a:lnTo>
                    <a:pt x="1015404" y="1259415"/>
                  </a:lnTo>
                  <a:lnTo>
                    <a:pt x="0" y="12594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0" y="1744061"/>
              <a:ext cx="3926732" cy="804652"/>
            </a:xfrm>
            <a:prstGeom prst="rect">
              <a:avLst/>
            </a:prstGeom>
          </p:spPr>
          <p:txBody>
            <a:bodyPr anchor="t" rtlCol="false" tIns="0" lIns="0" bIns="0" rIns="0">
              <a:spAutoFit/>
            </a:bodyPr>
            <a:lstStyle/>
            <a:p>
              <a:pPr algn="ctr">
                <a:lnSpc>
                  <a:spcPts val="2358"/>
                </a:lnSpc>
              </a:pPr>
              <a:r>
                <a:rPr lang="en-US" sz="2143">
                  <a:solidFill>
                    <a:srgbClr val="190F3F"/>
                  </a:solidFill>
                  <a:latin typeface="Garet"/>
                </a:rPr>
                <a:t>Punishment and Control</a:t>
              </a:r>
            </a:p>
          </p:txBody>
        </p:sp>
      </p:grpSp>
      <p:sp>
        <p:nvSpPr>
          <p:cNvPr name="TextBox 15" id="15"/>
          <p:cNvSpPr txBox="true"/>
          <p:nvPr/>
        </p:nvSpPr>
        <p:spPr>
          <a:xfrm rot="0">
            <a:off x="4246301" y="6231926"/>
            <a:ext cx="12521210" cy="2083435"/>
          </a:xfrm>
          <a:prstGeom prst="rect">
            <a:avLst/>
          </a:prstGeom>
        </p:spPr>
        <p:txBody>
          <a:bodyPr anchor="t" rtlCol="false" tIns="0" lIns="0" bIns="0" rIns="0">
            <a:spAutoFit/>
          </a:bodyPr>
          <a:lstStyle/>
          <a:p>
            <a:pPr>
              <a:lnSpc>
                <a:spcPts val="4160"/>
              </a:lnSpc>
            </a:pPr>
            <a:r>
              <a:rPr lang="en-US" sz="3200">
                <a:solidFill>
                  <a:srgbClr val="FFFFFF"/>
                </a:solidFill>
                <a:latin typeface="Garet"/>
              </a:rPr>
              <a:t> </a:t>
            </a:r>
            <a:r>
              <a:rPr lang="en-US" sz="3200">
                <a:solidFill>
                  <a:srgbClr val="FFFFFF"/>
                </a:solidFill>
                <a:latin typeface="Garet Bold"/>
              </a:rPr>
              <a:t>The female body and functions have been used as a method of control,</a:t>
            </a:r>
            <a:r>
              <a:rPr lang="en-US" sz="3200">
                <a:solidFill>
                  <a:srgbClr val="FFFFFF"/>
                </a:solidFill>
                <a:latin typeface="Garet"/>
              </a:rPr>
              <a:t> breeding punishment, humiliation and torture for women, girls and people who menstruate both in and outside of correctionacl facilities. </a:t>
            </a:r>
          </a:p>
        </p:txBody>
      </p:sp>
      <p:sp>
        <p:nvSpPr>
          <p:cNvPr name="Freeform 16" id="16"/>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6"/>
            <a:stretch>
              <a:fillRect l="0" t="0" r="0" b="0"/>
            </a:stretch>
          </a:blipFill>
        </p:spPr>
      </p:sp>
      <p:sp>
        <p:nvSpPr>
          <p:cNvPr name="Freeform 17" id="17"/>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7"/>
            <a:stretch>
              <a:fillRect l="0" t="0" r="0" b="-43916"/>
            </a:stretch>
          </a:blipFill>
        </p:spPr>
      </p:sp>
      <p:sp>
        <p:nvSpPr>
          <p:cNvPr name="AutoShape 18" id="18"/>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19" id="19"/>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the U.S. Carceral System </a:t>
            </a:r>
          </a:p>
        </p:txBody>
      </p:sp>
      <p:sp>
        <p:nvSpPr>
          <p:cNvPr name="TextBox 20" id="20"/>
          <p:cNvSpPr txBox="true"/>
          <p:nvPr/>
        </p:nvSpPr>
        <p:spPr>
          <a:xfrm rot="0">
            <a:off x="807244" y="1237519"/>
            <a:ext cx="17480756" cy="777239"/>
          </a:xfrm>
          <a:prstGeom prst="rect">
            <a:avLst/>
          </a:prstGeom>
        </p:spPr>
        <p:txBody>
          <a:bodyPr anchor="t" rtlCol="false" tIns="0" lIns="0" bIns="0" rIns="0">
            <a:spAutoFit/>
          </a:bodyPr>
          <a:lstStyle/>
          <a:p>
            <a:pPr marL="0" indent="0" lvl="0">
              <a:lnSpc>
                <a:spcPts val="5820"/>
              </a:lnSpc>
              <a:spcBef>
                <a:spcPct val="0"/>
              </a:spcBef>
            </a:pPr>
            <a:r>
              <a:rPr lang="en-US" sz="5763" spc="115">
                <a:solidFill>
                  <a:srgbClr val="FFFFFF"/>
                </a:solidFill>
                <a:latin typeface="Hey Gotcha! Heavy"/>
              </a:rPr>
              <a:t>WHY IS MENSTRUAL EQUITY AN ISSUE IN CORRECTIONAL FACILITIES?</a:t>
            </a:r>
          </a:p>
        </p:txBody>
      </p:sp>
      <p:sp>
        <p:nvSpPr>
          <p:cNvPr name="TextBox 21" id="21"/>
          <p:cNvSpPr txBox="true"/>
          <p:nvPr/>
        </p:nvSpPr>
        <p:spPr>
          <a:xfrm rot="0">
            <a:off x="12607952" y="7814334"/>
            <a:ext cx="378693"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32, 33</a:t>
            </a:r>
          </a:p>
        </p:txBody>
      </p:sp>
      <p:sp>
        <p:nvSpPr>
          <p:cNvPr name="TextBox 22" id="22"/>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62</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grpSp>
        <p:nvGrpSpPr>
          <p:cNvPr name="Group 2" id="2"/>
          <p:cNvGrpSpPr/>
          <p:nvPr/>
        </p:nvGrpSpPr>
        <p:grpSpPr>
          <a:xfrm rot="0">
            <a:off x="14458504" y="4648728"/>
            <a:ext cx="2863278" cy="1978046"/>
            <a:chOff x="0" y="0"/>
            <a:chExt cx="3817704" cy="2637395"/>
          </a:xfrm>
        </p:grpSpPr>
        <p:grpSp>
          <p:nvGrpSpPr>
            <p:cNvPr name="Group 3" id="3"/>
            <p:cNvGrpSpPr/>
            <p:nvPr/>
          </p:nvGrpSpPr>
          <p:grpSpPr>
            <a:xfrm rot="-19141">
              <a:off x="7254" y="10568"/>
              <a:ext cx="3803196" cy="2616259"/>
              <a:chOff x="0" y="0"/>
              <a:chExt cx="1517974" cy="1044231"/>
            </a:xfrm>
          </p:grpSpPr>
          <p:sp>
            <p:nvSpPr>
              <p:cNvPr name="Freeform 4" id="4"/>
              <p:cNvSpPr/>
              <p:nvPr/>
            </p:nvSpPr>
            <p:spPr>
              <a:xfrm flipH="false" flipV="false" rot="0">
                <a:off x="31750" y="31750"/>
                <a:ext cx="1454474" cy="980731"/>
              </a:xfrm>
              <a:custGeom>
                <a:avLst/>
                <a:gdLst/>
                <a:ahLst/>
                <a:cxnLst/>
                <a:rect r="r" b="b" t="t" l="l"/>
                <a:pathLst>
                  <a:path h="980731" w="1454474">
                    <a:moveTo>
                      <a:pt x="1361764" y="980731"/>
                    </a:moveTo>
                    <a:lnTo>
                      <a:pt x="92710" y="980731"/>
                    </a:lnTo>
                    <a:cubicBezTo>
                      <a:pt x="41910" y="980731"/>
                      <a:pt x="0" y="938821"/>
                      <a:pt x="0" y="888021"/>
                    </a:cubicBezTo>
                    <a:lnTo>
                      <a:pt x="0" y="92710"/>
                    </a:lnTo>
                    <a:cubicBezTo>
                      <a:pt x="0" y="41910"/>
                      <a:pt x="41910" y="0"/>
                      <a:pt x="92710" y="0"/>
                    </a:cubicBezTo>
                    <a:lnTo>
                      <a:pt x="1360494" y="0"/>
                    </a:lnTo>
                    <a:cubicBezTo>
                      <a:pt x="1411294" y="0"/>
                      <a:pt x="1453204" y="41910"/>
                      <a:pt x="1453204" y="92710"/>
                    </a:cubicBezTo>
                    <a:lnTo>
                      <a:pt x="1453204" y="886751"/>
                    </a:lnTo>
                    <a:cubicBezTo>
                      <a:pt x="1454474" y="938821"/>
                      <a:pt x="1412564" y="980731"/>
                      <a:pt x="1361764" y="980731"/>
                    </a:cubicBezTo>
                    <a:close/>
                  </a:path>
                </a:pathLst>
              </a:custGeom>
              <a:solidFill>
                <a:srgbClr val="FFFFFF"/>
              </a:solidFill>
            </p:spPr>
          </p:sp>
          <p:sp>
            <p:nvSpPr>
              <p:cNvPr name="Freeform 5" id="5"/>
              <p:cNvSpPr/>
              <p:nvPr/>
            </p:nvSpPr>
            <p:spPr>
              <a:xfrm flipH="false" flipV="false" rot="0">
                <a:off x="0" y="0"/>
                <a:ext cx="1517974" cy="1044231"/>
              </a:xfrm>
              <a:custGeom>
                <a:avLst/>
                <a:gdLst/>
                <a:ahLst/>
                <a:cxnLst/>
                <a:rect r="r" b="b" t="t" l="l"/>
                <a:pathLst>
                  <a:path h="1044231" w="1517974">
                    <a:moveTo>
                      <a:pt x="1393514" y="59690"/>
                    </a:moveTo>
                    <a:cubicBezTo>
                      <a:pt x="1429074" y="59690"/>
                      <a:pt x="1458284" y="88900"/>
                      <a:pt x="1458284" y="124460"/>
                    </a:cubicBezTo>
                    <a:lnTo>
                      <a:pt x="1458284" y="919771"/>
                    </a:lnTo>
                    <a:cubicBezTo>
                      <a:pt x="1458284" y="955331"/>
                      <a:pt x="1429074" y="984541"/>
                      <a:pt x="1393514" y="984541"/>
                    </a:cubicBezTo>
                    <a:lnTo>
                      <a:pt x="124460" y="984541"/>
                    </a:lnTo>
                    <a:cubicBezTo>
                      <a:pt x="88900" y="984541"/>
                      <a:pt x="59690" y="955331"/>
                      <a:pt x="59690" y="919771"/>
                    </a:cubicBezTo>
                    <a:lnTo>
                      <a:pt x="59690" y="124460"/>
                    </a:lnTo>
                    <a:cubicBezTo>
                      <a:pt x="59690" y="88900"/>
                      <a:pt x="88900" y="59690"/>
                      <a:pt x="124460" y="59690"/>
                    </a:cubicBezTo>
                    <a:lnTo>
                      <a:pt x="1393514" y="59690"/>
                    </a:lnTo>
                    <a:moveTo>
                      <a:pt x="1393514" y="0"/>
                    </a:moveTo>
                    <a:lnTo>
                      <a:pt x="124460" y="0"/>
                    </a:lnTo>
                    <a:cubicBezTo>
                      <a:pt x="55880" y="0"/>
                      <a:pt x="0" y="55880"/>
                      <a:pt x="0" y="124460"/>
                    </a:cubicBezTo>
                    <a:lnTo>
                      <a:pt x="0" y="919771"/>
                    </a:lnTo>
                    <a:cubicBezTo>
                      <a:pt x="0" y="988351"/>
                      <a:pt x="55880" y="1044231"/>
                      <a:pt x="124460" y="1044231"/>
                    </a:cubicBezTo>
                    <a:lnTo>
                      <a:pt x="1393514" y="1044231"/>
                    </a:lnTo>
                    <a:cubicBezTo>
                      <a:pt x="1462094" y="1044231"/>
                      <a:pt x="1517974" y="988351"/>
                      <a:pt x="1517974" y="919771"/>
                    </a:cubicBezTo>
                    <a:lnTo>
                      <a:pt x="1517974" y="124460"/>
                    </a:lnTo>
                    <a:cubicBezTo>
                      <a:pt x="1517974" y="55880"/>
                      <a:pt x="1462094" y="0"/>
                      <a:pt x="1393514" y="0"/>
                    </a:cubicBezTo>
                    <a:close/>
                  </a:path>
                </a:pathLst>
              </a:custGeom>
              <a:solidFill>
                <a:srgbClr val="FFFFFF"/>
              </a:solidFill>
            </p:spPr>
          </p:sp>
        </p:grpSp>
        <p:sp>
          <p:nvSpPr>
            <p:cNvPr name="Freeform 6" id="6"/>
            <p:cNvSpPr/>
            <p:nvPr/>
          </p:nvSpPr>
          <p:spPr>
            <a:xfrm flipH="false" flipV="false" rot="0">
              <a:off x="1331813" y="265673"/>
              <a:ext cx="1285907" cy="1169006"/>
            </a:xfrm>
            <a:custGeom>
              <a:avLst/>
              <a:gdLst/>
              <a:ahLst/>
              <a:cxnLst/>
              <a:rect r="r" b="b" t="t" l="l"/>
              <a:pathLst>
                <a:path h="1169006" w="1285907">
                  <a:moveTo>
                    <a:pt x="0" y="0"/>
                  </a:moveTo>
                  <a:lnTo>
                    <a:pt x="1285907" y="0"/>
                  </a:lnTo>
                  <a:lnTo>
                    <a:pt x="1285907" y="1169006"/>
                  </a:lnTo>
                  <a:lnTo>
                    <a:pt x="0" y="11690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19141">
              <a:off x="335570" y="1644903"/>
              <a:ext cx="3146564" cy="732037"/>
            </a:xfrm>
            <a:prstGeom prst="rect">
              <a:avLst/>
            </a:prstGeom>
          </p:spPr>
          <p:txBody>
            <a:bodyPr anchor="t" rtlCol="false" tIns="0" lIns="0" bIns="0" rIns="0">
              <a:spAutoFit/>
            </a:bodyPr>
            <a:lstStyle/>
            <a:p>
              <a:pPr algn="ctr">
                <a:lnSpc>
                  <a:spcPts val="2148"/>
                </a:lnSpc>
              </a:pPr>
              <a:r>
                <a:rPr lang="en-US" sz="1952">
                  <a:solidFill>
                    <a:srgbClr val="190F3F"/>
                  </a:solidFill>
                  <a:latin typeface="Garet"/>
                </a:rPr>
                <a:t>Little to No Accountability</a:t>
              </a:r>
            </a:p>
          </p:txBody>
        </p:sp>
      </p:grpSp>
      <p:grpSp>
        <p:nvGrpSpPr>
          <p:cNvPr name="Group 8" id="8"/>
          <p:cNvGrpSpPr/>
          <p:nvPr/>
        </p:nvGrpSpPr>
        <p:grpSpPr>
          <a:xfrm rot="0">
            <a:off x="966219" y="2205560"/>
            <a:ext cx="2974491" cy="2054875"/>
            <a:chOff x="0" y="0"/>
            <a:chExt cx="3965987" cy="2739834"/>
          </a:xfrm>
        </p:grpSpPr>
        <p:grpSp>
          <p:nvGrpSpPr>
            <p:cNvPr name="Group 9" id="9"/>
            <p:cNvGrpSpPr/>
            <p:nvPr/>
          </p:nvGrpSpPr>
          <p:grpSpPr>
            <a:xfrm rot="-19141">
              <a:off x="7536" y="10978"/>
              <a:ext cx="3950916" cy="2717878"/>
              <a:chOff x="0" y="0"/>
              <a:chExt cx="1517974" cy="1044231"/>
            </a:xfrm>
          </p:grpSpPr>
          <p:sp>
            <p:nvSpPr>
              <p:cNvPr name="Freeform 10" id="10"/>
              <p:cNvSpPr/>
              <p:nvPr/>
            </p:nvSpPr>
            <p:spPr>
              <a:xfrm flipH="false" flipV="false" rot="0">
                <a:off x="31750" y="31750"/>
                <a:ext cx="1454474" cy="980731"/>
              </a:xfrm>
              <a:custGeom>
                <a:avLst/>
                <a:gdLst/>
                <a:ahLst/>
                <a:cxnLst/>
                <a:rect r="r" b="b" t="t" l="l"/>
                <a:pathLst>
                  <a:path h="980731" w="1454474">
                    <a:moveTo>
                      <a:pt x="1361764" y="980731"/>
                    </a:moveTo>
                    <a:lnTo>
                      <a:pt x="92710" y="980731"/>
                    </a:lnTo>
                    <a:cubicBezTo>
                      <a:pt x="41910" y="980731"/>
                      <a:pt x="0" y="938821"/>
                      <a:pt x="0" y="888021"/>
                    </a:cubicBezTo>
                    <a:lnTo>
                      <a:pt x="0" y="92710"/>
                    </a:lnTo>
                    <a:cubicBezTo>
                      <a:pt x="0" y="41910"/>
                      <a:pt x="41910" y="0"/>
                      <a:pt x="92710" y="0"/>
                    </a:cubicBezTo>
                    <a:lnTo>
                      <a:pt x="1360494" y="0"/>
                    </a:lnTo>
                    <a:cubicBezTo>
                      <a:pt x="1411294" y="0"/>
                      <a:pt x="1453204" y="41910"/>
                      <a:pt x="1453204" y="92710"/>
                    </a:cubicBezTo>
                    <a:lnTo>
                      <a:pt x="1453204" y="886751"/>
                    </a:lnTo>
                    <a:cubicBezTo>
                      <a:pt x="1454474" y="938821"/>
                      <a:pt x="1412564" y="980731"/>
                      <a:pt x="1361764" y="980731"/>
                    </a:cubicBezTo>
                    <a:close/>
                  </a:path>
                </a:pathLst>
              </a:custGeom>
              <a:solidFill>
                <a:srgbClr val="FFFFFF"/>
              </a:solidFill>
            </p:spPr>
          </p:sp>
          <p:sp>
            <p:nvSpPr>
              <p:cNvPr name="Freeform 11" id="11"/>
              <p:cNvSpPr/>
              <p:nvPr/>
            </p:nvSpPr>
            <p:spPr>
              <a:xfrm flipH="false" flipV="false" rot="0">
                <a:off x="0" y="0"/>
                <a:ext cx="1517974" cy="1044231"/>
              </a:xfrm>
              <a:custGeom>
                <a:avLst/>
                <a:gdLst/>
                <a:ahLst/>
                <a:cxnLst/>
                <a:rect r="r" b="b" t="t" l="l"/>
                <a:pathLst>
                  <a:path h="1044231" w="1517974">
                    <a:moveTo>
                      <a:pt x="1393514" y="59690"/>
                    </a:moveTo>
                    <a:cubicBezTo>
                      <a:pt x="1429074" y="59690"/>
                      <a:pt x="1458284" y="88900"/>
                      <a:pt x="1458284" y="124460"/>
                    </a:cubicBezTo>
                    <a:lnTo>
                      <a:pt x="1458284" y="919771"/>
                    </a:lnTo>
                    <a:cubicBezTo>
                      <a:pt x="1458284" y="955331"/>
                      <a:pt x="1429074" y="984541"/>
                      <a:pt x="1393514" y="984541"/>
                    </a:cubicBezTo>
                    <a:lnTo>
                      <a:pt x="124460" y="984541"/>
                    </a:lnTo>
                    <a:cubicBezTo>
                      <a:pt x="88900" y="984541"/>
                      <a:pt x="59690" y="955331"/>
                      <a:pt x="59690" y="919771"/>
                    </a:cubicBezTo>
                    <a:lnTo>
                      <a:pt x="59690" y="124460"/>
                    </a:lnTo>
                    <a:cubicBezTo>
                      <a:pt x="59690" y="88900"/>
                      <a:pt x="88900" y="59690"/>
                      <a:pt x="124460" y="59690"/>
                    </a:cubicBezTo>
                    <a:lnTo>
                      <a:pt x="1393514" y="59690"/>
                    </a:lnTo>
                    <a:moveTo>
                      <a:pt x="1393514" y="0"/>
                    </a:moveTo>
                    <a:lnTo>
                      <a:pt x="124460" y="0"/>
                    </a:lnTo>
                    <a:cubicBezTo>
                      <a:pt x="55880" y="0"/>
                      <a:pt x="0" y="55880"/>
                      <a:pt x="0" y="124460"/>
                    </a:cubicBezTo>
                    <a:lnTo>
                      <a:pt x="0" y="919771"/>
                    </a:lnTo>
                    <a:cubicBezTo>
                      <a:pt x="0" y="988351"/>
                      <a:pt x="55880" y="1044231"/>
                      <a:pt x="124460" y="1044231"/>
                    </a:cubicBezTo>
                    <a:lnTo>
                      <a:pt x="1393514" y="1044231"/>
                    </a:lnTo>
                    <a:cubicBezTo>
                      <a:pt x="1462094" y="1044231"/>
                      <a:pt x="1517974" y="988351"/>
                      <a:pt x="1517974" y="919771"/>
                    </a:cubicBezTo>
                    <a:lnTo>
                      <a:pt x="1517974" y="124460"/>
                    </a:lnTo>
                    <a:cubicBezTo>
                      <a:pt x="1517974" y="55880"/>
                      <a:pt x="1462094" y="0"/>
                      <a:pt x="1393514" y="0"/>
                    </a:cubicBezTo>
                    <a:close/>
                  </a:path>
                </a:pathLst>
              </a:custGeom>
              <a:solidFill>
                <a:srgbClr val="FFFFFF"/>
              </a:solidFill>
            </p:spPr>
          </p:sp>
        </p:grpSp>
        <p:sp>
          <p:nvSpPr>
            <p:cNvPr name="Freeform 12" id="12"/>
            <p:cNvSpPr/>
            <p:nvPr/>
          </p:nvSpPr>
          <p:spPr>
            <a:xfrm flipH="false" flipV="false" rot="0">
              <a:off x="1377992" y="408601"/>
              <a:ext cx="1081803" cy="1081803"/>
            </a:xfrm>
            <a:custGeom>
              <a:avLst/>
              <a:gdLst/>
              <a:ahLst/>
              <a:cxnLst/>
              <a:rect r="r" b="b" t="t" l="l"/>
              <a:pathLst>
                <a:path h="1081803" w="1081803">
                  <a:moveTo>
                    <a:pt x="0" y="0"/>
                  </a:moveTo>
                  <a:lnTo>
                    <a:pt x="1081803" y="0"/>
                  </a:lnTo>
                  <a:lnTo>
                    <a:pt x="1081803" y="1081803"/>
                  </a:lnTo>
                  <a:lnTo>
                    <a:pt x="0" y="108180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19141">
              <a:off x="258565" y="1708081"/>
              <a:ext cx="3448858" cy="770735"/>
            </a:xfrm>
            <a:prstGeom prst="rect">
              <a:avLst/>
            </a:prstGeom>
          </p:spPr>
          <p:txBody>
            <a:bodyPr anchor="t" rtlCol="false" tIns="0" lIns="0" bIns="0" rIns="0">
              <a:spAutoFit/>
            </a:bodyPr>
            <a:lstStyle/>
            <a:p>
              <a:pPr algn="ctr">
                <a:lnSpc>
                  <a:spcPts val="2231"/>
                </a:lnSpc>
              </a:pPr>
              <a:r>
                <a:rPr lang="en-US" sz="2028">
                  <a:solidFill>
                    <a:srgbClr val="190F3F"/>
                  </a:solidFill>
                  <a:latin typeface="Garet"/>
                </a:rPr>
                <a:t>Little to No Budget Allocations</a:t>
              </a:r>
            </a:p>
          </p:txBody>
        </p:sp>
      </p:grpSp>
      <p:sp>
        <p:nvSpPr>
          <p:cNvPr name="Freeform 14" id="14"/>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6"/>
            <a:stretch>
              <a:fillRect l="0" t="0" r="0" b="0"/>
            </a:stretch>
          </a:blipFill>
        </p:spPr>
      </p:sp>
      <p:sp>
        <p:nvSpPr>
          <p:cNvPr name="Freeform 15" id="15"/>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7"/>
            <a:stretch>
              <a:fillRect l="0" t="0" r="0" b="-43916"/>
            </a:stretch>
          </a:blipFill>
        </p:spPr>
      </p:sp>
      <p:sp>
        <p:nvSpPr>
          <p:cNvPr name="AutoShape 16" id="16"/>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17" id="17"/>
          <p:cNvSpPr txBox="true"/>
          <p:nvPr/>
        </p:nvSpPr>
        <p:spPr>
          <a:xfrm rot="0">
            <a:off x="4276886" y="2760873"/>
            <a:ext cx="12195547" cy="1192530"/>
          </a:xfrm>
          <a:prstGeom prst="rect">
            <a:avLst/>
          </a:prstGeom>
        </p:spPr>
        <p:txBody>
          <a:bodyPr anchor="t" rtlCol="false" tIns="0" lIns="0" bIns="0" rIns="0">
            <a:spAutoFit/>
          </a:bodyPr>
          <a:lstStyle/>
          <a:p>
            <a:pPr>
              <a:lnSpc>
                <a:spcPts val="4800"/>
              </a:lnSpc>
            </a:pPr>
            <a:r>
              <a:rPr lang="en-US" sz="3200">
                <a:solidFill>
                  <a:srgbClr val="FFFFFF"/>
                </a:solidFill>
                <a:latin typeface="Garet"/>
              </a:rPr>
              <a:t>There is often little to no funds allocated in a budget for period products in correctional facilities.</a:t>
            </a:r>
          </a:p>
        </p:txBody>
      </p:sp>
      <p:sp>
        <p:nvSpPr>
          <p:cNvPr name="TextBox 18" id="1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the U.S. Carceral System </a:t>
            </a:r>
          </a:p>
        </p:txBody>
      </p:sp>
      <p:sp>
        <p:nvSpPr>
          <p:cNvPr name="TextBox 19" id="19"/>
          <p:cNvSpPr txBox="true"/>
          <p:nvPr/>
        </p:nvSpPr>
        <p:spPr>
          <a:xfrm rot="0">
            <a:off x="935243" y="1259337"/>
            <a:ext cx="17480756" cy="777239"/>
          </a:xfrm>
          <a:prstGeom prst="rect">
            <a:avLst/>
          </a:prstGeom>
        </p:spPr>
        <p:txBody>
          <a:bodyPr anchor="t" rtlCol="false" tIns="0" lIns="0" bIns="0" rIns="0">
            <a:spAutoFit/>
          </a:bodyPr>
          <a:lstStyle/>
          <a:p>
            <a:pPr marL="0" indent="0" lvl="0">
              <a:lnSpc>
                <a:spcPts val="5820"/>
              </a:lnSpc>
              <a:spcBef>
                <a:spcPct val="0"/>
              </a:spcBef>
            </a:pPr>
            <a:r>
              <a:rPr lang="en-US" sz="5763" spc="115">
                <a:solidFill>
                  <a:srgbClr val="FFFFFF"/>
                </a:solidFill>
                <a:latin typeface="Hey Gotcha! Heavy"/>
              </a:rPr>
              <a:t>WHY IS MENSTRUAL EQUITY AN ISSUE IN CORRECTIONAL FACILITIES?</a:t>
            </a:r>
          </a:p>
        </p:txBody>
      </p:sp>
      <p:sp>
        <p:nvSpPr>
          <p:cNvPr name="TextBox 20" id="20"/>
          <p:cNvSpPr txBox="true"/>
          <p:nvPr/>
        </p:nvSpPr>
        <p:spPr>
          <a:xfrm rot="0">
            <a:off x="935243" y="4689061"/>
            <a:ext cx="13523261" cy="1802130"/>
          </a:xfrm>
          <a:prstGeom prst="rect">
            <a:avLst/>
          </a:prstGeom>
        </p:spPr>
        <p:txBody>
          <a:bodyPr anchor="t" rtlCol="false" tIns="0" lIns="0" bIns="0" rIns="0">
            <a:spAutoFit/>
          </a:bodyPr>
          <a:lstStyle/>
          <a:p>
            <a:pPr>
              <a:lnSpc>
                <a:spcPts val="4800"/>
              </a:lnSpc>
            </a:pPr>
            <a:r>
              <a:rPr lang="en-US" sz="3200">
                <a:solidFill>
                  <a:srgbClr val="FFFFFF"/>
                </a:solidFill>
                <a:latin typeface="Garet Bold"/>
              </a:rPr>
              <a:t>Although laws do exist in some states, there is limited to non-existent accountability for implementation and management of distributing period products in correctional facilities. </a:t>
            </a:r>
          </a:p>
        </p:txBody>
      </p:sp>
      <p:sp>
        <p:nvSpPr>
          <p:cNvPr name="TextBox 21" id="21"/>
          <p:cNvSpPr txBox="true"/>
          <p:nvPr/>
        </p:nvSpPr>
        <p:spPr>
          <a:xfrm rot="0">
            <a:off x="4147088" y="7064924"/>
            <a:ext cx="13112212" cy="1792603"/>
          </a:xfrm>
          <a:prstGeom prst="rect">
            <a:avLst/>
          </a:prstGeom>
        </p:spPr>
        <p:txBody>
          <a:bodyPr anchor="t" rtlCol="false" tIns="0" lIns="0" bIns="0" rIns="0">
            <a:spAutoFit/>
          </a:bodyPr>
          <a:lstStyle/>
          <a:p>
            <a:pPr>
              <a:lnSpc>
                <a:spcPts val="4800"/>
              </a:lnSpc>
            </a:pPr>
            <a:r>
              <a:rPr lang="en-US" sz="3200" spc="32">
                <a:solidFill>
                  <a:srgbClr val="FFFFFF"/>
                </a:solidFill>
                <a:latin typeface="Garet"/>
              </a:rPr>
              <a:t>It is often up to staff at each facility to determine the logistics of  “when, how, what kind,” and “how many” period products to distribute.</a:t>
            </a:r>
          </a:p>
        </p:txBody>
      </p:sp>
      <p:sp>
        <p:nvSpPr>
          <p:cNvPr name="TextBox 22" id="22"/>
          <p:cNvSpPr txBox="true"/>
          <p:nvPr/>
        </p:nvSpPr>
        <p:spPr>
          <a:xfrm rot="0">
            <a:off x="12928007" y="6029853"/>
            <a:ext cx="248828"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27</a:t>
            </a:r>
          </a:p>
        </p:txBody>
      </p:sp>
      <p:sp>
        <p:nvSpPr>
          <p:cNvPr name="TextBox 23" id="23"/>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63</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2490103" y="2122216"/>
            <a:ext cx="14114556" cy="7515225"/>
          </a:xfrm>
          <a:prstGeom prst="rect">
            <a:avLst/>
          </a:prstGeom>
        </p:spPr>
        <p:txBody>
          <a:bodyPr anchor="t" rtlCol="false" tIns="0" lIns="0" bIns="0" rIns="0">
            <a:spAutoFit/>
          </a:bodyPr>
          <a:lstStyle/>
          <a:p>
            <a:pPr>
              <a:lnSpc>
                <a:spcPts val="4500"/>
              </a:lnSpc>
            </a:pPr>
            <a:r>
              <a:rPr lang="en-US" sz="3000" spc="30">
                <a:solidFill>
                  <a:srgbClr val="FFFFFF"/>
                </a:solidFill>
                <a:latin typeface="Garet Italics"/>
              </a:rPr>
              <a:t>“In the last few years, states and localities have passed laws to ensure the provision of safe, affordable, or free menstrual products... But we are still at the beginning of this movement for menstrual equity. </a:t>
            </a:r>
          </a:p>
          <a:p>
            <a:pPr>
              <a:lnSpc>
                <a:spcPts val="4500"/>
              </a:lnSpc>
            </a:pPr>
          </a:p>
          <a:p>
            <a:pPr>
              <a:lnSpc>
                <a:spcPts val="4500"/>
              </a:lnSpc>
            </a:pPr>
            <a:r>
              <a:rPr lang="en-US" sz="3000" spc="30">
                <a:solidFill>
                  <a:srgbClr val="FFFFFF"/>
                </a:solidFill>
                <a:latin typeface="Garet Italics"/>
              </a:rPr>
              <a:t>The United States remains a country where menstruating is a liability for all and a weapon and instrument of control used against many, and where equality of opportunity and dignity for those who bleed is often undermined by law, policy and practice.”</a:t>
            </a:r>
            <a:r>
              <a:rPr lang="en-US" sz="3000" spc="30">
                <a:solidFill>
                  <a:srgbClr val="FFFFFF"/>
                </a:solidFill>
                <a:latin typeface="Garet Bold Italics"/>
              </a:rPr>
              <a:t> </a:t>
            </a:r>
          </a:p>
          <a:p>
            <a:pPr>
              <a:lnSpc>
                <a:spcPts val="4500"/>
              </a:lnSpc>
            </a:pPr>
          </a:p>
          <a:p>
            <a:pPr>
              <a:lnSpc>
                <a:spcPts val="4500"/>
              </a:lnSpc>
            </a:pPr>
            <a:r>
              <a:rPr lang="en-US" sz="3000" spc="180">
                <a:solidFill>
                  <a:srgbClr val="FFFFFF"/>
                </a:solidFill>
                <a:latin typeface="Garet Bold"/>
              </a:rPr>
              <a:t> - Amy Fetigg</a:t>
            </a:r>
          </a:p>
          <a:p>
            <a:pPr>
              <a:lnSpc>
                <a:spcPts val="2700"/>
              </a:lnSpc>
            </a:pPr>
            <a:r>
              <a:rPr lang="en-US" sz="1800" spc="108">
                <a:solidFill>
                  <a:srgbClr val="FFFFFF"/>
                </a:solidFill>
                <a:latin typeface="Garet"/>
              </a:rPr>
              <a:t>Menstrual Equity, Organizing, and the Struggle for Human Dignity and Gender Inequality in Prison </a:t>
            </a:r>
          </a:p>
          <a:p>
            <a:pPr>
              <a:lnSpc>
                <a:spcPts val="2700"/>
              </a:lnSpc>
            </a:pPr>
            <a:r>
              <a:rPr lang="en-US" sz="1800" spc="108">
                <a:solidFill>
                  <a:srgbClr val="FFFFFF"/>
                </a:solidFill>
                <a:latin typeface="Garet"/>
              </a:rPr>
              <a:t>COLUMBIA JOURNAL OF GENDER AND LAW</a:t>
            </a:r>
          </a:p>
          <a:p>
            <a:pPr>
              <a:lnSpc>
                <a:spcPts val="4500"/>
              </a:lnSpc>
            </a:pPr>
          </a:p>
          <a:p>
            <a:pPr>
              <a:lnSpc>
                <a:spcPts val="4500"/>
              </a:lnSpc>
            </a:pPr>
          </a:p>
        </p:txBody>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Freeform 5" id="5"/>
          <p:cNvSpPr/>
          <p:nvPr/>
        </p:nvSpPr>
        <p:spPr>
          <a:xfrm flipH="false" flipV="false" rot="0">
            <a:off x="1321616" y="1186906"/>
            <a:ext cx="3247018" cy="2950727"/>
          </a:xfrm>
          <a:custGeom>
            <a:avLst/>
            <a:gdLst/>
            <a:ahLst/>
            <a:cxnLst/>
            <a:rect r="r" b="b" t="t" l="l"/>
            <a:pathLst>
              <a:path h="2950727" w="3247018">
                <a:moveTo>
                  <a:pt x="0" y="0"/>
                </a:moveTo>
                <a:lnTo>
                  <a:pt x="3247018" y="0"/>
                </a:lnTo>
                <a:lnTo>
                  <a:pt x="3247018" y="2950727"/>
                </a:lnTo>
                <a:lnTo>
                  <a:pt x="0" y="29507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6" id="6"/>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7" id="7"/>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3: Menstrual Equity in the U.S. Carceral System </a:t>
            </a:r>
          </a:p>
        </p:txBody>
      </p:sp>
      <p:sp>
        <p:nvSpPr>
          <p:cNvPr name="TextBox 8" id="8"/>
          <p:cNvSpPr txBox="true"/>
          <p:nvPr/>
        </p:nvSpPr>
        <p:spPr>
          <a:xfrm rot="0">
            <a:off x="7923615" y="8168111"/>
            <a:ext cx="126132"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13</a:t>
            </a:r>
          </a:p>
        </p:txBody>
      </p:sp>
      <p:sp>
        <p:nvSpPr>
          <p:cNvPr name="TextBox 9" id="9"/>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64</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true" flipV="false" rot="0">
            <a:off x="7959554" y="3330712"/>
            <a:ext cx="1836003" cy="3041571"/>
          </a:xfrm>
          <a:custGeom>
            <a:avLst/>
            <a:gdLst/>
            <a:ahLst/>
            <a:cxnLst/>
            <a:rect r="r" b="b" t="t" l="l"/>
            <a:pathLst>
              <a:path h="3041571" w="1836003">
                <a:moveTo>
                  <a:pt x="1836003" y="0"/>
                </a:moveTo>
                <a:lnTo>
                  <a:pt x="0" y="0"/>
                </a:lnTo>
                <a:lnTo>
                  <a:pt x="0" y="3041570"/>
                </a:lnTo>
                <a:lnTo>
                  <a:pt x="1836003" y="3041570"/>
                </a:lnTo>
                <a:lnTo>
                  <a:pt x="1836003"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43435" y="1200884"/>
            <a:ext cx="16278347" cy="1676314"/>
          </a:xfrm>
          <a:prstGeom prst="rect">
            <a:avLst/>
          </a:prstGeom>
        </p:spPr>
        <p:txBody>
          <a:bodyPr anchor="t" rtlCol="false" tIns="0" lIns="0" bIns="0" rIns="0">
            <a:spAutoFit/>
          </a:bodyPr>
          <a:lstStyle/>
          <a:p>
            <a:pPr algn="ctr">
              <a:lnSpc>
                <a:spcPts val="13654"/>
              </a:lnSpc>
              <a:spcBef>
                <a:spcPct val="0"/>
              </a:spcBef>
            </a:pPr>
            <a:r>
              <a:rPr lang="en-US" sz="9753" spc="195">
                <a:solidFill>
                  <a:srgbClr val="FFFFFF"/>
                </a:solidFill>
                <a:latin typeface="Hey Gotcha!"/>
              </a:rPr>
              <a:t>REFLECTION QUESTIONS</a:t>
            </a:r>
          </a:p>
        </p:txBody>
      </p:sp>
      <p:sp>
        <p:nvSpPr>
          <p:cNvPr name="TextBox 4" id="4"/>
          <p:cNvSpPr txBox="true"/>
          <p:nvPr/>
        </p:nvSpPr>
        <p:spPr>
          <a:xfrm rot="0">
            <a:off x="10262967" y="4035562"/>
            <a:ext cx="4880513" cy="2647950"/>
          </a:xfrm>
          <a:prstGeom prst="rect">
            <a:avLst/>
          </a:prstGeom>
        </p:spPr>
        <p:txBody>
          <a:bodyPr anchor="t" rtlCol="false" tIns="0" lIns="0" bIns="0" rIns="0">
            <a:spAutoFit/>
          </a:bodyPr>
          <a:lstStyle/>
          <a:p>
            <a:pPr>
              <a:lnSpc>
                <a:spcPts val="4200"/>
              </a:lnSpc>
              <a:spcBef>
                <a:spcPct val="0"/>
              </a:spcBef>
            </a:pPr>
            <a:r>
              <a:rPr lang="en-US" sz="3000">
                <a:solidFill>
                  <a:srgbClr val="FAFCFF"/>
                </a:solidFill>
                <a:latin typeface="Garet Bold"/>
              </a:rPr>
              <a:t>What questions or reflections do you have about Menstrual Equity in Correctional Facilities?</a:t>
            </a:r>
          </a:p>
        </p:txBody>
      </p:sp>
      <p:sp>
        <p:nvSpPr>
          <p:cNvPr name="AutoShape 5" id="5"/>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6" id="6"/>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2: Managing a Period While Incarcerated</a:t>
            </a:r>
          </a:p>
        </p:txBody>
      </p:sp>
      <p:sp>
        <p:nvSpPr>
          <p:cNvPr name="Freeform 7" id="7"/>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8" id="8"/>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sp>
        <p:nvSpPr>
          <p:cNvPr name="TextBox 9" id="9"/>
          <p:cNvSpPr txBox="true"/>
          <p:nvPr/>
        </p:nvSpPr>
        <p:spPr>
          <a:xfrm rot="0">
            <a:off x="2755914" y="3273562"/>
            <a:ext cx="4606943" cy="2114550"/>
          </a:xfrm>
          <a:prstGeom prst="rect">
            <a:avLst/>
          </a:prstGeom>
        </p:spPr>
        <p:txBody>
          <a:bodyPr anchor="t" rtlCol="false" tIns="0" lIns="0" bIns="0" rIns="0">
            <a:spAutoFit/>
          </a:bodyPr>
          <a:lstStyle/>
          <a:p>
            <a:pPr algn="r">
              <a:lnSpc>
                <a:spcPts val="4200"/>
              </a:lnSpc>
              <a:spcBef>
                <a:spcPct val="0"/>
              </a:spcBef>
            </a:pPr>
            <a:r>
              <a:rPr lang="en-US" sz="3000">
                <a:solidFill>
                  <a:srgbClr val="FFFFFF"/>
                </a:solidFill>
                <a:latin typeface="Garet Bold"/>
              </a:rPr>
              <a:t>What, if anything, has stood out the most to you from what we have discussed? </a:t>
            </a:r>
          </a:p>
        </p:txBody>
      </p:sp>
      <p:sp>
        <p:nvSpPr>
          <p:cNvPr name="TextBox 10" id="10"/>
          <p:cNvSpPr txBox="true"/>
          <p:nvPr/>
        </p:nvSpPr>
        <p:spPr>
          <a:xfrm rot="0">
            <a:off x="4193425" y="6934257"/>
            <a:ext cx="9901150" cy="2430778"/>
          </a:xfrm>
          <a:prstGeom prst="rect">
            <a:avLst/>
          </a:prstGeom>
        </p:spPr>
        <p:txBody>
          <a:bodyPr anchor="t" rtlCol="false" tIns="0" lIns="0" bIns="0" rIns="0">
            <a:spAutoFit/>
          </a:bodyPr>
          <a:lstStyle/>
          <a:p>
            <a:pPr algn="ctr">
              <a:lnSpc>
                <a:spcPts val="4050"/>
              </a:lnSpc>
            </a:pPr>
            <a:r>
              <a:rPr lang="en-US" sz="2700" spc="162">
                <a:solidFill>
                  <a:srgbClr val="FFFFFF"/>
                </a:solidFill>
                <a:latin typeface="Garet Italics"/>
              </a:rPr>
              <a:t>“The world is full of what seem like intractable problems. Often we let that paralyze us. </a:t>
            </a:r>
          </a:p>
          <a:p>
            <a:pPr algn="ctr">
              <a:lnSpc>
                <a:spcPts val="4050"/>
              </a:lnSpc>
            </a:pPr>
            <a:r>
              <a:rPr lang="en-US" sz="2700" spc="162">
                <a:solidFill>
                  <a:srgbClr val="FFFFFF"/>
                </a:solidFill>
                <a:latin typeface="Garet Italics"/>
              </a:rPr>
              <a:t>Instead, let it spur you to action.” </a:t>
            </a:r>
          </a:p>
          <a:p>
            <a:pPr algn="ctr">
              <a:lnSpc>
                <a:spcPts val="3213"/>
              </a:lnSpc>
            </a:pPr>
          </a:p>
          <a:p>
            <a:pPr algn="ctr">
              <a:lnSpc>
                <a:spcPts val="4050"/>
              </a:lnSpc>
            </a:pPr>
            <a:r>
              <a:rPr lang="en-US" sz="2700" spc="162">
                <a:solidFill>
                  <a:srgbClr val="FFFFFF"/>
                </a:solidFill>
                <a:latin typeface="Garet Bold"/>
              </a:rPr>
              <a:t>- </a:t>
            </a:r>
            <a:r>
              <a:rPr lang="en-US" sz="2700" spc="162">
                <a:solidFill>
                  <a:srgbClr val="FFFFFF"/>
                </a:solidFill>
                <a:latin typeface="Garet Bold"/>
              </a:rPr>
              <a:t>Melinda French Gates</a:t>
            </a:r>
          </a:p>
        </p:txBody>
      </p:sp>
      <p:sp>
        <p:nvSpPr>
          <p:cNvPr name="TextBox 11" id="11"/>
          <p:cNvSpPr txBox="true"/>
          <p:nvPr/>
        </p:nvSpPr>
        <p:spPr>
          <a:xfrm rot="0">
            <a:off x="11509523" y="8968617"/>
            <a:ext cx="158874"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42</a:t>
            </a:r>
          </a:p>
        </p:txBody>
      </p:sp>
      <p:sp>
        <p:nvSpPr>
          <p:cNvPr name="TextBox 12" id="12"/>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65</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1028700" y="3970335"/>
            <a:ext cx="16526561" cy="640089"/>
          </a:xfrm>
          <a:prstGeom prst="rect">
            <a:avLst/>
          </a:prstGeom>
        </p:spPr>
        <p:txBody>
          <a:bodyPr anchor="t" rtlCol="false" tIns="0" lIns="0" bIns="0" rIns="0">
            <a:spAutoFit/>
          </a:bodyPr>
          <a:lstStyle/>
          <a:p>
            <a:pPr>
              <a:lnSpc>
                <a:spcPts val="4590"/>
              </a:lnSpc>
            </a:pPr>
            <a:r>
              <a:rPr lang="en-US" sz="5400" spc="-270">
                <a:solidFill>
                  <a:srgbClr val="FFFFFF"/>
                </a:solidFill>
                <a:latin typeface="Garet"/>
              </a:rPr>
              <a:t>Part 4:</a:t>
            </a:r>
            <a:r>
              <a:rPr lang="en-US" sz="5400" spc="-270">
                <a:solidFill>
                  <a:srgbClr val="FFFFFF"/>
                </a:solidFill>
                <a:latin typeface="Garet"/>
              </a:rPr>
              <a:t> Taking Action and Next Steps</a:t>
            </a:r>
          </a:p>
        </p:txBody>
      </p:sp>
      <p:sp>
        <p:nvSpPr>
          <p:cNvPr name="TextBox 3" id="3"/>
          <p:cNvSpPr txBox="true"/>
          <p:nvPr/>
        </p:nvSpPr>
        <p:spPr>
          <a:xfrm rot="0">
            <a:off x="1073148" y="4677099"/>
            <a:ext cx="15396518" cy="1855449"/>
          </a:xfrm>
          <a:prstGeom prst="rect">
            <a:avLst/>
          </a:prstGeom>
        </p:spPr>
        <p:txBody>
          <a:bodyPr anchor="t" rtlCol="false" tIns="0" lIns="0" bIns="0" rIns="0">
            <a:spAutoFit/>
          </a:bodyPr>
          <a:lstStyle/>
          <a:p>
            <a:pPr>
              <a:lnSpc>
                <a:spcPts val="14822"/>
              </a:lnSpc>
              <a:spcBef>
                <a:spcPct val="0"/>
              </a:spcBef>
            </a:pPr>
            <a:r>
              <a:rPr lang="en-US" sz="11401" spc="228">
                <a:solidFill>
                  <a:srgbClr val="190F3F"/>
                </a:solidFill>
                <a:latin typeface="Hey Gotcha!"/>
              </a:rPr>
              <a:t>WHAT CAN YOU DO? </a:t>
            </a:r>
          </a:p>
        </p:txBody>
      </p:sp>
      <p:sp>
        <p:nvSpPr>
          <p:cNvPr name="Freeform 4" id="4"/>
          <p:cNvSpPr/>
          <p:nvPr/>
        </p:nvSpPr>
        <p:spPr>
          <a:xfrm flipH="false" flipV="false" rot="-1373691">
            <a:off x="13335506" y="-883470"/>
            <a:ext cx="5513891" cy="5052729"/>
          </a:xfrm>
          <a:custGeom>
            <a:avLst/>
            <a:gdLst/>
            <a:ahLst/>
            <a:cxnLst/>
            <a:rect r="r" b="b" t="t" l="l"/>
            <a:pathLst>
              <a:path h="5052729" w="5513891">
                <a:moveTo>
                  <a:pt x="0" y="0"/>
                </a:moveTo>
                <a:lnTo>
                  <a:pt x="5513891" y="0"/>
                </a:lnTo>
                <a:lnTo>
                  <a:pt x="5513891" y="5052729"/>
                </a:lnTo>
                <a:lnTo>
                  <a:pt x="0" y="5052729"/>
                </a:lnTo>
                <a:lnTo>
                  <a:pt x="0" y="0"/>
                </a:lnTo>
                <a:close/>
              </a:path>
            </a:pathLst>
          </a:custGeom>
          <a:blipFill>
            <a:blip r:embed="rId2"/>
            <a:stretch>
              <a:fillRect l="0" t="0" r="0" b="0"/>
            </a:stretch>
          </a:blipFill>
        </p:spPr>
      </p:sp>
      <p:sp>
        <p:nvSpPr>
          <p:cNvPr name="Freeform 5" id="5"/>
          <p:cNvSpPr/>
          <p:nvPr/>
        </p:nvSpPr>
        <p:spPr>
          <a:xfrm flipH="false" flipV="false" rot="-713300">
            <a:off x="15490420" y="109926"/>
            <a:ext cx="4591735" cy="4416414"/>
          </a:xfrm>
          <a:custGeom>
            <a:avLst/>
            <a:gdLst/>
            <a:ahLst/>
            <a:cxnLst/>
            <a:rect r="r" b="b" t="t" l="l"/>
            <a:pathLst>
              <a:path h="4416414" w="4591735">
                <a:moveTo>
                  <a:pt x="0" y="0"/>
                </a:moveTo>
                <a:lnTo>
                  <a:pt x="4591735" y="0"/>
                </a:lnTo>
                <a:lnTo>
                  <a:pt x="4591735" y="4416414"/>
                </a:lnTo>
                <a:lnTo>
                  <a:pt x="0" y="44164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219042" y="1878573"/>
            <a:ext cx="1921044" cy="1301187"/>
          </a:xfrm>
          <a:custGeom>
            <a:avLst/>
            <a:gdLst/>
            <a:ahLst/>
            <a:cxnLst/>
            <a:rect r="r" b="b" t="t" l="l"/>
            <a:pathLst>
              <a:path h="1301187" w="1921044">
                <a:moveTo>
                  <a:pt x="0" y="0"/>
                </a:moveTo>
                <a:lnTo>
                  <a:pt x="1921044" y="0"/>
                </a:lnTo>
                <a:lnTo>
                  <a:pt x="1921044" y="1301187"/>
                </a:lnTo>
                <a:lnTo>
                  <a:pt x="0" y="1301187"/>
                </a:lnTo>
                <a:lnTo>
                  <a:pt x="0" y="0"/>
                </a:lnTo>
                <a:close/>
              </a:path>
            </a:pathLst>
          </a:custGeom>
          <a:blipFill>
            <a:blip r:embed="rId5"/>
            <a:stretch>
              <a:fillRect l="0" t="0" r="0" b="0"/>
            </a:stretch>
          </a:blipFill>
        </p:spPr>
      </p:sp>
      <p:sp>
        <p:nvSpPr>
          <p:cNvPr name="Freeform 7" id="7"/>
          <p:cNvSpPr/>
          <p:nvPr/>
        </p:nvSpPr>
        <p:spPr>
          <a:xfrm flipH="false" flipV="false" rot="0">
            <a:off x="1028700" y="2001324"/>
            <a:ext cx="2928055" cy="1071585"/>
          </a:xfrm>
          <a:custGeom>
            <a:avLst/>
            <a:gdLst/>
            <a:ahLst/>
            <a:cxnLst/>
            <a:rect r="r" b="b" t="t" l="l"/>
            <a:pathLst>
              <a:path h="1071585" w="2928055">
                <a:moveTo>
                  <a:pt x="0" y="0"/>
                </a:moveTo>
                <a:lnTo>
                  <a:pt x="2928055" y="0"/>
                </a:lnTo>
                <a:lnTo>
                  <a:pt x="2928055" y="1071585"/>
                </a:lnTo>
                <a:lnTo>
                  <a:pt x="0" y="1071585"/>
                </a:lnTo>
                <a:lnTo>
                  <a:pt x="0" y="0"/>
                </a:lnTo>
                <a:close/>
              </a:path>
            </a:pathLst>
          </a:custGeom>
          <a:blipFill>
            <a:blip r:embed="rId6"/>
            <a:stretch>
              <a:fillRect l="0" t="0" r="0" b="0"/>
            </a:stretch>
          </a:blipFill>
        </p:spPr>
      </p:sp>
      <p:sp>
        <p:nvSpPr>
          <p:cNvPr name="Freeform 8" id="8"/>
          <p:cNvSpPr/>
          <p:nvPr/>
        </p:nvSpPr>
        <p:spPr>
          <a:xfrm flipH="false" flipV="false" rot="0">
            <a:off x="1167156" y="8007223"/>
            <a:ext cx="816856" cy="816856"/>
          </a:xfrm>
          <a:custGeom>
            <a:avLst/>
            <a:gdLst/>
            <a:ahLst/>
            <a:cxnLst/>
            <a:rect r="r" b="b" t="t" l="l"/>
            <a:pathLst>
              <a:path h="816856" w="816856">
                <a:moveTo>
                  <a:pt x="0" y="0"/>
                </a:moveTo>
                <a:lnTo>
                  <a:pt x="816856" y="0"/>
                </a:lnTo>
                <a:lnTo>
                  <a:pt x="816856" y="816857"/>
                </a:lnTo>
                <a:lnTo>
                  <a:pt x="0" y="81685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false" flipV="false" rot="0">
            <a:off x="4741485" y="8043298"/>
            <a:ext cx="818264" cy="790648"/>
          </a:xfrm>
          <a:custGeom>
            <a:avLst/>
            <a:gdLst/>
            <a:ahLst/>
            <a:cxnLst/>
            <a:rect r="r" b="b" t="t" l="l"/>
            <a:pathLst>
              <a:path h="790648" w="818264">
                <a:moveTo>
                  <a:pt x="0" y="0"/>
                </a:moveTo>
                <a:lnTo>
                  <a:pt x="818264" y="0"/>
                </a:lnTo>
                <a:lnTo>
                  <a:pt x="818264" y="790648"/>
                </a:lnTo>
                <a:lnTo>
                  <a:pt x="0" y="79064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7726870" y="8059683"/>
            <a:ext cx="1044537" cy="774263"/>
          </a:xfrm>
          <a:custGeom>
            <a:avLst/>
            <a:gdLst/>
            <a:ahLst/>
            <a:cxnLst/>
            <a:rect r="r" b="b" t="t" l="l"/>
            <a:pathLst>
              <a:path h="774263" w="1044537">
                <a:moveTo>
                  <a:pt x="0" y="0"/>
                </a:moveTo>
                <a:lnTo>
                  <a:pt x="1044537" y="0"/>
                </a:lnTo>
                <a:lnTo>
                  <a:pt x="1044537" y="774263"/>
                </a:lnTo>
                <a:lnTo>
                  <a:pt x="0" y="77426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1" id="11"/>
          <p:cNvSpPr txBox="true"/>
          <p:nvPr/>
        </p:nvSpPr>
        <p:spPr>
          <a:xfrm rot="0">
            <a:off x="1167156" y="7184263"/>
            <a:ext cx="4012408" cy="632460"/>
          </a:xfrm>
          <a:prstGeom prst="rect">
            <a:avLst/>
          </a:prstGeom>
        </p:spPr>
        <p:txBody>
          <a:bodyPr anchor="t" rtlCol="false" tIns="0" lIns="0" bIns="0" rIns="0">
            <a:spAutoFit/>
          </a:bodyPr>
          <a:lstStyle/>
          <a:p>
            <a:pPr algn="l" marL="0" indent="0" lvl="0">
              <a:lnSpc>
                <a:spcPts val="4919"/>
              </a:lnSpc>
            </a:pPr>
            <a:r>
              <a:rPr lang="en-US" sz="3999" spc="79">
                <a:solidFill>
                  <a:srgbClr val="FFFFFF"/>
                </a:solidFill>
                <a:latin typeface="Hey Gotcha!"/>
              </a:rPr>
              <a:t>TAKE ACTION THROUGH:</a:t>
            </a:r>
            <a:r>
              <a:rPr lang="en-US" sz="3999" spc="79">
                <a:solidFill>
                  <a:srgbClr val="191040"/>
                </a:solidFill>
                <a:latin typeface="Hey Gotcha!"/>
              </a:rPr>
              <a:t> </a:t>
            </a:r>
          </a:p>
        </p:txBody>
      </p:sp>
      <p:sp>
        <p:nvSpPr>
          <p:cNvPr name="TextBox 12" id="12"/>
          <p:cNvSpPr txBox="true"/>
          <p:nvPr/>
        </p:nvSpPr>
        <p:spPr>
          <a:xfrm rot="0">
            <a:off x="5740724" y="8185100"/>
            <a:ext cx="2393908" cy="632460"/>
          </a:xfrm>
          <a:prstGeom prst="rect">
            <a:avLst/>
          </a:prstGeom>
        </p:spPr>
        <p:txBody>
          <a:bodyPr anchor="t" rtlCol="false" tIns="0" lIns="0" bIns="0" rIns="0">
            <a:spAutoFit/>
          </a:bodyPr>
          <a:lstStyle/>
          <a:p>
            <a:pPr algn="l" marL="0" indent="0" lvl="0">
              <a:lnSpc>
                <a:spcPts val="4919"/>
              </a:lnSpc>
            </a:pPr>
            <a:r>
              <a:rPr lang="en-US" sz="3999" spc="79">
                <a:solidFill>
                  <a:srgbClr val="190F3F"/>
                </a:solidFill>
                <a:latin typeface="Hey Gotcha!"/>
              </a:rPr>
              <a:t>SERVICE</a:t>
            </a:r>
            <a:r>
              <a:rPr lang="en-US" sz="3999" spc="79">
                <a:solidFill>
                  <a:srgbClr val="191040"/>
                </a:solidFill>
                <a:latin typeface="Hey Gotcha!"/>
              </a:rPr>
              <a:t> </a:t>
            </a:r>
          </a:p>
        </p:txBody>
      </p:sp>
      <p:sp>
        <p:nvSpPr>
          <p:cNvPr name="TextBox 13" id="13"/>
          <p:cNvSpPr txBox="true"/>
          <p:nvPr/>
        </p:nvSpPr>
        <p:spPr>
          <a:xfrm rot="0">
            <a:off x="8952382" y="8116297"/>
            <a:ext cx="2285026" cy="632460"/>
          </a:xfrm>
          <a:prstGeom prst="rect">
            <a:avLst/>
          </a:prstGeom>
        </p:spPr>
        <p:txBody>
          <a:bodyPr anchor="t" rtlCol="false" tIns="0" lIns="0" bIns="0" rIns="0">
            <a:spAutoFit/>
          </a:bodyPr>
          <a:lstStyle/>
          <a:p>
            <a:pPr algn="l" marL="0" indent="0" lvl="0">
              <a:lnSpc>
                <a:spcPts val="4919"/>
              </a:lnSpc>
            </a:pPr>
            <a:r>
              <a:rPr lang="en-US" sz="3999" spc="79">
                <a:solidFill>
                  <a:srgbClr val="190F3F"/>
                </a:solidFill>
                <a:latin typeface="Hey Gotcha!"/>
              </a:rPr>
              <a:t>ADVOCACY</a:t>
            </a:r>
            <a:r>
              <a:rPr lang="en-US" sz="3999" spc="79">
                <a:solidFill>
                  <a:srgbClr val="191040"/>
                </a:solidFill>
                <a:latin typeface="Hey Gotcha!"/>
              </a:rPr>
              <a:t> </a:t>
            </a:r>
          </a:p>
        </p:txBody>
      </p:sp>
      <p:sp>
        <p:nvSpPr>
          <p:cNvPr name="TextBox 14" id="14"/>
          <p:cNvSpPr txBox="true"/>
          <p:nvPr/>
        </p:nvSpPr>
        <p:spPr>
          <a:xfrm rot="0">
            <a:off x="2161330" y="8185100"/>
            <a:ext cx="2057712" cy="632460"/>
          </a:xfrm>
          <a:prstGeom prst="rect">
            <a:avLst/>
          </a:prstGeom>
        </p:spPr>
        <p:txBody>
          <a:bodyPr anchor="t" rtlCol="false" tIns="0" lIns="0" bIns="0" rIns="0">
            <a:spAutoFit/>
          </a:bodyPr>
          <a:lstStyle/>
          <a:p>
            <a:pPr algn="l" marL="0" indent="0" lvl="0">
              <a:lnSpc>
                <a:spcPts val="4919"/>
              </a:lnSpc>
            </a:pPr>
            <a:r>
              <a:rPr lang="en-US" sz="3999" spc="79">
                <a:solidFill>
                  <a:srgbClr val="190F3F"/>
                </a:solidFill>
                <a:latin typeface="Hey Gotcha!"/>
              </a:rPr>
              <a:t>EDUCATION</a:t>
            </a:r>
            <a:r>
              <a:rPr lang="en-US" sz="3999" spc="79">
                <a:solidFill>
                  <a:srgbClr val="191040"/>
                </a:solidFill>
                <a:latin typeface="Hey Gotcha!"/>
              </a:rPr>
              <a:t> </a:t>
            </a:r>
          </a:p>
        </p:txBody>
      </p:sp>
      <p:sp>
        <p:nvSpPr>
          <p:cNvPr name="TextBox 15" id="15"/>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66</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1114451" y="2519397"/>
            <a:ext cx="15108344" cy="1329458"/>
          </a:xfrm>
          <a:prstGeom prst="rect">
            <a:avLst/>
          </a:prstGeom>
        </p:spPr>
        <p:txBody>
          <a:bodyPr anchor="t" rtlCol="false" tIns="0" lIns="0" bIns="0" rIns="0">
            <a:spAutoFit/>
          </a:bodyPr>
          <a:lstStyle/>
          <a:p>
            <a:pPr marL="0" indent="0" lvl="0">
              <a:lnSpc>
                <a:spcPts val="10529"/>
              </a:lnSpc>
            </a:pPr>
            <a:r>
              <a:rPr lang="en-US" sz="8560" spc="171">
                <a:solidFill>
                  <a:srgbClr val="190F3F"/>
                </a:solidFill>
                <a:latin typeface="Hey Gotcha!"/>
              </a:rPr>
              <a:t>TALK ABOUT PERIODS IN PRISONS</a:t>
            </a:r>
          </a:p>
        </p:txBody>
      </p:sp>
      <p:grpSp>
        <p:nvGrpSpPr>
          <p:cNvPr name="Group 3" id="3"/>
          <p:cNvGrpSpPr>
            <a:grpSpLocks noChangeAspect="true"/>
          </p:cNvGrpSpPr>
          <p:nvPr/>
        </p:nvGrpSpPr>
        <p:grpSpPr>
          <a:xfrm rot="0">
            <a:off x="11929960" y="3740739"/>
            <a:ext cx="4698784" cy="4698765"/>
            <a:chOff x="0" y="0"/>
            <a:chExt cx="6350000" cy="6349975"/>
          </a:xfrm>
        </p:grpSpPr>
        <p:sp>
          <p:nvSpPr>
            <p:cNvPr name="Freeform 4" id="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4999" t="0" r="-24999" b="0"/>
              </a:stretch>
            </a:blipFill>
          </p:spPr>
        </p:sp>
      </p:grpSp>
      <p:sp>
        <p:nvSpPr>
          <p:cNvPr name="TextBox 5" id="5"/>
          <p:cNvSpPr txBox="true"/>
          <p:nvPr/>
        </p:nvSpPr>
        <p:spPr>
          <a:xfrm rot="0">
            <a:off x="1283918" y="4019544"/>
            <a:ext cx="9515553" cy="4154805"/>
          </a:xfrm>
          <a:prstGeom prst="rect">
            <a:avLst/>
          </a:prstGeom>
        </p:spPr>
        <p:txBody>
          <a:bodyPr anchor="t" rtlCol="false" tIns="0" lIns="0" bIns="0" rIns="0">
            <a:spAutoFit/>
          </a:bodyPr>
          <a:lstStyle/>
          <a:p>
            <a:pPr>
              <a:lnSpc>
                <a:spcPts val="4799"/>
              </a:lnSpc>
            </a:pPr>
            <a:r>
              <a:rPr lang="en-US" sz="3199">
                <a:solidFill>
                  <a:srgbClr val="FFFFFF"/>
                </a:solidFill>
                <a:latin typeface="Garet Bold"/>
              </a:rPr>
              <a:t>Share this information </a:t>
            </a:r>
            <a:r>
              <a:rPr lang="en-US" sz="3199">
                <a:solidFill>
                  <a:srgbClr val="FFFFFF"/>
                </a:solidFill>
                <a:latin typeface="Garet"/>
              </a:rPr>
              <a:t>with your friends, family, colleagues, </a:t>
            </a:r>
            <a:r>
              <a:rPr lang="en-US" sz="3199">
                <a:solidFill>
                  <a:srgbClr val="FFFFFF"/>
                </a:solidFill>
                <a:latin typeface="Garet"/>
              </a:rPr>
              <a:t>and network.</a:t>
            </a:r>
          </a:p>
          <a:p>
            <a:pPr>
              <a:lnSpc>
                <a:spcPts val="4799"/>
              </a:lnSpc>
            </a:pPr>
            <a:r>
              <a:rPr lang="en-US" sz="3199">
                <a:solidFill>
                  <a:srgbClr val="FFFFFF"/>
                </a:solidFill>
                <a:latin typeface="Garet"/>
              </a:rPr>
              <a:t> </a:t>
            </a:r>
          </a:p>
          <a:p>
            <a:pPr>
              <a:lnSpc>
                <a:spcPts val="4799"/>
              </a:lnSpc>
            </a:pPr>
            <a:r>
              <a:rPr lang="en-US" sz="3199">
                <a:solidFill>
                  <a:srgbClr val="FFFFFF"/>
                </a:solidFill>
                <a:latin typeface="Garet"/>
              </a:rPr>
              <a:t>The more we talk about this issue, the less stigmatized this conversation will become.</a:t>
            </a:r>
          </a:p>
          <a:p>
            <a:pPr>
              <a:lnSpc>
                <a:spcPts val="4799"/>
              </a:lnSpc>
            </a:pPr>
          </a:p>
          <a:p>
            <a:pPr>
              <a:lnSpc>
                <a:spcPts val="4799"/>
              </a:lnSpc>
            </a:pPr>
            <a:r>
              <a:rPr lang="en-US" sz="3199">
                <a:solidFill>
                  <a:srgbClr val="FFFFFF"/>
                </a:solidFill>
                <a:latin typeface="Garet"/>
              </a:rPr>
              <a:t>This presentation can be shared widely!</a:t>
            </a:r>
          </a:p>
        </p:txBody>
      </p:sp>
      <p:sp>
        <p:nvSpPr>
          <p:cNvPr name="Freeform 6" id="6"/>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3"/>
            <a:stretch>
              <a:fillRect l="0" t="0" r="0" b="0"/>
            </a:stretch>
          </a:blipFill>
        </p:spPr>
      </p:sp>
      <p:sp>
        <p:nvSpPr>
          <p:cNvPr name="Freeform 7" id="7"/>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4"/>
            <a:stretch>
              <a:fillRect l="0" t="0" r="0" b="-43916"/>
            </a:stretch>
          </a:blipFill>
        </p:spPr>
      </p:sp>
      <p:sp>
        <p:nvSpPr>
          <p:cNvPr name="AutoShape 8" id="8"/>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9" id="9"/>
          <p:cNvSpPr txBox="true"/>
          <p:nvPr/>
        </p:nvSpPr>
        <p:spPr>
          <a:xfrm rot="0">
            <a:off x="2673046" y="1268426"/>
            <a:ext cx="14925400" cy="1031896"/>
          </a:xfrm>
          <a:prstGeom prst="rect">
            <a:avLst/>
          </a:prstGeom>
        </p:spPr>
        <p:txBody>
          <a:bodyPr anchor="t" rtlCol="false" tIns="0" lIns="0" bIns="0" rIns="0">
            <a:spAutoFit/>
          </a:bodyPr>
          <a:lstStyle/>
          <a:p>
            <a:pPr algn="l" marL="0" indent="0" lvl="0">
              <a:lnSpc>
                <a:spcPts val="8193"/>
              </a:lnSpc>
            </a:pPr>
            <a:r>
              <a:rPr lang="en-US" sz="6661" spc="133">
                <a:solidFill>
                  <a:srgbClr val="FFFFFF"/>
                </a:solidFill>
                <a:latin typeface="Hey Gotcha!"/>
              </a:rPr>
              <a:t>TAKE ACTION THROUGH EDUCATION </a:t>
            </a:r>
          </a:p>
        </p:txBody>
      </p:sp>
      <p:sp>
        <p:nvSpPr>
          <p:cNvPr name="Freeform 10" id="10"/>
          <p:cNvSpPr/>
          <p:nvPr/>
        </p:nvSpPr>
        <p:spPr>
          <a:xfrm flipH="false" flipV="false" rot="0">
            <a:off x="1028700" y="1028700"/>
            <a:ext cx="1298277" cy="1298277"/>
          </a:xfrm>
          <a:custGeom>
            <a:avLst/>
            <a:gdLst/>
            <a:ahLst/>
            <a:cxnLst/>
            <a:rect r="r" b="b" t="t" l="l"/>
            <a:pathLst>
              <a:path h="1298277" w="1298277">
                <a:moveTo>
                  <a:pt x="0" y="0"/>
                </a:moveTo>
                <a:lnTo>
                  <a:pt x="1298277" y="0"/>
                </a:lnTo>
                <a:lnTo>
                  <a:pt x="1298277" y="1298277"/>
                </a:lnTo>
                <a:lnTo>
                  <a:pt x="0" y="12982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3579072" y="8891270"/>
            <a:ext cx="9046050" cy="715010"/>
          </a:xfrm>
          <a:prstGeom prst="rect">
            <a:avLst/>
          </a:prstGeom>
        </p:spPr>
        <p:txBody>
          <a:bodyPr anchor="t" rtlCol="false" tIns="0" lIns="0" bIns="0" rIns="0">
            <a:spAutoFit/>
          </a:bodyPr>
          <a:lstStyle/>
          <a:p>
            <a:pPr>
              <a:lnSpc>
                <a:spcPts val="2860"/>
              </a:lnSpc>
            </a:pPr>
            <a:r>
              <a:rPr lang="en-US" sz="2200">
                <a:solidFill>
                  <a:srgbClr val="FFFFFF"/>
                </a:solidFill>
                <a:latin typeface="Garet Italics"/>
              </a:rPr>
              <a:t>For  additional educational resources about period poverty, visit</a:t>
            </a:r>
            <a:r>
              <a:rPr lang="en-US" sz="2200">
                <a:solidFill>
                  <a:srgbClr val="FFFFFF"/>
                </a:solidFill>
                <a:latin typeface="Garet Italics"/>
              </a:rPr>
              <a:t> </a:t>
            </a:r>
            <a:r>
              <a:rPr lang="en-US" sz="2200" u="sng">
                <a:solidFill>
                  <a:srgbClr val="FFFFFF"/>
                </a:solidFill>
                <a:latin typeface="Garet Italics"/>
                <a:hlinkClick r:id="rId7" tooltip="http://periodactionday.com/education"/>
              </a:rPr>
              <a:t>periodactionday.com/education</a:t>
            </a:r>
          </a:p>
        </p:txBody>
      </p:sp>
      <p:sp>
        <p:nvSpPr>
          <p:cNvPr name="TextBox 12" id="12"/>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4: Taking Action and Next Steps</a:t>
            </a:r>
          </a:p>
        </p:txBody>
      </p:sp>
      <p:sp>
        <p:nvSpPr>
          <p:cNvPr name="TextBox 13" id="13"/>
          <p:cNvSpPr txBox="true"/>
          <p:nvPr/>
        </p:nvSpPr>
        <p:spPr>
          <a:xfrm rot="0">
            <a:off x="13239611" y="8689342"/>
            <a:ext cx="2983183" cy="220979"/>
          </a:xfrm>
          <a:prstGeom prst="rect">
            <a:avLst/>
          </a:prstGeom>
        </p:spPr>
        <p:txBody>
          <a:bodyPr anchor="t" rtlCol="false" tIns="0" lIns="0" bIns="0" rIns="0">
            <a:spAutoFit/>
          </a:bodyPr>
          <a:lstStyle/>
          <a:p>
            <a:pPr>
              <a:lnSpc>
                <a:spcPts val="1800"/>
              </a:lnSpc>
            </a:pPr>
            <a:r>
              <a:rPr lang="en-US" sz="1200">
                <a:solidFill>
                  <a:srgbClr val="FFFFFF"/>
                </a:solidFill>
                <a:latin typeface="Garet Italics"/>
              </a:rPr>
              <a:t>Photo Courtesy of IGNITE</a:t>
            </a:r>
          </a:p>
        </p:txBody>
      </p:sp>
      <p:sp>
        <p:nvSpPr>
          <p:cNvPr name="TextBox 14" id="14"/>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67</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986239" y="2298402"/>
            <a:ext cx="15108344" cy="1357271"/>
          </a:xfrm>
          <a:prstGeom prst="rect">
            <a:avLst/>
          </a:prstGeom>
        </p:spPr>
        <p:txBody>
          <a:bodyPr anchor="t" rtlCol="false" tIns="0" lIns="0" bIns="0" rIns="0">
            <a:spAutoFit/>
          </a:bodyPr>
          <a:lstStyle/>
          <a:p>
            <a:pPr marL="0" indent="0" lvl="0">
              <a:lnSpc>
                <a:spcPts val="10775"/>
              </a:lnSpc>
            </a:pPr>
            <a:r>
              <a:rPr lang="en-US" sz="8760" spc="175">
                <a:solidFill>
                  <a:srgbClr val="190F3F"/>
                </a:solidFill>
                <a:latin typeface="Hey Gotcha!"/>
              </a:rPr>
              <a:t>DONATE PERIOD PRODUCTS</a:t>
            </a:r>
          </a:p>
        </p:txBody>
      </p:sp>
      <p:sp>
        <p:nvSpPr>
          <p:cNvPr name="TextBox 3" id="3"/>
          <p:cNvSpPr txBox="true"/>
          <p:nvPr/>
        </p:nvSpPr>
        <p:spPr>
          <a:xfrm rot="0">
            <a:off x="6286383" y="3808876"/>
            <a:ext cx="11035399" cy="4986387"/>
          </a:xfrm>
          <a:prstGeom prst="rect">
            <a:avLst/>
          </a:prstGeom>
        </p:spPr>
        <p:txBody>
          <a:bodyPr anchor="t" rtlCol="false" tIns="0" lIns="0" bIns="0" rIns="0">
            <a:spAutoFit/>
          </a:bodyPr>
          <a:lstStyle/>
          <a:p>
            <a:pPr>
              <a:lnSpc>
                <a:spcPts val="5019"/>
              </a:lnSpc>
            </a:pPr>
            <a:r>
              <a:rPr lang="en-US" sz="3346">
                <a:solidFill>
                  <a:srgbClr val="FFFFFF"/>
                </a:solidFill>
                <a:latin typeface="Garet Bold"/>
              </a:rPr>
              <a:t>Donate to organizations </a:t>
            </a:r>
            <a:r>
              <a:rPr lang="en-US" sz="3346">
                <a:solidFill>
                  <a:srgbClr val="FFFFFF"/>
                </a:solidFill>
                <a:latin typeface="Garet"/>
              </a:rPr>
              <a:t>that distribute menstrual products to people impacted by incarceration﻿, like </a:t>
            </a:r>
            <a:r>
              <a:rPr lang="en-US" sz="3346" u="sng">
                <a:solidFill>
                  <a:srgbClr val="FFFFFF"/>
                </a:solidFill>
                <a:latin typeface="Garet"/>
                <a:hlinkClick r:id="rId2" tooltip="https://thurmanperryfoundation.org/donate/"/>
              </a:rPr>
              <a:t>The Thurman Perry Foundation</a:t>
            </a:r>
            <a:r>
              <a:rPr lang="en-US" sz="3346" u="sng">
                <a:solidFill>
                  <a:srgbClr val="FFFFFF"/>
                </a:solidFill>
                <a:latin typeface="Garet"/>
                <a:hlinkClick r:id="rId3" tooltip="http://thethurmanperryfoundation.org"/>
              </a:rPr>
              <a:t> </a:t>
            </a:r>
            <a:r>
              <a:rPr lang="en-US" sz="3346">
                <a:solidFill>
                  <a:srgbClr val="FFFFFF"/>
                </a:solidFill>
                <a:latin typeface="Garet"/>
              </a:rPr>
              <a:t>or </a:t>
            </a:r>
            <a:r>
              <a:rPr lang="en-US" sz="3346" u="sng">
                <a:solidFill>
                  <a:srgbClr val="FFFFFF"/>
                </a:solidFill>
                <a:latin typeface="Garet"/>
                <a:hlinkClick r:id="rId4" tooltip="http://period.org/donate"/>
              </a:rPr>
              <a:t>PERIOD.</a:t>
            </a:r>
          </a:p>
          <a:p>
            <a:pPr>
              <a:lnSpc>
                <a:spcPts val="5019"/>
              </a:lnSpc>
            </a:pPr>
          </a:p>
          <a:p>
            <a:pPr>
              <a:lnSpc>
                <a:spcPts val="5019"/>
              </a:lnSpc>
            </a:pPr>
            <a:r>
              <a:rPr lang="en-US" sz="3346">
                <a:solidFill>
                  <a:srgbClr val="FFFFFF"/>
                </a:solidFill>
                <a:latin typeface="Garet"/>
              </a:rPr>
              <a:t>Contact a local correctional facility to discuss </a:t>
            </a:r>
            <a:r>
              <a:rPr lang="en-US" sz="3346">
                <a:solidFill>
                  <a:srgbClr val="FFFFFF"/>
                </a:solidFill>
                <a:latin typeface="Garet Bold"/>
              </a:rPr>
              <a:t>hosting a Period Product drive</a:t>
            </a:r>
            <a:r>
              <a:rPr lang="en-US" sz="3346">
                <a:solidFill>
                  <a:srgbClr val="FFFFFF"/>
                </a:solidFill>
                <a:latin typeface="Garet"/>
              </a:rPr>
              <a:t> if they are in need of period products. </a:t>
            </a:r>
          </a:p>
          <a:p>
            <a:pPr>
              <a:lnSpc>
                <a:spcPts val="5019"/>
              </a:lnSpc>
            </a:pPr>
          </a:p>
        </p:txBody>
      </p:sp>
      <p:sp>
        <p:nvSpPr>
          <p:cNvPr name="Freeform 4" id="4"/>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5"/>
            <a:stretch>
              <a:fillRect l="0" t="0" r="0" b="0"/>
            </a:stretch>
          </a:blipFill>
        </p:spPr>
      </p:sp>
      <p:sp>
        <p:nvSpPr>
          <p:cNvPr name="Freeform 5" id="5"/>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6"/>
            <a:stretch>
              <a:fillRect l="0" t="0" r="0" b="-43916"/>
            </a:stretch>
          </a:blipFill>
        </p:spPr>
      </p:sp>
      <p:sp>
        <p:nvSpPr>
          <p:cNvPr name="AutoShape 6" id="6"/>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7" id="7"/>
          <p:cNvSpPr txBox="true"/>
          <p:nvPr/>
        </p:nvSpPr>
        <p:spPr>
          <a:xfrm rot="0">
            <a:off x="2376360" y="1220914"/>
            <a:ext cx="14925400" cy="976270"/>
          </a:xfrm>
          <a:prstGeom prst="rect">
            <a:avLst/>
          </a:prstGeom>
        </p:spPr>
        <p:txBody>
          <a:bodyPr anchor="t" rtlCol="false" tIns="0" lIns="0" bIns="0" rIns="0">
            <a:spAutoFit/>
          </a:bodyPr>
          <a:lstStyle/>
          <a:p>
            <a:pPr algn="l" marL="0" indent="0" lvl="0">
              <a:lnSpc>
                <a:spcPts val="7701"/>
              </a:lnSpc>
            </a:pPr>
            <a:r>
              <a:rPr lang="en-US" sz="6261" spc="125">
                <a:solidFill>
                  <a:srgbClr val="FFFFFF"/>
                </a:solidFill>
                <a:latin typeface="Hey Gotcha!"/>
              </a:rPr>
              <a:t>TAKE ACTION THROUGH SERVICE </a:t>
            </a:r>
          </a:p>
        </p:txBody>
      </p:sp>
      <p:sp>
        <p:nvSpPr>
          <p:cNvPr name="TextBox 8" id="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4: Taking Action and Next Steps</a:t>
            </a:r>
          </a:p>
        </p:txBody>
      </p:sp>
      <p:grpSp>
        <p:nvGrpSpPr>
          <p:cNvPr name="Group 9" id="9"/>
          <p:cNvGrpSpPr>
            <a:grpSpLocks noChangeAspect="true"/>
          </p:cNvGrpSpPr>
          <p:nvPr/>
        </p:nvGrpSpPr>
        <p:grpSpPr>
          <a:xfrm rot="0">
            <a:off x="966219" y="3655673"/>
            <a:ext cx="4653114" cy="4653095"/>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33332" b="0"/>
              </a:stretch>
            </a:blipFill>
          </p:spPr>
        </p:sp>
      </p:grpSp>
      <p:sp>
        <p:nvSpPr>
          <p:cNvPr name="TextBox 11" id="11"/>
          <p:cNvSpPr txBox="true"/>
          <p:nvPr/>
        </p:nvSpPr>
        <p:spPr>
          <a:xfrm rot="0">
            <a:off x="4748288" y="8776212"/>
            <a:ext cx="11546885" cy="715009"/>
          </a:xfrm>
          <a:prstGeom prst="rect">
            <a:avLst/>
          </a:prstGeom>
        </p:spPr>
        <p:txBody>
          <a:bodyPr anchor="t" rtlCol="false" tIns="0" lIns="0" bIns="0" rIns="0">
            <a:spAutoFit/>
          </a:bodyPr>
          <a:lstStyle/>
          <a:p>
            <a:pPr algn="r">
              <a:lnSpc>
                <a:spcPts val="2860"/>
              </a:lnSpc>
            </a:pPr>
            <a:r>
              <a:rPr lang="en-US" sz="2200">
                <a:solidFill>
                  <a:srgbClr val="FFFFFF"/>
                </a:solidFill>
                <a:latin typeface="Garet Italics"/>
              </a:rPr>
              <a:t>For additional resources about how to hose your own </a:t>
            </a:r>
          </a:p>
          <a:p>
            <a:pPr algn="r">
              <a:lnSpc>
                <a:spcPts val="2860"/>
              </a:lnSpc>
            </a:pPr>
            <a:r>
              <a:rPr lang="en-US" sz="2200">
                <a:solidFill>
                  <a:srgbClr val="FFFFFF"/>
                </a:solidFill>
                <a:latin typeface="Garet Italics"/>
              </a:rPr>
              <a:t>period product drive, visit </a:t>
            </a:r>
            <a:r>
              <a:rPr lang="en-US" sz="2200" u="sng">
                <a:solidFill>
                  <a:srgbClr val="FFFFFF"/>
                </a:solidFill>
                <a:latin typeface="Garet Italics"/>
                <a:hlinkClick r:id="rId8" tooltip="http://periodactionday.com/service"/>
              </a:rPr>
              <a:t>periodactionday.com/service</a:t>
            </a:r>
          </a:p>
        </p:txBody>
      </p:sp>
      <p:sp>
        <p:nvSpPr>
          <p:cNvPr name="TextBox 12" id="12"/>
          <p:cNvSpPr txBox="true"/>
          <p:nvPr/>
        </p:nvSpPr>
        <p:spPr>
          <a:xfrm rot="0">
            <a:off x="1542675" y="8470501"/>
            <a:ext cx="3500202" cy="186138"/>
          </a:xfrm>
          <a:prstGeom prst="rect">
            <a:avLst/>
          </a:prstGeom>
        </p:spPr>
        <p:txBody>
          <a:bodyPr anchor="t" rtlCol="false" tIns="0" lIns="0" bIns="0" rIns="0">
            <a:spAutoFit/>
          </a:bodyPr>
          <a:lstStyle/>
          <a:p>
            <a:pPr algn="r">
              <a:lnSpc>
                <a:spcPts val="1550"/>
              </a:lnSpc>
            </a:pPr>
            <a:r>
              <a:rPr lang="en-US" sz="1033">
                <a:solidFill>
                  <a:srgbClr val="FFFFFF"/>
                </a:solidFill>
                <a:latin typeface="Garet Italics"/>
              </a:rPr>
              <a:t>Photo Courtesy of The Thurman Perry Foundation</a:t>
            </a:r>
          </a:p>
        </p:txBody>
      </p:sp>
      <p:sp>
        <p:nvSpPr>
          <p:cNvPr name="Freeform 13" id="13"/>
          <p:cNvSpPr/>
          <p:nvPr/>
        </p:nvSpPr>
        <p:spPr>
          <a:xfrm flipH="false" flipV="false" rot="0">
            <a:off x="986239" y="1028700"/>
            <a:ext cx="1146470" cy="1107777"/>
          </a:xfrm>
          <a:custGeom>
            <a:avLst/>
            <a:gdLst/>
            <a:ahLst/>
            <a:cxnLst/>
            <a:rect r="r" b="b" t="t" l="l"/>
            <a:pathLst>
              <a:path h="1107777" w="1146470">
                <a:moveTo>
                  <a:pt x="0" y="0"/>
                </a:moveTo>
                <a:lnTo>
                  <a:pt x="1146471" y="0"/>
                </a:lnTo>
                <a:lnTo>
                  <a:pt x="1146471" y="1107777"/>
                </a:lnTo>
                <a:lnTo>
                  <a:pt x="0" y="110777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68</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1085022" y="2316833"/>
            <a:ext cx="14064184" cy="1357271"/>
          </a:xfrm>
          <a:prstGeom prst="rect">
            <a:avLst/>
          </a:prstGeom>
        </p:spPr>
        <p:txBody>
          <a:bodyPr anchor="t" rtlCol="false" tIns="0" lIns="0" bIns="0" rIns="0">
            <a:spAutoFit/>
          </a:bodyPr>
          <a:lstStyle/>
          <a:p>
            <a:pPr algn="l" marL="0" indent="0" lvl="0">
              <a:lnSpc>
                <a:spcPts val="10775"/>
              </a:lnSpc>
            </a:pPr>
            <a:r>
              <a:rPr lang="en-US" sz="8760" spc="175">
                <a:solidFill>
                  <a:srgbClr val="190F3F"/>
                </a:solidFill>
                <a:latin typeface="Hey Gotcha!"/>
              </a:rPr>
              <a:t>ADVOCATE FOR SYSTEMIC CHANGE</a:t>
            </a:r>
          </a:p>
        </p:txBody>
      </p:sp>
      <p:sp>
        <p:nvSpPr>
          <p:cNvPr name="TextBox 3" id="3"/>
          <p:cNvSpPr txBox="true"/>
          <p:nvPr/>
        </p:nvSpPr>
        <p:spPr>
          <a:xfrm rot="0">
            <a:off x="1180291" y="3588379"/>
            <a:ext cx="10212185" cy="4542061"/>
          </a:xfrm>
          <a:prstGeom prst="rect">
            <a:avLst/>
          </a:prstGeom>
        </p:spPr>
        <p:txBody>
          <a:bodyPr anchor="t" rtlCol="false" tIns="0" lIns="0" bIns="0" rIns="0">
            <a:spAutoFit/>
          </a:bodyPr>
          <a:lstStyle/>
          <a:p>
            <a:pPr>
              <a:lnSpc>
                <a:spcPts val="4553"/>
              </a:lnSpc>
            </a:pPr>
            <a:r>
              <a:rPr lang="en-US" sz="3035">
                <a:solidFill>
                  <a:srgbClr val="FFFFFF"/>
                </a:solidFill>
                <a:latin typeface="Garet Bold"/>
              </a:rPr>
              <a:t>Know the menstrual equity bills and policies </a:t>
            </a:r>
            <a:r>
              <a:rPr lang="en-US" sz="3035">
                <a:solidFill>
                  <a:srgbClr val="FFFFFF"/>
                </a:solidFill>
                <a:latin typeface="Garet"/>
              </a:rPr>
              <a:t>that impact your state’s correctional facilities </a:t>
            </a:r>
          </a:p>
          <a:p>
            <a:pPr marL="655427" indent="-327714" lvl="1">
              <a:lnSpc>
                <a:spcPts val="4553"/>
              </a:lnSpc>
              <a:buFont typeface="Arial"/>
              <a:buChar char="•"/>
            </a:pPr>
            <a:r>
              <a:rPr lang="en-US" sz="3035" u="sng">
                <a:solidFill>
                  <a:srgbClr val="FFFFFF"/>
                </a:solidFill>
                <a:latin typeface="Garet"/>
                <a:hlinkClick r:id="rId2" tooltip="https://theprisonflowproject.com/state-laws-around-access/"/>
              </a:rPr>
              <a:t>The Prison Flow Project’s</a:t>
            </a:r>
            <a:r>
              <a:rPr lang="en-US" sz="3035" u="sng">
                <a:solidFill>
                  <a:srgbClr val="FFFFFF"/>
                </a:solidFill>
                <a:latin typeface="Garet"/>
                <a:hlinkClick r:id="rId3" tooltip="https://theprisonflowproject.com/state-laws-around-access/"/>
              </a:rPr>
              <a:t> State Tracker</a:t>
            </a:r>
            <a:r>
              <a:rPr lang="en-US" sz="3035">
                <a:solidFill>
                  <a:srgbClr val="FFFFFF"/>
                </a:solidFill>
                <a:latin typeface="Garet"/>
              </a:rPr>
              <a:t> </a:t>
            </a:r>
          </a:p>
          <a:p>
            <a:pPr marL="655427" indent="-327714" lvl="1">
              <a:lnSpc>
                <a:spcPts val="4553"/>
              </a:lnSpc>
              <a:buFont typeface="Arial"/>
              <a:buChar char="•"/>
            </a:pPr>
            <a:r>
              <a:rPr lang="en-US" sz="3035" u="sng">
                <a:solidFill>
                  <a:srgbClr val="FFFFFF"/>
                </a:solidFill>
                <a:latin typeface="Garet"/>
                <a:hlinkClick r:id="rId4" tooltip="https://theprisonflowproject.com/federal-prison-information/"/>
              </a:rPr>
              <a:t>The Prison Flow Project’s Federal Tracker </a:t>
            </a:r>
          </a:p>
          <a:p>
            <a:pPr>
              <a:lnSpc>
                <a:spcPts val="4553"/>
              </a:lnSpc>
            </a:pPr>
          </a:p>
          <a:p>
            <a:pPr>
              <a:lnSpc>
                <a:spcPts val="4553"/>
              </a:lnSpc>
            </a:pPr>
            <a:r>
              <a:rPr lang="en-US" sz="3035">
                <a:solidFill>
                  <a:srgbClr val="FFFFFF"/>
                </a:solidFill>
                <a:latin typeface="Garet Bold"/>
              </a:rPr>
              <a:t>Contact your elected representatives </a:t>
            </a:r>
            <a:r>
              <a:rPr lang="en-US" sz="3035">
                <a:solidFill>
                  <a:srgbClr val="FFFFFF"/>
                </a:solidFill>
                <a:latin typeface="Garet"/>
              </a:rPr>
              <a:t>and let them know why they should address this issue</a:t>
            </a:r>
          </a:p>
          <a:p>
            <a:pPr marL="655427" indent="-327714" lvl="1">
              <a:lnSpc>
                <a:spcPts val="4553"/>
              </a:lnSpc>
              <a:buFont typeface="Arial"/>
              <a:buChar char="•"/>
            </a:pPr>
            <a:r>
              <a:rPr lang="en-US" sz="3035" u="sng">
                <a:solidFill>
                  <a:srgbClr val="FFFFFF"/>
                </a:solidFill>
                <a:latin typeface="Garet"/>
                <a:hlinkClick r:id="rId5" tooltip="https://ignitenational.org/advocate#/legislators"/>
              </a:rPr>
              <a:t> Find your elected officials here</a:t>
            </a:r>
          </a:p>
        </p:txBody>
      </p:sp>
      <p:sp>
        <p:nvSpPr>
          <p:cNvPr name="Freeform 4" id="4"/>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6"/>
            <a:stretch>
              <a:fillRect l="0" t="0" r="0" b="0"/>
            </a:stretch>
          </a:blipFill>
        </p:spPr>
      </p:sp>
      <p:sp>
        <p:nvSpPr>
          <p:cNvPr name="Freeform 5" id="5"/>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7"/>
            <a:stretch>
              <a:fillRect l="0" t="0" r="0" b="-43916"/>
            </a:stretch>
          </a:blipFill>
        </p:spPr>
      </p:sp>
      <p:sp>
        <p:nvSpPr>
          <p:cNvPr name="AutoShape 6" id="6"/>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grpSp>
        <p:nvGrpSpPr>
          <p:cNvPr name="Group 7" id="7"/>
          <p:cNvGrpSpPr>
            <a:grpSpLocks noChangeAspect="true"/>
          </p:cNvGrpSpPr>
          <p:nvPr/>
        </p:nvGrpSpPr>
        <p:grpSpPr>
          <a:xfrm rot="0">
            <a:off x="12699967" y="3587386"/>
            <a:ext cx="4898480" cy="4898461"/>
            <a:chOff x="0" y="0"/>
            <a:chExt cx="6350000" cy="6349975"/>
          </a:xfrm>
        </p:grpSpPr>
        <p:sp>
          <p:nvSpPr>
            <p:cNvPr name="Freeform 8" id="8"/>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l="0" t="-16666" r="0" b="-16666"/>
              </a:stretch>
            </a:blipFill>
          </p:spPr>
        </p:sp>
      </p:grpSp>
      <p:sp>
        <p:nvSpPr>
          <p:cNvPr name="TextBox 9" id="9"/>
          <p:cNvSpPr txBox="true"/>
          <p:nvPr/>
        </p:nvSpPr>
        <p:spPr>
          <a:xfrm rot="0">
            <a:off x="2673046" y="1234794"/>
            <a:ext cx="14925400" cy="976270"/>
          </a:xfrm>
          <a:prstGeom prst="rect">
            <a:avLst/>
          </a:prstGeom>
        </p:spPr>
        <p:txBody>
          <a:bodyPr anchor="t" rtlCol="false" tIns="0" lIns="0" bIns="0" rIns="0">
            <a:spAutoFit/>
          </a:bodyPr>
          <a:lstStyle/>
          <a:p>
            <a:pPr algn="l" marL="0" indent="0" lvl="0">
              <a:lnSpc>
                <a:spcPts val="7701"/>
              </a:lnSpc>
            </a:pPr>
            <a:r>
              <a:rPr lang="en-US" sz="6261" spc="125">
                <a:solidFill>
                  <a:srgbClr val="FFFFFF"/>
                </a:solidFill>
                <a:latin typeface="Hey Gotcha!"/>
              </a:rPr>
              <a:t>TAKE ACTION THROUGH ADVOCACY </a:t>
            </a:r>
          </a:p>
        </p:txBody>
      </p:sp>
      <p:sp>
        <p:nvSpPr>
          <p:cNvPr name="Freeform 10" id="10"/>
          <p:cNvSpPr/>
          <p:nvPr/>
        </p:nvSpPr>
        <p:spPr>
          <a:xfrm flipH="false" flipV="false" rot="0">
            <a:off x="1066011" y="1091995"/>
            <a:ext cx="1432405" cy="1061770"/>
          </a:xfrm>
          <a:custGeom>
            <a:avLst/>
            <a:gdLst/>
            <a:ahLst/>
            <a:cxnLst/>
            <a:rect r="r" b="b" t="t" l="l"/>
            <a:pathLst>
              <a:path h="1061770" w="1432405">
                <a:moveTo>
                  <a:pt x="0" y="0"/>
                </a:moveTo>
                <a:lnTo>
                  <a:pt x="1432404" y="0"/>
                </a:lnTo>
                <a:lnTo>
                  <a:pt x="1432404" y="1061769"/>
                </a:lnTo>
                <a:lnTo>
                  <a:pt x="0" y="106176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1" id="11"/>
          <p:cNvSpPr txBox="true"/>
          <p:nvPr/>
        </p:nvSpPr>
        <p:spPr>
          <a:xfrm rot="0">
            <a:off x="1085022" y="8454290"/>
            <a:ext cx="13193263" cy="361314"/>
          </a:xfrm>
          <a:prstGeom prst="rect">
            <a:avLst/>
          </a:prstGeom>
        </p:spPr>
        <p:txBody>
          <a:bodyPr anchor="t" rtlCol="false" tIns="0" lIns="0" bIns="0" rIns="0">
            <a:spAutoFit/>
          </a:bodyPr>
          <a:lstStyle/>
          <a:p>
            <a:pPr>
              <a:lnSpc>
                <a:spcPts val="2990"/>
              </a:lnSpc>
            </a:pPr>
            <a:r>
              <a:rPr lang="en-US" sz="2300">
                <a:solidFill>
                  <a:srgbClr val="FFFFFF"/>
                </a:solidFill>
                <a:latin typeface="Garet Italics"/>
              </a:rPr>
              <a:t>For additional advocacy resources, visit</a:t>
            </a:r>
            <a:r>
              <a:rPr lang="en-US" sz="2300">
                <a:solidFill>
                  <a:srgbClr val="FFFFFF"/>
                </a:solidFill>
                <a:latin typeface="Garet Italics"/>
              </a:rPr>
              <a:t> </a:t>
            </a:r>
            <a:r>
              <a:rPr lang="en-US" sz="2300" u="sng">
                <a:solidFill>
                  <a:srgbClr val="FFFFFF"/>
                </a:solidFill>
                <a:latin typeface="Garet Italics"/>
                <a:hlinkClick r:id="rId11" tooltip="http://periodactionday.com/advocacy"/>
              </a:rPr>
              <a:t>periodactionday.com/a</a:t>
            </a:r>
            <a:r>
              <a:rPr lang="en-US" sz="2300" u="sng">
                <a:solidFill>
                  <a:srgbClr val="FFFFFF"/>
                </a:solidFill>
                <a:latin typeface="Garet"/>
                <a:hlinkClick r:id="rId12" tooltip="http://periodactionday.com/advocacy"/>
              </a:rPr>
              <a:t>dvocacy</a:t>
            </a:r>
          </a:p>
        </p:txBody>
      </p:sp>
      <p:sp>
        <p:nvSpPr>
          <p:cNvPr name="TextBox 12" id="12"/>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4: Taking Action and Next Steps</a:t>
            </a:r>
          </a:p>
        </p:txBody>
      </p:sp>
      <p:sp>
        <p:nvSpPr>
          <p:cNvPr name="TextBox 13" id="13"/>
          <p:cNvSpPr txBox="true"/>
          <p:nvPr/>
        </p:nvSpPr>
        <p:spPr>
          <a:xfrm rot="0">
            <a:off x="13963220" y="8777505"/>
            <a:ext cx="2371973" cy="220979"/>
          </a:xfrm>
          <a:prstGeom prst="rect">
            <a:avLst/>
          </a:prstGeom>
        </p:spPr>
        <p:txBody>
          <a:bodyPr anchor="t" rtlCol="false" tIns="0" lIns="0" bIns="0" rIns="0">
            <a:spAutoFit/>
          </a:bodyPr>
          <a:lstStyle/>
          <a:p>
            <a:pPr algn="just">
              <a:lnSpc>
                <a:spcPts val="1800"/>
              </a:lnSpc>
            </a:pPr>
            <a:r>
              <a:rPr lang="en-US" sz="1200">
                <a:solidFill>
                  <a:srgbClr val="FFFFFF"/>
                </a:solidFill>
                <a:latin typeface="Garet Italics"/>
              </a:rPr>
              <a:t>Photo Courtesy of PERIOD.</a:t>
            </a:r>
          </a:p>
        </p:txBody>
      </p:sp>
      <p:sp>
        <p:nvSpPr>
          <p:cNvPr name="TextBox 14" id="14"/>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69</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Freeform 2" id="2"/>
          <p:cNvSpPr/>
          <p:nvPr/>
        </p:nvSpPr>
        <p:spPr>
          <a:xfrm flipH="false" flipV="false" rot="0">
            <a:off x="-473758" y="-1727745"/>
            <a:ext cx="7292004" cy="6682127"/>
          </a:xfrm>
          <a:custGeom>
            <a:avLst/>
            <a:gdLst/>
            <a:ahLst/>
            <a:cxnLst/>
            <a:rect r="r" b="b" t="t" l="l"/>
            <a:pathLst>
              <a:path h="6682127" w="7292004">
                <a:moveTo>
                  <a:pt x="0" y="0"/>
                </a:moveTo>
                <a:lnTo>
                  <a:pt x="7292004" y="0"/>
                </a:lnTo>
                <a:lnTo>
                  <a:pt x="7292004" y="6682128"/>
                </a:lnTo>
                <a:lnTo>
                  <a:pt x="0" y="6682128"/>
                </a:lnTo>
                <a:lnTo>
                  <a:pt x="0" y="0"/>
                </a:lnTo>
                <a:close/>
              </a:path>
            </a:pathLst>
          </a:custGeom>
          <a:blipFill>
            <a:blip r:embed="rId2"/>
            <a:stretch>
              <a:fillRect l="0" t="0" r="0" b="0"/>
            </a:stretch>
          </a:blipFill>
        </p:spPr>
      </p:sp>
      <p:sp>
        <p:nvSpPr>
          <p:cNvPr name="Freeform 3" id="3"/>
          <p:cNvSpPr/>
          <p:nvPr/>
        </p:nvSpPr>
        <p:spPr>
          <a:xfrm flipH="false" flipV="false" rot="-7840146">
            <a:off x="-2355008" y="-2164115"/>
            <a:ext cx="5829895" cy="7221717"/>
          </a:xfrm>
          <a:custGeom>
            <a:avLst/>
            <a:gdLst/>
            <a:ahLst/>
            <a:cxnLst/>
            <a:rect r="r" b="b" t="t" l="l"/>
            <a:pathLst>
              <a:path h="7221717" w="5829895">
                <a:moveTo>
                  <a:pt x="0" y="0"/>
                </a:moveTo>
                <a:lnTo>
                  <a:pt x="5829894" y="0"/>
                </a:lnTo>
                <a:lnTo>
                  <a:pt x="5829894" y="7221716"/>
                </a:lnTo>
                <a:lnTo>
                  <a:pt x="0" y="7221716"/>
                </a:lnTo>
                <a:lnTo>
                  <a:pt x="0" y="0"/>
                </a:lnTo>
                <a:close/>
              </a:path>
            </a:pathLst>
          </a:custGeom>
          <a:blipFill>
            <a:blip r:embed="rId3"/>
            <a:stretch>
              <a:fillRect l="0" t="0" r="0" b="0"/>
            </a:stretch>
          </a:blipFill>
        </p:spPr>
      </p:sp>
      <p:sp>
        <p:nvSpPr>
          <p:cNvPr name="TextBox 4" id="4"/>
          <p:cNvSpPr txBox="true"/>
          <p:nvPr/>
        </p:nvSpPr>
        <p:spPr>
          <a:xfrm rot="0">
            <a:off x="847967" y="5839509"/>
            <a:ext cx="16051186" cy="612141"/>
          </a:xfrm>
          <a:prstGeom prst="rect">
            <a:avLst/>
          </a:prstGeom>
        </p:spPr>
        <p:txBody>
          <a:bodyPr anchor="t" rtlCol="false" tIns="0" lIns="0" bIns="0" rIns="0">
            <a:spAutoFit/>
          </a:bodyPr>
          <a:lstStyle/>
          <a:p>
            <a:pPr>
              <a:lnSpc>
                <a:spcPts val="4420"/>
              </a:lnSpc>
            </a:pPr>
            <a:r>
              <a:rPr lang="en-US" sz="5200" spc="-260">
                <a:solidFill>
                  <a:srgbClr val="FFFFFF"/>
                </a:solidFill>
                <a:latin typeface="Garet"/>
              </a:rPr>
              <a:t>Part 1:  Period Poverty and Correctional Facilities</a:t>
            </a:r>
          </a:p>
        </p:txBody>
      </p:sp>
      <p:sp>
        <p:nvSpPr>
          <p:cNvPr name="TextBox 5" id="5"/>
          <p:cNvSpPr txBox="true"/>
          <p:nvPr/>
        </p:nvSpPr>
        <p:spPr>
          <a:xfrm rot="0">
            <a:off x="847967" y="6327825"/>
            <a:ext cx="16592067" cy="2101741"/>
          </a:xfrm>
          <a:prstGeom prst="rect">
            <a:avLst/>
          </a:prstGeom>
        </p:spPr>
        <p:txBody>
          <a:bodyPr anchor="t" rtlCol="false" tIns="0" lIns="0" bIns="0" rIns="0">
            <a:spAutoFit/>
          </a:bodyPr>
          <a:lstStyle/>
          <a:p>
            <a:pPr>
              <a:lnSpc>
                <a:spcPts val="16911"/>
              </a:lnSpc>
              <a:spcBef>
                <a:spcPct val="0"/>
              </a:spcBef>
            </a:pPr>
            <a:r>
              <a:rPr lang="en-US" sz="13008" spc="260">
                <a:solidFill>
                  <a:srgbClr val="FFFFFF"/>
                </a:solidFill>
                <a:latin typeface="Hey Gotcha!"/>
              </a:rPr>
              <a:t>What is Period Poverty? </a:t>
            </a:r>
          </a:p>
        </p:txBody>
      </p:sp>
      <p:sp>
        <p:nvSpPr>
          <p:cNvPr name="TextBox 6" id="6"/>
          <p:cNvSpPr txBox="true"/>
          <p:nvPr/>
        </p:nvSpPr>
        <p:spPr>
          <a:xfrm rot="0">
            <a:off x="16929678"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7</a:t>
            </a:r>
          </a:p>
        </p:txBody>
      </p:sp>
      <p:sp>
        <p:nvSpPr>
          <p:cNvPr name="Freeform 7" id="7"/>
          <p:cNvSpPr/>
          <p:nvPr/>
        </p:nvSpPr>
        <p:spPr>
          <a:xfrm flipH="false" flipV="false" rot="0">
            <a:off x="15239979" y="1028700"/>
            <a:ext cx="1921044" cy="1301187"/>
          </a:xfrm>
          <a:custGeom>
            <a:avLst/>
            <a:gdLst/>
            <a:ahLst/>
            <a:cxnLst/>
            <a:rect r="r" b="b" t="t" l="l"/>
            <a:pathLst>
              <a:path h="1301187" w="1921044">
                <a:moveTo>
                  <a:pt x="0" y="0"/>
                </a:moveTo>
                <a:lnTo>
                  <a:pt x="1921044" y="0"/>
                </a:lnTo>
                <a:lnTo>
                  <a:pt x="1921044" y="1301187"/>
                </a:lnTo>
                <a:lnTo>
                  <a:pt x="0" y="1301187"/>
                </a:lnTo>
                <a:lnTo>
                  <a:pt x="0" y="0"/>
                </a:lnTo>
                <a:close/>
              </a:path>
            </a:pathLst>
          </a:custGeom>
          <a:blipFill>
            <a:blip r:embed="rId4"/>
            <a:stretch>
              <a:fillRect l="0" t="0" r="0" b="0"/>
            </a:stretch>
          </a:blipFill>
        </p:spPr>
      </p:sp>
      <p:sp>
        <p:nvSpPr>
          <p:cNvPr name="Freeform 8" id="8"/>
          <p:cNvSpPr/>
          <p:nvPr/>
        </p:nvSpPr>
        <p:spPr>
          <a:xfrm flipH="false" flipV="false" rot="0">
            <a:off x="12049637" y="1151451"/>
            <a:ext cx="2928055" cy="1071585"/>
          </a:xfrm>
          <a:custGeom>
            <a:avLst/>
            <a:gdLst/>
            <a:ahLst/>
            <a:cxnLst/>
            <a:rect r="r" b="b" t="t" l="l"/>
            <a:pathLst>
              <a:path h="1071585" w="2928055">
                <a:moveTo>
                  <a:pt x="0" y="0"/>
                </a:moveTo>
                <a:lnTo>
                  <a:pt x="2928055" y="0"/>
                </a:lnTo>
                <a:lnTo>
                  <a:pt x="2928055" y="1071584"/>
                </a:lnTo>
                <a:lnTo>
                  <a:pt x="0" y="1071584"/>
                </a:lnTo>
                <a:lnTo>
                  <a:pt x="0" y="0"/>
                </a:lnTo>
                <a:close/>
              </a:path>
            </a:pathLst>
          </a:custGeom>
          <a:blipFill>
            <a:blip r:embed="rId5"/>
            <a:stretch>
              <a:fillRect l="0" t="0" r="0" b="0"/>
            </a:stretch>
          </a:blipFill>
        </p:spPr>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4023730" y="2919836"/>
            <a:ext cx="12716458" cy="6300376"/>
          </a:xfrm>
          <a:prstGeom prst="rect">
            <a:avLst/>
          </a:prstGeom>
        </p:spPr>
        <p:txBody>
          <a:bodyPr anchor="t" rtlCol="false" tIns="0" lIns="0" bIns="0" rIns="0">
            <a:spAutoFit/>
          </a:bodyPr>
          <a:lstStyle/>
          <a:p>
            <a:pPr>
              <a:lnSpc>
                <a:spcPts val="4703"/>
              </a:lnSpc>
            </a:pPr>
            <a:r>
              <a:rPr lang="en-US" sz="3135">
                <a:solidFill>
                  <a:srgbClr val="FFFFFF"/>
                </a:solidFill>
                <a:latin typeface="Garet Bold"/>
              </a:rPr>
              <a:t>The Menstrual Equity for all Act of 2023 (ME4ALL), </a:t>
            </a:r>
            <a:r>
              <a:rPr lang="en-US" sz="3135">
                <a:solidFill>
                  <a:srgbClr val="FFFFFF"/>
                </a:solidFill>
                <a:latin typeface="Garet"/>
              </a:rPr>
              <a:t> introduced by Congresswoman Grace Meng (D -NY), is a </a:t>
            </a:r>
            <a:r>
              <a:rPr lang="en-US" sz="3135">
                <a:solidFill>
                  <a:srgbClr val="FFFFFF"/>
                </a:solidFill>
                <a:latin typeface="Garet Bold"/>
              </a:rPr>
              <a:t>federal bill,</a:t>
            </a:r>
            <a:r>
              <a:rPr lang="en-US" sz="3135">
                <a:solidFill>
                  <a:srgbClr val="FFFFFF"/>
                </a:solidFill>
                <a:latin typeface="Garet"/>
              </a:rPr>
              <a:t> comprehensive whole-of-government approach to eradicate period poverty and achieve menstrual equity in the the United States.</a:t>
            </a:r>
          </a:p>
          <a:p>
            <a:pPr>
              <a:lnSpc>
                <a:spcPts val="4703"/>
              </a:lnSpc>
            </a:pPr>
          </a:p>
          <a:p>
            <a:pPr>
              <a:lnSpc>
                <a:spcPts val="4703"/>
              </a:lnSpc>
            </a:pPr>
            <a:r>
              <a:rPr lang="en-US" sz="3135">
                <a:solidFill>
                  <a:srgbClr val="FFFFFF"/>
                </a:solidFill>
                <a:latin typeface="Garet Bold"/>
              </a:rPr>
              <a:t>If passed, incarcerated individuals and detainees in federal, state, and local facilities around the United States would have access to free menstrual products. The bill also includes a requirement for guidance on distribution.  </a:t>
            </a:r>
          </a:p>
          <a:p>
            <a:pPr>
              <a:lnSpc>
                <a:spcPts val="3203"/>
              </a:lnSpc>
            </a:pPr>
            <a:r>
              <a:rPr lang="en-US" sz="2135">
                <a:solidFill>
                  <a:srgbClr val="FFFFFF"/>
                </a:solidFill>
                <a:latin typeface="Garet"/>
              </a:rPr>
              <a:t>Learn more about the </a:t>
            </a:r>
            <a:r>
              <a:rPr lang="en-US" sz="2135" u="sng">
                <a:solidFill>
                  <a:srgbClr val="FFFFFF"/>
                </a:solidFill>
                <a:latin typeface="Garet"/>
                <a:hlinkClick r:id="rId2" tooltip="https://meng.house.gov/media-center/press-releases/meng-introduces-whole-government-approach-combat-period-poverty-and"/>
              </a:rPr>
              <a:t>Menstrual Equity For All Act of 2023</a:t>
            </a:r>
          </a:p>
        </p:txBody>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3"/>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4"/>
            <a:stretch>
              <a:fillRect l="0" t="0" r="0" b="-43916"/>
            </a:stretch>
          </a:blipFill>
        </p:spPr>
      </p:sp>
      <p:sp>
        <p:nvSpPr>
          <p:cNvPr name="AutoShape 5" id="5"/>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6" id="6"/>
          <p:cNvSpPr/>
          <p:nvPr/>
        </p:nvSpPr>
        <p:spPr>
          <a:xfrm flipH="false" flipV="false" rot="0">
            <a:off x="966219" y="812814"/>
            <a:ext cx="1397304" cy="1811740"/>
          </a:xfrm>
          <a:custGeom>
            <a:avLst/>
            <a:gdLst/>
            <a:ahLst/>
            <a:cxnLst/>
            <a:rect r="r" b="b" t="t" l="l"/>
            <a:pathLst>
              <a:path h="1811740" w="1397304">
                <a:moveTo>
                  <a:pt x="0" y="0"/>
                </a:moveTo>
                <a:lnTo>
                  <a:pt x="1397304" y="0"/>
                </a:lnTo>
                <a:lnTo>
                  <a:pt x="1397304" y="1811739"/>
                </a:lnTo>
                <a:lnTo>
                  <a:pt x="0" y="181173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2817094" y="1434684"/>
            <a:ext cx="16036871" cy="1097428"/>
          </a:xfrm>
          <a:prstGeom prst="rect">
            <a:avLst/>
          </a:prstGeom>
        </p:spPr>
        <p:txBody>
          <a:bodyPr anchor="t" rtlCol="false" tIns="0" lIns="0" bIns="0" rIns="0">
            <a:spAutoFit/>
          </a:bodyPr>
          <a:lstStyle/>
          <a:p>
            <a:pPr algn="l" marL="0" indent="0" lvl="0">
              <a:lnSpc>
                <a:spcPts val="8562"/>
              </a:lnSpc>
            </a:pPr>
            <a:r>
              <a:rPr lang="en-US" sz="6961" spc="139">
                <a:solidFill>
                  <a:srgbClr val="FFFFFF"/>
                </a:solidFill>
                <a:latin typeface="Hey Gotcha!"/>
              </a:rPr>
              <a:t>THE MENSTRUAL EQUITY FOR ALL ACT OF 2023</a:t>
            </a:r>
          </a:p>
        </p:txBody>
      </p:sp>
      <p:sp>
        <p:nvSpPr>
          <p:cNvPr name="TextBox 8" id="8"/>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4: Taking Action and Next Steps</a:t>
            </a:r>
          </a:p>
        </p:txBody>
      </p:sp>
      <p:sp>
        <p:nvSpPr>
          <p:cNvPr name="TextBox 9" id="9"/>
          <p:cNvSpPr txBox="true"/>
          <p:nvPr/>
        </p:nvSpPr>
        <p:spPr>
          <a:xfrm rot="0">
            <a:off x="889946" y="5677594"/>
            <a:ext cx="2597601" cy="2593996"/>
          </a:xfrm>
          <a:prstGeom prst="rect">
            <a:avLst/>
          </a:prstGeom>
        </p:spPr>
        <p:txBody>
          <a:bodyPr anchor="t" rtlCol="false" tIns="0" lIns="0" bIns="0" rIns="0">
            <a:spAutoFit/>
          </a:bodyPr>
          <a:lstStyle/>
          <a:p>
            <a:pPr algn="ctr" marL="0" indent="0" lvl="0">
              <a:lnSpc>
                <a:spcPts val="5118"/>
              </a:lnSpc>
            </a:pPr>
            <a:r>
              <a:rPr lang="en-US" sz="4161" spc="83">
                <a:solidFill>
                  <a:srgbClr val="FFFFFF"/>
                </a:solidFill>
                <a:latin typeface="Hey Gotcha!"/>
              </a:rPr>
              <a:t>TAKE ACTION TO SUPPORT THIS BILL RIGHT NOW!</a:t>
            </a:r>
          </a:p>
        </p:txBody>
      </p:sp>
      <p:sp>
        <p:nvSpPr>
          <p:cNvPr name="TextBox 10" id="10"/>
          <p:cNvSpPr txBox="true"/>
          <p:nvPr/>
        </p:nvSpPr>
        <p:spPr>
          <a:xfrm rot="0">
            <a:off x="1438012" y="8281048"/>
            <a:ext cx="3635954" cy="184784"/>
          </a:xfrm>
          <a:prstGeom prst="rect">
            <a:avLst/>
          </a:prstGeom>
        </p:spPr>
        <p:txBody>
          <a:bodyPr anchor="t" rtlCol="false" tIns="0" lIns="0" bIns="0" rIns="0">
            <a:spAutoFit/>
          </a:bodyPr>
          <a:lstStyle/>
          <a:p>
            <a:pPr>
              <a:lnSpc>
                <a:spcPts val="1560"/>
              </a:lnSpc>
            </a:pPr>
            <a:r>
              <a:rPr lang="en-US" sz="1200">
                <a:solidFill>
                  <a:srgbClr val="FFFFFF"/>
                </a:solidFill>
                <a:latin typeface="Garet Italics"/>
              </a:rPr>
              <a:t>Courtesy of IGNITE</a:t>
            </a:r>
          </a:p>
        </p:txBody>
      </p:sp>
      <p:sp>
        <p:nvSpPr>
          <p:cNvPr name="TextBox 11" id="11"/>
          <p:cNvSpPr txBox="true"/>
          <p:nvPr/>
        </p:nvSpPr>
        <p:spPr>
          <a:xfrm rot="0">
            <a:off x="12126588" y="8900439"/>
            <a:ext cx="166241"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40</a:t>
            </a:r>
          </a:p>
        </p:txBody>
      </p:sp>
      <p:sp>
        <p:nvSpPr>
          <p:cNvPr name="TextBox 12" id="12"/>
          <p:cNvSpPr txBox="true"/>
          <p:nvPr/>
        </p:nvSpPr>
        <p:spPr>
          <a:xfrm rot="0">
            <a:off x="3408296" y="5668069"/>
            <a:ext cx="158502" cy="174625"/>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46</a:t>
            </a:r>
          </a:p>
        </p:txBody>
      </p:sp>
      <p:sp>
        <p:nvSpPr>
          <p:cNvPr name="TextBox 13" id="13"/>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70</a:t>
            </a:r>
          </a:p>
        </p:txBody>
      </p:sp>
      <p:sp>
        <p:nvSpPr>
          <p:cNvPr name="Freeform 14" id="14"/>
          <p:cNvSpPr/>
          <p:nvPr/>
        </p:nvSpPr>
        <p:spPr>
          <a:xfrm flipH="false" flipV="false" rot="0">
            <a:off x="889946" y="3015086"/>
            <a:ext cx="2461797" cy="2461797"/>
          </a:xfrm>
          <a:custGeom>
            <a:avLst/>
            <a:gdLst/>
            <a:ahLst/>
            <a:cxnLst/>
            <a:rect r="r" b="b" t="t" l="l"/>
            <a:pathLst>
              <a:path h="2461797" w="2461797">
                <a:moveTo>
                  <a:pt x="0" y="0"/>
                </a:moveTo>
                <a:lnTo>
                  <a:pt x="2461797" y="0"/>
                </a:lnTo>
                <a:lnTo>
                  <a:pt x="2461797" y="2461796"/>
                </a:lnTo>
                <a:lnTo>
                  <a:pt x="0" y="2461796"/>
                </a:lnTo>
                <a:lnTo>
                  <a:pt x="0" y="0"/>
                </a:lnTo>
                <a:close/>
              </a:path>
            </a:pathLst>
          </a:custGeom>
          <a:blipFill>
            <a:blip r:embed="rId7"/>
            <a:stretch>
              <a:fillRect l="0" t="0" r="0" b="0"/>
            </a:stretch>
          </a:blipFill>
        </p:spPr>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0"/>
        </a:gradFill>
      </p:bgPr>
    </p:bg>
    <p:spTree>
      <p:nvGrpSpPr>
        <p:cNvPr id="1" name=""/>
        <p:cNvGrpSpPr/>
        <p:nvPr/>
      </p:nvGrpSpPr>
      <p:grpSpPr>
        <a:xfrm>
          <a:off x="0" y="0"/>
          <a:ext cx="0" cy="0"/>
          <a:chOff x="0" y="0"/>
          <a:chExt cx="0" cy="0"/>
        </a:xfrm>
      </p:grpSpPr>
      <p:sp>
        <p:nvSpPr>
          <p:cNvPr name="AutoShape 2" id="2"/>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3" id="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Freeform 5" id="5"/>
          <p:cNvSpPr/>
          <p:nvPr/>
        </p:nvSpPr>
        <p:spPr>
          <a:xfrm flipH="false" flipV="false" rot="0">
            <a:off x="8121582" y="3191766"/>
            <a:ext cx="2128354" cy="3525887"/>
          </a:xfrm>
          <a:custGeom>
            <a:avLst/>
            <a:gdLst/>
            <a:ahLst/>
            <a:cxnLst/>
            <a:rect r="r" b="b" t="t" l="l"/>
            <a:pathLst>
              <a:path h="3525887" w="2128354">
                <a:moveTo>
                  <a:pt x="0" y="0"/>
                </a:moveTo>
                <a:lnTo>
                  <a:pt x="2128353" y="0"/>
                </a:lnTo>
                <a:lnTo>
                  <a:pt x="2128353" y="3525887"/>
                </a:lnTo>
                <a:lnTo>
                  <a:pt x="0" y="352588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988506" y="1321998"/>
            <a:ext cx="10394505" cy="1261634"/>
          </a:xfrm>
          <a:prstGeom prst="rect">
            <a:avLst/>
          </a:prstGeom>
        </p:spPr>
        <p:txBody>
          <a:bodyPr anchor="t" rtlCol="false" tIns="0" lIns="0" bIns="0" rIns="0">
            <a:spAutoFit/>
          </a:bodyPr>
          <a:lstStyle/>
          <a:p>
            <a:pPr algn="ctr">
              <a:lnSpc>
                <a:spcPts val="10261"/>
              </a:lnSpc>
              <a:spcBef>
                <a:spcPct val="0"/>
              </a:spcBef>
            </a:pPr>
            <a:r>
              <a:rPr lang="en-US" sz="7329" spc="146">
                <a:solidFill>
                  <a:srgbClr val="FFFFFF"/>
                </a:solidFill>
                <a:latin typeface="Hey Gotcha!"/>
              </a:rPr>
              <a:t>CLOSING REFLECTIONS</a:t>
            </a:r>
          </a:p>
        </p:txBody>
      </p:sp>
      <p:sp>
        <p:nvSpPr>
          <p:cNvPr name="TextBox 7" id="7"/>
          <p:cNvSpPr txBox="true"/>
          <p:nvPr/>
        </p:nvSpPr>
        <p:spPr>
          <a:xfrm rot="0">
            <a:off x="2345023" y="2885697"/>
            <a:ext cx="5093590" cy="3337243"/>
          </a:xfrm>
          <a:prstGeom prst="rect">
            <a:avLst/>
          </a:prstGeom>
        </p:spPr>
        <p:txBody>
          <a:bodyPr anchor="t" rtlCol="false" tIns="0" lIns="0" bIns="0" rIns="0">
            <a:spAutoFit/>
          </a:bodyPr>
          <a:lstStyle/>
          <a:p>
            <a:pPr algn="r">
              <a:lnSpc>
                <a:spcPts val="5319"/>
              </a:lnSpc>
              <a:spcBef>
                <a:spcPct val="0"/>
              </a:spcBef>
            </a:pPr>
            <a:r>
              <a:rPr lang="en-US" sz="3799">
                <a:solidFill>
                  <a:srgbClr val="FFFFFF"/>
                </a:solidFill>
                <a:latin typeface="Garet Bold"/>
              </a:rPr>
              <a:t>What are 1-2 facts or statistics that that stood out to you from today’s discussion?</a:t>
            </a:r>
          </a:p>
        </p:txBody>
      </p:sp>
      <p:sp>
        <p:nvSpPr>
          <p:cNvPr name="TextBox 8" id="8"/>
          <p:cNvSpPr txBox="true"/>
          <p:nvPr/>
        </p:nvSpPr>
        <p:spPr>
          <a:xfrm rot="0">
            <a:off x="2508603" y="7148581"/>
            <a:ext cx="13354311" cy="1526778"/>
          </a:xfrm>
          <a:prstGeom prst="rect">
            <a:avLst/>
          </a:prstGeom>
        </p:spPr>
        <p:txBody>
          <a:bodyPr anchor="t" rtlCol="false" tIns="0" lIns="0" bIns="0" rIns="0">
            <a:spAutoFit/>
          </a:bodyPr>
          <a:lstStyle/>
          <a:p>
            <a:pPr algn="ctr">
              <a:lnSpc>
                <a:spcPts val="6146"/>
              </a:lnSpc>
              <a:spcBef>
                <a:spcPct val="0"/>
              </a:spcBef>
            </a:pPr>
            <a:r>
              <a:rPr lang="en-US" sz="4390" spc="87">
                <a:solidFill>
                  <a:srgbClr val="FFFFFF"/>
                </a:solidFill>
                <a:latin typeface="Hey Gotcha!"/>
              </a:rPr>
              <a:t>Thank you! We hope this discussion is the start of a deeper conversation about periods in prisons, not the end.</a:t>
            </a:r>
          </a:p>
        </p:txBody>
      </p:sp>
      <p:sp>
        <p:nvSpPr>
          <p:cNvPr name="Freeform 9" id="9"/>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10" id="10"/>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11" id="11"/>
          <p:cNvSpPr txBox="true"/>
          <p:nvPr/>
        </p:nvSpPr>
        <p:spPr>
          <a:xfrm rot="0">
            <a:off x="10773810" y="2895222"/>
            <a:ext cx="5087791" cy="2980690"/>
          </a:xfrm>
          <a:prstGeom prst="rect">
            <a:avLst/>
          </a:prstGeom>
        </p:spPr>
        <p:txBody>
          <a:bodyPr anchor="t" rtlCol="false" tIns="0" lIns="0" bIns="0" rIns="0">
            <a:spAutoFit/>
          </a:bodyPr>
          <a:lstStyle/>
          <a:p>
            <a:pPr>
              <a:lnSpc>
                <a:spcPts val="4760"/>
              </a:lnSpc>
              <a:spcBef>
                <a:spcPct val="0"/>
              </a:spcBef>
            </a:pPr>
            <a:r>
              <a:rPr lang="en-US" sz="3400">
                <a:solidFill>
                  <a:srgbClr val="FFFFFF"/>
                </a:solidFill>
                <a:latin typeface="Garet Bold"/>
              </a:rPr>
              <a:t>What are some ways you can take action through  through Education, Service </a:t>
            </a:r>
            <a:r>
              <a:rPr lang="en-US" sz="3400">
                <a:solidFill>
                  <a:srgbClr val="FFFFFF"/>
                </a:solidFill>
                <a:latin typeface="Garet Bold Italics"/>
              </a:rPr>
              <a:t>or</a:t>
            </a:r>
            <a:r>
              <a:rPr lang="en-US" sz="3400">
                <a:solidFill>
                  <a:srgbClr val="FFFFFF"/>
                </a:solidFill>
                <a:latin typeface="Garet Bold"/>
              </a:rPr>
              <a:t> Advocacy? </a:t>
            </a:r>
          </a:p>
        </p:txBody>
      </p:sp>
      <p:sp>
        <p:nvSpPr>
          <p:cNvPr name="TextBox 12" id="12"/>
          <p:cNvSpPr txBox="true"/>
          <p:nvPr/>
        </p:nvSpPr>
        <p:spPr>
          <a:xfrm rot="0">
            <a:off x="1028700" y="490372"/>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4: Taking Action and Next Steps</a:t>
            </a:r>
          </a:p>
        </p:txBody>
      </p:sp>
      <p:sp>
        <p:nvSpPr>
          <p:cNvPr name="TextBox 13" id="13"/>
          <p:cNvSpPr txBox="true"/>
          <p:nvPr/>
        </p:nvSpPr>
        <p:spPr>
          <a:xfrm rot="0">
            <a:off x="4891818" y="8941410"/>
            <a:ext cx="9687961" cy="455294"/>
          </a:xfrm>
          <a:prstGeom prst="rect">
            <a:avLst/>
          </a:prstGeom>
        </p:spPr>
        <p:txBody>
          <a:bodyPr anchor="t" rtlCol="false" tIns="0" lIns="0" bIns="0" rIns="0">
            <a:spAutoFit/>
          </a:bodyPr>
          <a:lstStyle/>
          <a:p>
            <a:pPr algn="ctr">
              <a:lnSpc>
                <a:spcPts val="3780"/>
              </a:lnSpc>
              <a:spcBef>
                <a:spcPct val="0"/>
              </a:spcBef>
            </a:pPr>
            <a:r>
              <a:rPr lang="en-US" sz="2700">
                <a:solidFill>
                  <a:srgbClr val="FFFFFF"/>
                </a:solidFill>
                <a:latin typeface="Garet"/>
              </a:rPr>
              <a:t>Check out our APPENDICES to learn more! </a:t>
            </a:r>
          </a:p>
        </p:txBody>
      </p:sp>
      <p:sp>
        <p:nvSpPr>
          <p:cNvPr name="TextBox 14" id="14"/>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71</a:t>
            </a:r>
          </a:p>
        </p:txBody>
      </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50000">
              <a:srgbClr val="D685B8">
                <a:alpha val="100000"/>
              </a:srgbClr>
            </a:gs>
            <a:gs pos="100000">
              <a:srgbClr val="578FA7">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988661" y="4599610"/>
            <a:ext cx="2541455" cy="1721412"/>
          </a:xfrm>
          <a:custGeom>
            <a:avLst/>
            <a:gdLst/>
            <a:ahLst/>
            <a:cxnLst/>
            <a:rect r="r" b="b" t="t" l="l"/>
            <a:pathLst>
              <a:path h="1721412" w="2541455">
                <a:moveTo>
                  <a:pt x="0" y="0"/>
                </a:moveTo>
                <a:lnTo>
                  <a:pt x="2541454" y="0"/>
                </a:lnTo>
                <a:lnTo>
                  <a:pt x="2541454" y="1721412"/>
                </a:lnTo>
                <a:lnTo>
                  <a:pt x="0" y="1721412"/>
                </a:lnTo>
                <a:lnTo>
                  <a:pt x="0" y="0"/>
                </a:lnTo>
                <a:close/>
              </a:path>
            </a:pathLst>
          </a:custGeom>
          <a:blipFill>
            <a:blip r:embed="rId2"/>
            <a:stretch>
              <a:fillRect l="0" t="0" r="0" b="0"/>
            </a:stretch>
          </a:blipFill>
        </p:spPr>
      </p:sp>
      <p:sp>
        <p:nvSpPr>
          <p:cNvPr name="Freeform 3" id="3"/>
          <p:cNvSpPr/>
          <p:nvPr/>
        </p:nvSpPr>
        <p:spPr>
          <a:xfrm flipH="false" flipV="false" rot="0">
            <a:off x="1094586" y="3043597"/>
            <a:ext cx="3299126" cy="1207386"/>
          </a:xfrm>
          <a:custGeom>
            <a:avLst/>
            <a:gdLst/>
            <a:ahLst/>
            <a:cxnLst/>
            <a:rect r="r" b="b" t="t" l="l"/>
            <a:pathLst>
              <a:path h="1207386" w="3299126">
                <a:moveTo>
                  <a:pt x="0" y="0"/>
                </a:moveTo>
                <a:lnTo>
                  <a:pt x="3299126" y="0"/>
                </a:lnTo>
                <a:lnTo>
                  <a:pt x="3299126" y="1207386"/>
                </a:lnTo>
                <a:lnTo>
                  <a:pt x="0" y="1207386"/>
                </a:lnTo>
                <a:lnTo>
                  <a:pt x="0" y="0"/>
                </a:lnTo>
                <a:close/>
              </a:path>
            </a:pathLst>
          </a:custGeom>
          <a:blipFill>
            <a:blip r:embed="rId3"/>
            <a:stretch>
              <a:fillRect l="0" t="0" r="0" b="0"/>
            </a:stretch>
          </a:blipFill>
        </p:spPr>
      </p:sp>
      <p:sp>
        <p:nvSpPr>
          <p:cNvPr name="Freeform 4" id="4"/>
          <p:cNvSpPr/>
          <p:nvPr/>
        </p:nvSpPr>
        <p:spPr>
          <a:xfrm flipH="false" flipV="false" rot="0">
            <a:off x="15992133" y="-745234"/>
            <a:ext cx="4591735" cy="4416414"/>
          </a:xfrm>
          <a:custGeom>
            <a:avLst/>
            <a:gdLst/>
            <a:ahLst/>
            <a:cxnLst/>
            <a:rect r="r" b="b" t="t" l="l"/>
            <a:pathLst>
              <a:path h="4416414" w="4591735">
                <a:moveTo>
                  <a:pt x="0" y="0"/>
                </a:moveTo>
                <a:lnTo>
                  <a:pt x="4591734" y="0"/>
                </a:lnTo>
                <a:lnTo>
                  <a:pt x="4591734" y="4416414"/>
                </a:lnTo>
                <a:lnTo>
                  <a:pt x="0" y="441641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6867098" y="1043901"/>
            <a:ext cx="4531768" cy="4416414"/>
          </a:xfrm>
          <a:custGeom>
            <a:avLst/>
            <a:gdLst/>
            <a:ahLst/>
            <a:cxnLst/>
            <a:rect r="r" b="b" t="t" l="l"/>
            <a:pathLst>
              <a:path h="4416414" w="4531768">
                <a:moveTo>
                  <a:pt x="0" y="0"/>
                </a:moveTo>
                <a:lnTo>
                  <a:pt x="4531768" y="0"/>
                </a:lnTo>
                <a:lnTo>
                  <a:pt x="4531768" y="4416415"/>
                </a:lnTo>
                <a:lnTo>
                  <a:pt x="0" y="44164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843671" y="8978479"/>
            <a:ext cx="1714841" cy="599982"/>
          </a:xfrm>
          <a:custGeom>
            <a:avLst/>
            <a:gdLst/>
            <a:ahLst/>
            <a:cxnLst/>
            <a:rect r="r" b="b" t="t" l="l"/>
            <a:pathLst>
              <a:path h="599982" w="1714841">
                <a:moveTo>
                  <a:pt x="0" y="0"/>
                </a:moveTo>
                <a:lnTo>
                  <a:pt x="1714841" y="0"/>
                </a:lnTo>
                <a:lnTo>
                  <a:pt x="1714841" y="599981"/>
                </a:lnTo>
                <a:lnTo>
                  <a:pt x="0" y="599981"/>
                </a:lnTo>
                <a:lnTo>
                  <a:pt x="0" y="0"/>
                </a:lnTo>
                <a:close/>
              </a:path>
            </a:pathLst>
          </a:custGeom>
          <a:blipFill>
            <a:blip r:embed="rId8"/>
            <a:stretch>
              <a:fillRect l="0" t="0" r="0" b="0"/>
            </a:stretch>
          </a:blipFill>
        </p:spPr>
      </p:sp>
      <p:sp>
        <p:nvSpPr>
          <p:cNvPr name="TextBox 7" id="7"/>
          <p:cNvSpPr txBox="true"/>
          <p:nvPr/>
        </p:nvSpPr>
        <p:spPr>
          <a:xfrm rot="0">
            <a:off x="966219" y="549748"/>
            <a:ext cx="16663140" cy="280029"/>
          </a:xfrm>
          <a:prstGeom prst="rect">
            <a:avLst/>
          </a:prstGeom>
        </p:spPr>
        <p:txBody>
          <a:bodyPr anchor="t" rtlCol="false" tIns="0" lIns="0" bIns="0" rIns="0">
            <a:spAutoFit/>
          </a:bodyPr>
          <a:lstStyle/>
          <a:p>
            <a:pPr>
              <a:lnSpc>
                <a:spcPts val="2369"/>
              </a:lnSpc>
            </a:pPr>
            <a:r>
              <a:rPr lang="en-US" sz="1880">
                <a:solidFill>
                  <a:srgbClr val="FFFFFF"/>
                </a:solidFill>
                <a:latin typeface="Garet"/>
              </a:rPr>
              <a:t>PERIODS IN PRISON: A 4-Part Workshop about Period Poverty and Menstrual Equity in U.S. Correctional Facilities</a:t>
            </a:r>
          </a:p>
        </p:txBody>
      </p:sp>
      <p:sp>
        <p:nvSpPr>
          <p:cNvPr name="TextBox 8" id="8"/>
          <p:cNvSpPr txBox="true"/>
          <p:nvPr/>
        </p:nvSpPr>
        <p:spPr>
          <a:xfrm rot="0">
            <a:off x="4685722" y="3024547"/>
            <a:ext cx="12758608" cy="1112600"/>
          </a:xfrm>
          <a:prstGeom prst="rect">
            <a:avLst/>
          </a:prstGeom>
        </p:spPr>
        <p:txBody>
          <a:bodyPr anchor="t" rtlCol="false" tIns="0" lIns="0" bIns="0" rIns="0">
            <a:spAutoFit/>
          </a:bodyPr>
          <a:lstStyle/>
          <a:p>
            <a:pPr>
              <a:lnSpc>
                <a:spcPts val="2916"/>
              </a:lnSpc>
            </a:pPr>
            <a:r>
              <a:rPr lang="en-US" sz="2315">
                <a:solidFill>
                  <a:srgbClr val="FFFFFF"/>
                </a:solidFill>
                <a:latin typeface="Garet Bold"/>
              </a:rPr>
              <a:t>PERIOD.</a:t>
            </a:r>
          </a:p>
          <a:p>
            <a:pPr>
              <a:lnSpc>
                <a:spcPts val="2916"/>
              </a:lnSpc>
            </a:pPr>
            <a:r>
              <a:rPr lang="en-US" sz="2315" u="sng">
                <a:solidFill>
                  <a:srgbClr val="FFFFFF"/>
                </a:solidFill>
                <a:latin typeface="Garet"/>
                <a:hlinkClick r:id="rId9" tooltip="http://period.org"/>
              </a:rPr>
              <a:t>www.period.org</a:t>
            </a:r>
            <a:r>
              <a:rPr lang="en-US" sz="2315">
                <a:solidFill>
                  <a:srgbClr val="FFFFFF"/>
                </a:solidFill>
                <a:latin typeface="Garet"/>
              </a:rPr>
              <a:t> | </a:t>
            </a:r>
            <a:r>
              <a:rPr lang="en-US" sz="2315" u="sng">
                <a:solidFill>
                  <a:srgbClr val="FFFFFF"/>
                </a:solidFill>
                <a:latin typeface="Garet"/>
                <a:hlinkClick r:id="rId10" tooltip="http://periodactionday.com"/>
              </a:rPr>
              <a:t>www.periodactionday.com</a:t>
            </a:r>
          </a:p>
          <a:p>
            <a:pPr>
              <a:lnSpc>
                <a:spcPts val="2916"/>
              </a:lnSpc>
            </a:pPr>
            <a:r>
              <a:rPr lang="en-US" sz="2315" u="sng">
                <a:solidFill>
                  <a:srgbClr val="FFFFFF"/>
                </a:solidFill>
                <a:latin typeface="Garet"/>
                <a:hlinkClick r:id="rId11" tooltip="https://www.instagram.com/periodmovement/"/>
              </a:rPr>
              <a:t>@Periodmovement</a:t>
            </a:r>
          </a:p>
        </p:txBody>
      </p:sp>
      <p:sp>
        <p:nvSpPr>
          <p:cNvPr name="TextBox 9" id="9"/>
          <p:cNvSpPr txBox="true"/>
          <p:nvPr/>
        </p:nvSpPr>
        <p:spPr>
          <a:xfrm rot="0">
            <a:off x="4685722" y="4894491"/>
            <a:ext cx="12758608" cy="1112600"/>
          </a:xfrm>
          <a:prstGeom prst="rect">
            <a:avLst/>
          </a:prstGeom>
        </p:spPr>
        <p:txBody>
          <a:bodyPr anchor="t" rtlCol="false" tIns="0" lIns="0" bIns="0" rIns="0">
            <a:spAutoFit/>
          </a:bodyPr>
          <a:lstStyle/>
          <a:p>
            <a:pPr>
              <a:lnSpc>
                <a:spcPts val="2916"/>
              </a:lnSpc>
            </a:pPr>
            <a:r>
              <a:rPr lang="en-US" sz="2315">
                <a:solidFill>
                  <a:srgbClr val="FFFFFF"/>
                </a:solidFill>
                <a:latin typeface="Garet Bold"/>
              </a:rPr>
              <a:t>The Thurman Perry Foundation</a:t>
            </a:r>
          </a:p>
          <a:p>
            <a:pPr>
              <a:lnSpc>
                <a:spcPts val="2916"/>
              </a:lnSpc>
            </a:pPr>
            <a:r>
              <a:rPr lang="en-US" sz="2315" u="sng">
                <a:solidFill>
                  <a:srgbClr val="FFFFFF"/>
                </a:solidFill>
                <a:latin typeface="Garet"/>
                <a:hlinkClick r:id="rId12" tooltip="http://thurmanperryfoundation.org"/>
              </a:rPr>
              <a:t>www.ThurmanPerryFoundation.org</a:t>
            </a:r>
          </a:p>
          <a:p>
            <a:pPr>
              <a:lnSpc>
                <a:spcPts val="2916"/>
              </a:lnSpc>
            </a:pPr>
            <a:r>
              <a:rPr lang="en-US" sz="2315">
                <a:solidFill>
                  <a:srgbClr val="FFFFFF"/>
                </a:solidFill>
                <a:latin typeface="Garet"/>
              </a:rPr>
              <a:t> </a:t>
            </a:r>
            <a:r>
              <a:rPr lang="en-US" sz="2315" u="sng">
                <a:solidFill>
                  <a:srgbClr val="FFFFFF"/>
                </a:solidFill>
                <a:latin typeface="Garet"/>
                <a:hlinkClick r:id="rId13" tooltip="https://www.instagram.com/thurmanperryfoundation/"/>
              </a:rPr>
              <a:t>@ThurmanPerryFoundation</a:t>
            </a:r>
          </a:p>
        </p:txBody>
      </p:sp>
      <p:sp>
        <p:nvSpPr>
          <p:cNvPr name="TextBox 10" id="10"/>
          <p:cNvSpPr txBox="true"/>
          <p:nvPr/>
        </p:nvSpPr>
        <p:spPr>
          <a:xfrm rot="0">
            <a:off x="730184" y="1670275"/>
            <a:ext cx="13335588" cy="879729"/>
          </a:xfrm>
          <a:prstGeom prst="rect">
            <a:avLst/>
          </a:prstGeom>
        </p:spPr>
        <p:txBody>
          <a:bodyPr anchor="t" rtlCol="false" tIns="0" lIns="0" bIns="0" rIns="0">
            <a:spAutoFit/>
          </a:bodyPr>
          <a:lstStyle/>
          <a:p>
            <a:pPr algn="just">
              <a:lnSpc>
                <a:spcPts val="6527"/>
              </a:lnSpc>
            </a:pPr>
            <a:r>
              <a:rPr lang="en-US" sz="6399">
                <a:solidFill>
                  <a:srgbClr val="FFFFFF"/>
                </a:solidFill>
                <a:latin typeface="Hey Gotcha!"/>
              </a:rPr>
              <a:t>Stay Connected with us!</a:t>
            </a:r>
          </a:p>
        </p:txBody>
      </p:sp>
      <p:sp>
        <p:nvSpPr>
          <p:cNvPr name="TextBox 11" id="11"/>
          <p:cNvSpPr txBox="true"/>
          <p:nvPr/>
        </p:nvSpPr>
        <p:spPr>
          <a:xfrm rot="0">
            <a:off x="2744149" y="9089317"/>
            <a:ext cx="13914410" cy="464820"/>
          </a:xfrm>
          <a:prstGeom prst="rect">
            <a:avLst/>
          </a:prstGeom>
        </p:spPr>
        <p:txBody>
          <a:bodyPr anchor="t" rtlCol="false" tIns="0" lIns="0" bIns="0" rIns="0">
            <a:spAutoFit/>
          </a:bodyPr>
          <a:lstStyle/>
          <a:p>
            <a:pPr>
              <a:lnSpc>
                <a:spcPts val="1799"/>
              </a:lnSpc>
              <a:spcBef>
                <a:spcPct val="0"/>
              </a:spcBef>
            </a:pPr>
            <a:r>
              <a:rPr lang="en-US" sz="1799">
                <a:solidFill>
                  <a:srgbClr val="FFFFFF"/>
                </a:solidFill>
                <a:latin typeface="Arimo"/>
              </a:rPr>
              <a:t>“Periods in Prison”</a:t>
            </a:r>
            <a:r>
              <a:rPr lang="en-US" sz="1799">
                <a:solidFill>
                  <a:srgbClr val="FFFFFF"/>
                </a:solidFill>
                <a:latin typeface="Arimo"/>
              </a:rPr>
              <a:t> by PERIOD. and the Thurman Perry Foundation is licensed under the Creative Commons Attribution-NonCommercial-ShareAlike 4.0 International License. To view a copy of this license, visit</a:t>
            </a:r>
            <a:r>
              <a:rPr lang="en-US" sz="1799" u="sng">
                <a:solidFill>
                  <a:srgbClr val="FFFFFF"/>
                </a:solidFill>
                <a:latin typeface="Arimo"/>
                <a:hlinkClick r:id="rId14" tooltip="http://creativecommons.org/licenses/by-nc-sa/4.0/"/>
              </a:rPr>
              <a:t> http://creativecommons.org/licenses/by-nc-sa/4.0/</a:t>
            </a:r>
          </a:p>
        </p:txBody>
      </p:sp>
      <p:sp>
        <p:nvSpPr>
          <p:cNvPr name="TextBox 12" id="12"/>
          <p:cNvSpPr txBox="true"/>
          <p:nvPr/>
        </p:nvSpPr>
        <p:spPr>
          <a:xfrm rot="0">
            <a:off x="12241119" y="2119665"/>
            <a:ext cx="4080740" cy="970281"/>
          </a:xfrm>
          <a:prstGeom prst="rect">
            <a:avLst/>
          </a:prstGeom>
        </p:spPr>
        <p:txBody>
          <a:bodyPr anchor="t" rtlCol="false" tIns="0" lIns="0" bIns="0" rIns="0">
            <a:spAutoFit/>
          </a:bodyPr>
          <a:lstStyle/>
          <a:p>
            <a:pPr algn="ctr">
              <a:lnSpc>
                <a:spcPts val="3700"/>
              </a:lnSpc>
              <a:spcBef>
                <a:spcPct val="0"/>
              </a:spcBef>
            </a:pPr>
            <a:r>
              <a:rPr lang="en-US" sz="3700">
                <a:solidFill>
                  <a:srgbClr val="FFFFFF"/>
                </a:solidFill>
                <a:latin typeface="Hey Gotcha!"/>
              </a:rPr>
              <a:t>Share your reflections and feedback:</a:t>
            </a:r>
          </a:p>
        </p:txBody>
      </p:sp>
      <p:sp>
        <p:nvSpPr>
          <p:cNvPr name="AutoShape 13" id="13"/>
          <p:cNvSpPr/>
          <p:nvPr/>
        </p:nvSpPr>
        <p:spPr>
          <a:xfrm flipV="true">
            <a:off x="903766" y="985038"/>
            <a:ext cx="16355505" cy="24612"/>
          </a:xfrm>
          <a:prstGeom prst="line">
            <a:avLst/>
          </a:prstGeom>
          <a:ln cap="flat" w="38100">
            <a:solidFill>
              <a:srgbClr val="FFFFFF"/>
            </a:solidFill>
            <a:prstDash val="solid"/>
            <a:headEnd type="none" len="sm" w="sm"/>
            <a:tailEnd type="none" len="sm" w="sm"/>
          </a:ln>
        </p:spPr>
      </p:sp>
      <p:sp>
        <p:nvSpPr>
          <p:cNvPr name="TextBox 14" id="14"/>
          <p:cNvSpPr txBox="true"/>
          <p:nvPr/>
        </p:nvSpPr>
        <p:spPr>
          <a:xfrm rot="0">
            <a:off x="4685722" y="7297971"/>
            <a:ext cx="4326136" cy="1475828"/>
          </a:xfrm>
          <a:prstGeom prst="rect">
            <a:avLst/>
          </a:prstGeom>
        </p:spPr>
        <p:txBody>
          <a:bodyPr anchor="t" rtlCol="false" tIns="0" lIns="0" bIns="0" rIns="0">
            <a:spAutoFit/>
          </a:bodyPr>
          <a:lstStyle/>
          <a:p>
            <a:pPr>
              <a:lnSpc>
                <a:spcPts val="2980"/>
              </a:lnSpc>
            </a:pPr>
            <a:r>
              <a:rPr lang="en-US" sz="2293">
                <a:solidFill>
                  <a:srgbClr val="FFFFFF"/>
                </a:solidFill>
                <a:latin typeface="Garet Bold"/>
              </a:rPr>
              <a:t>A: Carceral Debt </a:t>
            </a:r>
          </a:p>
          <a:p>
            <a:pPr>
              <a:lnSpc>
                <a:spcPts val="2980"/>
              </a:lnSpc>
            </a:pPr>
            <a:r>
              <a:rPr lang="en-US" sz="2293">
                <a:solidFill>
                  <a:srgbClr val="FFFFFF"/>
                </a:solidFill>
                <a:latin typeface="Garet Bold"/>
              </a:rPr>
              <a:t>B: Policy Recommendations </a:t>
            </a:r>
          </a:p>
          <a:p>
            <a:pPr>
              <a:lnSpc>
                <a:spcPts val="2980"/>
              </a:lnSpc>
            </a:pPr>
            <a:r>
              <a:rPr lang="en-US" sz="2293">
                <a:solidFill>
                  <a:srgbClr val="FFFFFF"/>
                </a:solidFill>
                <a:latin typeface="Garet Bold"/>
              </a:rPr>
              <a:t>C: References</a:t>
            </a:r>
          </a:p>
          <a:p>
            <a:pPr>
              <a:lnSpc>
                <a:spcPts val="2980"/>
              </a:lnSpc>
            </a:pPr>
            <a:r>
              <a:rPr lang="en-US" sz="2293">
                <a:solidFill>
                  <a:srgbClr val="FFFFFF"/>
                </a:solidFill>
                <a:latin typeface="Garet Bold"/>
              </a:rPr>
              <a:t>D: Additional Readings</a:t>
            </a:r>
          </a:p>
        </p:txBody>
      </p:sp>
      <p:sp>
        <p:nvSpPr>
          <p:cNvPr name="TextBox 15" id="15"/>
          <p:cNvSpPr txBox="true"/>
          <p:nvPr/>
        </p:nvSpPr>
        <p:spPr>
          <a:xfrm rot="0">
            <a:off x="1058004" y="7693366"/>
            <a:ext cx="3001015" cy="789813"/>
          </a:xfrm>
          <a:prstGeom prst="rect">
            <a:avLst/>
          </a:prstGeom>
        </p:spPr>
        <p:txBody>
          <a:bodyPr anchor="t" rtlCol="false" tIns="0" lIns="0" bIns="0" rIns="0">
            <a:spAutoFit/>
          </a:bodyPr>
          <a:lstStyle/>
          <a:p>
            <a:pPr algn="just">
              <a:lnSpc>
                <a:spcPts val="5915"/>
              </a:lnSpc>
            </a:pPr>
            <a:r>
              <a:rPr lang="en-US" sz="5799">
                <a:solidFill>
                  <a:srgbClr val="FFFFFF"/>
                </a:solidFill>
                <a:latin typeface="Hey Gotcha!"/>
              </a:rPr>
              <a:t>APPENDICES:</a:t>
            </a:r>
          </a:p>
        </p:txBody>
      </p:sp>
      <p:sp>
        <p:nvSpPr>
          <p:cNvPr name="TextBox 16" id="16"/>
          <p:cNvSpPr txBox="true"/>
          <p:nvPr/>
        </p:nvSpPr>
        <p:spPr>
          <a:xfrm rot="0">
            <a:off x="966219" y="6825847"/>
            <a:ext cx="14411406" cy="351791"/>
          </a:xfrm>
          <a:prstGeom prst="rect">
            <a:avLst/>
          </a:prstGeom>
        </p:spPr>
        <p:txBody>
          <a:bodyPr anchor="t" rtlCol="false" tIns="0" lIns="0" bIns="0" rIns="0">
            <a:spAutoFit/>
          </a:bodyPr>
          <a:lstStyle/>
          <a:p>
            <a:pPr>
              <a:lnSpc>
                <a:spcPts val="2600"/>
              </a:lnSpc>
              <a:spcBef>
                <a:spcPct val="0"/>
              </a:spcBef>
            </a:pPr>
            <a:r>
              <a:rPr lang="en-US" sz="2600">
                <a:solidFill>
                  <a:srgbClr val="FFFFFF"/>
                </a:solidFill>
                <a:latin typeface="Garet Bold"/>
              </a:rPr>
              <a:t>We have a comprehensive reference list and additional readings to learn more!</a:t>
            </a:r>
          </a:p>
        </p:txBody>
      </p:sp>
      <p:sp>
        <p:nvSpPr>
          <p:cNvPr name="Freeform 17" id="17"/>
          <p:cNvSpPr/>
          <p:nvPr/>
        </p:nvSpPr>
        <p:spPr>
          <a:xfrm flipH="false" flipV="false" rot="0">
            <a:off x="12683863" y="3125770"/>
            <a:ext cx="3195252" cy="3195252"/>
          </a:xfrm>
          <a:custGeom>
            <a:avLst/>
            <a:gdLst/>
            <a:ahLst/>
            <a:cxnLst/>
            <a:rect r="r" b="b" t="t" l="l"/>
            <a:pathLst>
              <a:path h="3195252" w="3195252">
                <a:moveTo>
                  <a:pt x="0" y="0"/>
                </a:moveTo>
                <a:lnTo>
                  <a:pt x="3195252" y="0"/>
                </a:lnTo>
                <a:lnTo>
                  <a:pt x="3195252" y="3195252"/>
                </a:lnTo>
                <a:lnTo>
                  <a:pt x="0" y="3195252"/>
                </a:lnTo>
                <a:lnTo>
                  <a:pt x="0" y="0"/>
                </a:lnTo>
                <a:close/>
              </a:path>
            </a:pathLst>
          </a:custGeom>
          <a:blipFill>
            <a:blip r:embed="rId15"/>
            <a:stretch>
              <a:fillRect l="0" t="0" r="0" b="0"/>
            </a:stretch>
          </a:blipFill>
        </p:spPr>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445412"/>
            <a:ext cx="18288000" cy="4366871"/>
            <a:chOff x="0" y="0"/>
            <a:chExt cx="4816593" cy="1150122"/>
          </a:xfrm>
        </p:grpSpPr>
        <p:sp>
          <p:nvSpPr>
            <p:cNvPr name="Freeform 3" id="3"/>
            <p:cNvSpPr/>
            <p:nvPr/>
          </p:nvSpPr>
          <p:spPr>
            <a:xfrm flipH="false" flipV="false" rot="0">
              <a:off x="0" y="0"/>
              <a:ext cx="4816592" cy="1150123"/>
            </a:xfrm>
            <a:custGeom>
              <a:avLst/>
              <a:gdLst/>
              <a:ahLst/>
              <a:cxnLst/>
              <a:rect r="r" b="b" t="t" l="l"/>
              <a:pathLst>
                <a:path h="1150123" w="4816592">
                  <a:moveTo>
                    <a:pt x="0" y="0"/>
                  </a:moveTo>
                  <a:lnTo>
                    <a:pt x="4816592" y="0"/>
                  </a:lnTo>
                  <a:lnTo>
                    <a:pt x="4816592" y="1150123"/>
                  </a:lnTo>
                  <a:lnTo>
                    <a:pt x="0" y="1150123"/>
                  </a:lnTo>
                  <a:close/>
                </a:path>
              </a:pathLst>
            </a:custGeom>
            <a:gradFill rotWithShape="true">
              <a:gsLst>
                <a:gs pos="0">
                  <a:srgbClr val="EF4036">
                    <a:alpha val="100000"/>
                  </a:srgbClr>
                </a:gs>
                <a:gs pos="50000">
                  <a:srgbClr val="D685B8">
                    <a:alpha val="100000"/>
                  </a:srgbClr>
                </a:gs>
                <a:gs pos="100000">
                  <a:srgbClr val="578FA7">
                    <a:alpha val="100000"/>
                  </a:srgbClr>
                </a:gs>
              </a:gsLst>
              <a:lin ang="5400000"/>
            </a:gra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3374"/>
                </a:lnSpc>
              </a:pPr>
            </a:p>
          </p:txBody>
        </p:sp>
      </p:grpSp>
      <p:sp>
        <p:nvSpPr>
          <p:cNvPr name="TextBox 5" id="5"/>
          <p:cNvSpPr txBox="true"/>
          <p:nvPr/>
        </p:nvSpPr>
        <p:spPr>
          <a:xfrm rot="0">
            <a:off x="710595" y="765839"/>
            <a:ext cx="7500323" cy="2762885"/>
          </a:xfrm>
          <a:prstGeom prst="rect">
            <a:avLst/>
          </a:prstGeom>
        </p:spPr>
        <p:txBody>
          <a:bodyPr anchor="t" rtlCol="false" tIns="0" lIns="0" bIns="0" rIns="0">
            <a:spAutoFit/>
          </a:bodyPr>
          <a:lstStyle/>
          <a:p>
            <a:pPr>
              <a:lnSpc>
                <a:spcPts val="10780"/>
              </a:lnSpc>
            </a:pPr>
            <a:r>
              <a:rPr lang="en-US" sz="9800" spc="-294">
                <a:solidFill>
                  <a:srgbClr val="FFFFFF"/>
                </a:solidFill>
                <a:latin typeface="Hey Gotcha! Medium"/>
              </a:rPr>
              <a:t>APPENDIX A: Carceral Debt</a:t>
            </a:r>
          </a:p>
        </p:txBody>
      </p:sp>
      <p:sp>
        <p:nvSpPr>
          <p:cNvPr name="TextBox 6" id="6"/>
          <p:cNvSpPr txBox="true"/>
          <p:nvPr/>
        </p:nvSpPr>
        <p:spPr>
          <a:xfrm rot="0">
            <a:off x="7710525" y="812829"/>
            <a:ext cx="9485709" cy="1821815"/>
          </a:xfrm>
          <a:prstGeom prst="rect">
            <a:avLst/>
          </a:prstGeom>
        </p:spPr>
        <p:txBody>
          <a:bodyPr anchor="t" rtlCol="false" tIns="0" lIns="0" bIns="0" rIns="0">
            <a:spAutoFit/>
          </a:bodyPr>
          <a:lstStyle/>
          <a:p>
            <a:pPr algn="l" marL="0" indent="0" lvl="0">
              <a:lnSpc>
                <a:spcPts val="3639"/>
              </a:lnSpc>
            </a:pPr>
            <a:r>
              <a:rPr lang="en-US" sz="2799" spc="-111">
                <a:solidFill>
                  <a:srgbClr val="FFFFFF"/>
                </a:solidFill>
                <a:latin typeface="Garet"/>
              </a:rPr>
              <a:t>Incarcerated menstruators may incur </a:t>
            </a:r>
            <a:r>
              <a:rPr lang="en-US" sz="2799" spc="-111">
                <a:solidFill>
                  <a:srgbClr val="FFFFFF"/>
                </a:solidFill>
                <a:latin typeface="Garet Bold"/>
              </a:rPr>
              <a:t>additional debt to purchase period products while incarcerated,</a:t>
            </a:r>
            <a:r>
              <a:rPr lang="en-US" sz="2799" spc="-111">
                <a:solidFill>
                  <a:srgbClr val="FFFFFF"/>
                </a:solidFill>
                <a:latin typeface="Garet"/>
              </a:rPr>
              <a:t> which adds to the</a:t>
            </a:r>
            <a:r>
              <a:rPr lang="en-US" sz="2799" spc="-111">
                <a:solidFill>
                  <a:srgbClr val="FFFFFF"/>
                </a:solidFill>
                <a:latin typeface="Garet"/>
              </a:rPr>
              <a:t> Carceral Debt they may already have incurred. </a:t>
            </a:r>
          </a:p>
        </p:txBody>
      </p:sp>
      <p:sp>
        <p:nvSpPr>
          <p:cNvPr name="TextBox 7" id="7"/>
          <p:cNvSpPr txBox="true"/>
          <p:nvPr/>
        </p:nvSpPr>
        <p:spPr>
          <a:xfrm rot="0">
            <a:off x="694823" y="4331035"/>
            <a:ext cx="16564477" cy="4587238"/>
          </a:xfrm>
          <a:prstGeom prst="rect">
            <a:avLst/>
          </a:prstGeom>
        </p:spPr>
        <p:txBody>
          <a:bodyPr anchor="t" rtlCol="false" tIns="0" lIns="0" bIns="0" rIns="0">
            <a:spAutoFit/>
          </a:bodyPr>
          <a:lstStyle/>
          <a:p>
            <a:pPr>
              <a:lnSpc>
                <a:spcPts val="3360"/>
              </a:lnSpc>
            </a:pPr>
            <a:r>
              <a:rPr lang="en-US" sz="2400">
                <a:solidFill>
                  <a:srgbClr val="190F3F"/>
                </a:solidFill>
                <a:latin typeface="Garet Bold"/>
              </a:rPr>
              <a:t>Women are being incarcerated in local jails at alarming rates around the U.S. because they often cannot afford to pay government fines, fees, and bail. Incarceration is increasing because of the criminalization of poverty at the local level.</a:t>
            </a:r>
          </a:p>
          <a:p>
            <a:pPr>
              <a:lnSpc>
                <a:spcPts val="3360"/>
              </a:lnSpc>
            </a:pPr>
          </a:p>
          <a:p>
            <a:pPr>
              <a:lnSpc>
                <a:spcPts val="3360"/>
              </a:lnSpc>
            </a:pPr>
            <a:r>
              <a:rPr lang="en-US" sz="2400">
                <a:solidFill>
                  <a:srgbClr val="190F3F"/>
                </a:solidFill>
                <a:latin typeface="Garet Bold"/>
              </a:rPr>
              <a:t>Carceral debt is accompanied with incarceration at any level, can be incurred from  pre-trial debt, commissary debt, escalating fines and fees, or post-release debt</a:t>
            </a:r>
          </a:p>
          <a:p>
            <a:pPr marL="518173" indent="-259086" lvl="1">
              <a:lnSpc>
                <a:spcPts val="3360"/>
              </a:lnSpc>
              <a:buFont typeface="Arial"/>
              <a:buChar char="•"/>
            </a:pPr>
            <a:r>
              <a:rPr lang="en-US" sz="2400">
                <a:solidFill>
                  <a:srgbClr val="190F3F"/>
                </a:solidFill>
                <a:latin typeface="Garet Bold"/>
              </a:rPr>
              <a:t>Pre-trial debt</a:t>
            </a:r>
            <a:r>
              <a:rPr lang="en-US" sz="2400">
                <a:solidFill>
                  <a:srgbClr val="190F3F"/>
                </a:solidFill>
                <a:latin typeface="Garet"/>
              </a:rPr>
              <a:t> affects women primarily because the majority of women in local jails are legally innocent, and they cannot be sentenced, adding additional costs </a:t>
            </a:r>
          </a:p>
          <a:p>
            <a:pPr marL="518173" indent="-259086" lvl="1">
              <a:lnSpc>
                <a:spcPts val="3360"/>
              </a:lnSpc>
              <a:buFont typeface="Arial"/>
              <a:buChar char="•"/>
            </a:pPr>
            <a:r>
              <a:rPr lang="en-US" sz="2400">
                <a:solidFill>
                  <a:srgbClr val="190F3F"/>
                </a:solidFill>
                <a:latin typeface="Garet Bold"/>
              </a:rPr>
              <a:t>Carceral Debt</a:t>
            </a:r>
            <a:r>
              <a:rPr lang="en-US" sz="2400">
                <a:solidFill>
                  <a:srgbClr val="190F3F"/>
                </a:solidFill>
                <a:latin typeface="Garet"/>
              </a:rPr>
              <a:t> continues to increase from pre-trial diversion programs, required family planning classes, commissary debt, escalating fines and fees, and Pay Day Loans offered to pay for such expenses,</a:t>
            </a:r>
            <a:r>
              <a:rPr lang="en-US" sz="2400">
                <a:solidFill>
                  <a:srgbClr val="190F3F"/>
                </a:solidFill>
                <a:latin typeface="Garet"/>
              </a:rPr>
              <a:t> only increasing debt, and ranging from hundreds to thousands of dollars. </a:t>
            </a:r>
          </a:p>
        </p:txBody>
      </p:sp>
      <p:sp>
        <p:nvSpPr>
          <p:cNvPr name="TextBox 8" id="8"/>
          <p:cNvSpPr txBox="true"/>
          <p:nvPr/>
        </p:nvSpPr>
        <p:spPr>
          <a:xfrm rot="0">
            <a:off x="7710525" y="3065492"/>
            <a:ext cx="9485709" cy="450215"/>
          </a:xfrm>
          <a:prstGeom prst="rect">
            <a:avLst/>
          </a:prstGeom>
        </p:spPr>
        <p:txBody>
          <a:bodyPr anchor="t" rtlCol="false" tIns="0" lIns="0" bIns="0" rIns="0">
            <a:spAutoFit/>
          </a:bodyPr>
          <a:lstStyle/>
          <a:p>
            <a:pPr algn="l" marL="0" indent="0" lvl="0">
              <a:lnSpc>
                <a:spcPts val="3639"/>
              </a:lnSpc>
            </a:pPr>
            <a:r>
              <a:rPr lang="en-US" sz="2799" spc="-111">
                <a:solidFill>
                  <a:srgbClr val="FFFFFF"/>
                </a:solidFill>
                <a:latin typeface="Garet Italics"/>
              </a:rPr>
              <a:t>As discussed in Part 2 of this presentation.</a:t>
            </a:r>
          </a:p>
        </p:txBody>
      </p:sp>
      <p:sp>
        <p:nvSpPr>
          <p:cNvPr name="Freeform 9" id="9"/>
          <p:cNvSpPr/>
          <p:nvPr/>
        </p:nvSpPr>
        <p:spPr>
          <a:xfrm flipH="false" flipV="false" rot="0">
            <a:off x="710595" y="9219425"/>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10" id="10"/>
          <p:cNvSpPr/>
          <p:nvPr/>
        </p:nvSpPr>
        <p:spPr>
          <a:xfrm flipH="false" flipV="false" rot="0">
            <a:off x="1548726" y="9219425"/>
            <a:ext cx="1246543" cy="586676"/>
          </a:xfrm>
          <a:custGeom>
            <a:avLst/>
            <a:gdLst/>
            <a:ahLst/>
            <a:cxnLst/>
            <a:rect r="r" b="b" t="t" l="l"/>
            <a:pathLst>
              <a:path h="586676" w="1246543">
                <a:moveTo>
                  <a:pt x="0" y="0"/>
                </a:moveTo>
                <a:lnTo>
                  <a:pt x="1246544" y="0"/>
                </a:lnTo>
                <a:lnTo>
                  <a:pt x="1246544" y="586676"/>
                </a:lnTo>
                <a:lnTo>
                  <a:pt x="0" y="586676"/>
                </a:lnTo>
                <a:lnTo>
                  <a:pt x="0" y="0"/>
                </a:lnTo>
                <a:close/>
              </a:path>
            </a:pathLst>
          </a:custGeom>
          <a:blipFill>
            <a:blip r:embed="rId3"/>
            <a:stretch>
              <a:fillRect l="0" t="0" r="0" b="-43916"/>
            </a:stretch>
          </a:blipFill>
        </p:spPr>
      </p:sp>
      <p:sp>
        <p:nvSpPr>
          <p:cNvPr name="TextBox 11" id="11"/>
          <p:cNvSpPr txBox="true"/>
          <p:nvPr/>
        </p:nvSpPr>
        <p:spPr>
          <a:xfrm rot="0">
            <a:off x="2904381" y="9361950"/>
            <a:ext cx="9486156" cy="339726"/>
          </a:xfrm>
          <a:prstGeom prst="rect">
            <a:avLst/>
          </a:prstGeom>
        </p:spPr>
        <p:txBody>
          <a:bodyPr anchor="t" rtlCol="false" tIns="0" lIns="0" bIns="0" rIns="0">
            <a:spAutoFit/>
          </a:bodyPr>
          <a:lstStyle/>
          <a:p>
            <a:pPr algn="ctr">
              <a:lnSpc>
                <a:spcPts val="2500"/>
              </a:lnSpc>
              <a:spcBef>
                <a:spcPct val="0"/>
              </a:spcBef>
            </a:pPr>
            <a:r>
              <a:rPr lang="en-US" sz="2500">
                <a:solidFill>
                  <a:srgbClr val="190F3F"/>
                </a:solidFill>
                <a:latin typeface="Garet"/>
              </a:rPr>
              <a:t>Learn more about </a:t>
            </a:r>
            <a:r>
              <a:rPr lang="en-US" sz="2500">
                <a:solidFill>
                  <a:srgbClr val="190F3F"/>
                </a:solidFill>
                <a:latin typeface="Garet Italics"/>
              </a:rPr>
              <a:t>Carceral Debt</a:t>
            </a:r>
            <a:r>
              <a:rPr lang="en-US" sz="2500">
                <a:solidFill>
                  <a:srgbClr val="190F3F"/>
                </a:solidFill>
                <a:latin typeface="Garet"/>
              </a:rPr>
              <a:t> from </a:t>
            </a:r>
            <a:r>
              <a:rPr lang="en-US" sz="2500" u="sng">
                <a:solidFill>
                  <a:srgbClr val="190F3F"/>
                </a:solidFill>
                <a:latin typeface="Garet"/>
                <a:hlinkClick r:id="rId4" tooltip="https://debtcollective.org/what-we-do/campaigns/carceral-debt/#:~:text=Time%20in%20jail%20and%20prison,we%20call%20%E2%80%9Ccarceral%20debt.%E2%80%9D"/>
              </a:rPr>
              <a:t>The Debt Collective</a:t>
            </a:r>
          </a:p>
        </p:txBody>
      </p:sp>
      <p:sp>
        <p:nvSpPr>
          <p:cNvPr name="TextBox 12" id="12"/>
          <p:cNvSpPr txBox="true"/>
          <p:nvPr/>
        </p:nvSpPr>
        <p:spPr>
          <a:xfrm rot="0">
            <a:off x="7647459" y="5114925"/>
            <a:ext cx="126132" cy="174625"/>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31</a:t>
            </a:r>
          </a:p>
        </p:txBody>
      </p:sp>
      <p:sp>
        <p:nvSpPr>
          <p:cNvPr name="TextBox 13" id="13"/>
          <p:cNvSpPr txBox="true"/>
          <p:nvPr/>
        </p:nvSpPr>
        <p:spPr>
          <a:xfrm rot="0">
            <a:off x="12451110" y="9337373"/>
            <a:ext cx="130671" cy="174625"/>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21</a:t>
            </a:r>
          </a:p>
        </p:txBody>
      </p:sp>
      <p:sp>
        <p:nvSpPr>
          <p:cNvPr name="TextBox 14" id="14"/>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1040"/>
                </a:solidFill>
                <a:latin typeface="Garet"/>
              </a:rPr>
              <a:t>73</a:t>
            </a:r>
          </a:p>
        </p:txBody>
      </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710595" y="3472920"/>
            <a:ext cx="16378931" cy="5567680"/>
          </a:xfrm>
          <a:prstGeom prst="rect">
            <a:avLst/>
          </a:prstGeom>
        </p:spPr>
        <p:txBody>
          <a:bodyPr anchor="t" rtlCol="false" tIns="0" lIns="0" bIns="0" rIns="0">
            <a:spAutoFit/>
          </a:bodyPr>
          <a:lstStyle/>
          <a:p>
            <a:pPr>
              <a:lnSpc>
                <a:spcPts val="3380"/>
              </a:lnSpc>
            </a:pPr>
            <a:r>
              <a:rPr lang="en-US" sz="2600">
                <a:solidFill>
                  <a:srgbClr val="000000"/>
                </a:solidFill>
                <a:latin typeface="Garet Bold"/>
              </a:rPr>
              <a:t>General Security Regulations: </a:t>
            </a:r>
          </a:p>
          <a:p>
            <a:pPr marL="561341" indent="-280670" lvl="1">
              <a:lnSpc>
                <a:spcPts val="3380"/>
              </a:lnSpc>
              <a:buFont typeface="Arial"/>
              <a:buChar char="•"/>
            </a:pPr>
            <a:r>
              <a:rPr lang="en-US" sz="2600">
                <a:solidFill>
                  <a:srgbClr val="000000"/>
                </a:solidFill>
                <a:latin typeface="Garet"/>
              </a:rPr>
              <a:t>Consider eliminating legal penalties for free-bleeding or sharing of menstrual products</a:t>
            </a:r>
          </a:p>
          <a:p>
            <a:pPr marL="561341" indent="-280670" lvl="1">
              <a:lnSpc>
                <a:spcPts val="3380"/>
              </a:lnSpc>
              <a:buFont typeface="Arial"/>
              <a:buChar char="•"/>
            </a:pPr>
            <a:r>
              <a:rPr lang="en-US" sz="2600">
                <a:solidFill>
                  <a:srgbClr val="000000"/>
                </a:solidFill>
                <a:latin typeface="Garet"/>
              </a:rPr>
              <a:t>Consider the needs of menstruators within the context of how all “security regulations” impact incarcerated people who menstruate</a:t>
            </a:r>
          </a:p>
          <a:p>
            <a:pPr>
              <a:lnSpc>
                <a:spcPts val="3380"/>
              </a:lnSpc>
            </a:pPr>
          </a:p>
          <a:p>
            <a:pPr>
              <a:lnSpc>
                <a:spcPts val="3380"/>
              </a:lnSpc>
            </a:pPr>
            <a:r>
              <a:rPr lang="en-US" sz="2600">
                <a:solidFill>
                  <a:srgbClr val="000000"/>
                </a:solidFill>
                <a:latin typeface="Garet Bold"/>
              </a:rPr>
              <a:t>Product Choice and Access: </a:t>
            </a:r>
          </a:p>
          <a:p>
            <a:pPr marL="561341" indent="-280670" lvl="1">
              <a:lnSpc>
                <a:spcPts val="3380"/>
              </a:lnSpc>
              <a:buFont typeface="Arial"/>
              <a:buChar char="•"/>
            </a:pPr>
            <a:r>
              <a:rPr lang="en-US" sz="2600">
                <a:solidFill>
                  <a:srgbClr val="000000"/>
                </a:solidFill>
                <a:latin typeface="Garet"/>
              </a:rPr>
              <a:t>Providing period product choice can become a tool for enhancing women’s agency and can improve menstrual health. </a:t>
            </a:r>
          </a:p>
          <a:p>
            <a:pPr marL="561341" indent="-280670" lvl="1">
              <a:lnSpc>
                <a:spcPts val="3380"/>
              </a:lnSpc>
              <a:buFont typeface="Arial"/>
              <a:buChar char="•"/>
            </a:pPr>
            <a:r>
              <a:rPr lang="en-US" sz="2600">
                <a:solidFill>
                  <a:srgbClr val="000000"/>
                </a:solidFill>
                <a:latin typeface="Garet"/>
              </a:rPr>
              <a:t>Consider increasing period product choice, and offering various sizes to address the differences in menstrual flow</a:t>
            </a:r>
          </a:p>
          <a:p>
            <a:pPr marL="561341" indent="-280670" lvl="1">
              <a:lnSpc>
                <a:spcPts val="3380"/>
              </a:lnSpc>
              <a:buFont typeface="Arial"/>
              <a:buChar char="•"/>
            </a:pPr>
            <a:r>
              <a:rPr lang="en-US" sz="2600">
                <a:solidFill>
                  <a:srgbClr val="000000"/>
                </a:solidFill>
                <a:latin typeface="Garet"/>
              </a:rPr>
              <a:t>Provide a clear course of action for incarcerated menstruators to report any discrimination, abuse or harassment experienced in exchange for menstrual products </a:t>
            </a:r>
          </a:p>
          <a:p>
            <a:pPr>
              <a:lnSpc>
                <a:spcPts val="3380"/>
              </a:lnSpc>
            </a:pPr>
            <a:r>
              <a:rPr lang="en-US" sz="2600">
                <a:solidFill>
                  <a:srgbClr val="000000"/>
                </a:solidFill>
                <a:latin typeface="Garet"/>
              </a:rPr>
              <a:t> </a:t>
            </a:r>
          </a:p>
        </p:txBody>
      </p:sp>
      <p:sp>
        <p:nvSpPr>
          <p:cNvPr name="Freeform 3" id="3"/>
          <p:cNvSpPr/>
          <p:nvPr/>
        </p:nvSpPr>
        <p:spPr>
          <a:xfrm flipH="false" flipV="false" rot="0">
            <a:off x="710595" y="9219425"/>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4" id="4"/>
          <p:cNvSpPr/>
          <p:nvPr/>
        </p:nvSpPr>
        <p:spPr>
          <a:xfrm flipH="false" flipV="false" rot="0">
            <a:off x="1548726" y="9219425"/>
            <a:ext cx="1246543" cy="586676"/>
          </a:xfrm>
          <a:custGeom>
            <a:avLst/>
            <a:gdLst/>
            <a:ahLst/>
            <a:cxnLst/>
            <a:rect r="r" b="b" t="t" l="l"/>
            <a:pathLst>
              <a:path h="586676" w="1246543">
                <a:moveTo>
                  <a:pt x="0" y="0"/>
                </a:moveTo>
                <a:lnTo>
                  <a:pt x="1246544" y="0"/>
                </a:lnTo>
                <a:lnTo>
                  <a:pt x="1246544" y="586676"/>
                </a:lnTo>
                <a:lnTo>
                  <a:pt x="0" y="586676"/>
                </a:lnTo>
                <a:lnTo>
                  <a:pt x="0" y="0"/>
                </a:lnTo>
                <a:close/>
              </a:path>
            </a:pathLst>
          </a:custGeom>
          <a:blipFill>
            <a:blip r:embed="rId3"/>
            <a:stretch>
              <a:fillRect l="0" t="0" r="0" b="-43916"/>
            </a:stretch>
          </a:blipFill>
        </p:spPr>
      </p:sp>
      <p:grpSp>
        <p:nvGrpSpPr>
          <p:cNvPr name="Group 5" id="5"/>
          <p:cNvGrpSpPr/>
          <p:nvPr/>
        </p:nvGrpSpPr>
        <p:grpSpPr>
          <a:xfrm rot="0">
            <a:off x="0" y="-24938"/>
            <a:ext cx="18288000" cy="2940673"/>
            <a:chOff x="0" y="0"/>
            <a:chExt cx="4816593" cy="774498"/>
          </a:xfrm>
        </p:grpSpPr>
        <p:sp>
          <p:nvSpPr>
            <p:cNvPr name="Freeform 6" id="6"/>
            <p:cNvSpPr/>
            <p:nvPr/>
          </p:nvSpPr>
          <p:spPr>
            <a:xfrm flipH="false" flipV="false" rot="0">
              <a:off x="0" y="0"/>
              <a:ext cx="4816592" cy="774498"/>
            </a:xfrm>
            <a:custGeom>
              <a:avLst/>
              <a:gdLst/>
              <a:ahLst/>
              <a:cxnLst/>
              <a:rect r="r" b="b" t="t" l="l"/>
              <a:pathLst>
                <a:path h="774498" w="4816592">
                  <a:moveTo>
                    <a:pt x="0" y="0"/>
                  </a:moveTo>
                  <a:lnTo>
                    <a:pt x="4816592" y="0"/>
                  </a:lnTo>
                  <a:lnTo>
                    <a:pt x="4816592" y="774498"/>
                  </a:lnTo>
                  <a:lnTo>
                    <a:pt x="0" y="774498"/>
                  </a:lnTo>
                  <a:close/>
                </a:path>
              </a:pathLst>
            </a:custGeom>
            <a:gradFill rotWithShape="true">
              <a:gsLst>
                <a:gs pos="0">
                  <a:srgbClr val="EF4036">
                    <a:alpha val="100000"/>
                  </a:srgbClr>
                </a:gs>
                <a:gs pos="50000">
                  <a:srgbClr val="D685B8">
                    <a:alpha val="100000"/>
                  </a:srgbClr>
                </a:gs>
                <a:gs pos="100000">
                  <a:srgbClr val="578FA7">
                    <a:alpha val="100000"/>
                  </a:srgbClr>
                </a:gs>
              </a:gsLst>
              <a:lin ang="5400000"/>
            </a:gradFill>
          </p:spPr>
        </p:sp>
        <p:sp>
          <p:nvSpPr>
            <p:cNvPr name="TextBox 7" id="7"/>
            <p:cNvSpPr txBox="true"/>
            <p:nvPr/>
          </p:nvSpPr>
          <p:spPr>
            <a:xfrm>
              <a:off x="0" y="-38100"/>
              <a:ext cx="812800" cy="850900"/>
            </a:xfrm>
            <a:prstGeom prst="rect">
              <a:avLst/>
            </a:prstGeom>
          </p:spPr>
          <p:txBody>
            <a:bodyPr anchor="ctr" rtlCol="false" tIns="50800" lIns="50800" bIns="50800" rIns="50800"/>
            <a:lstStyle/>
            <a:p>
              <a:pPr algn="ctr">
                <a:lnSpc>
                  <a:spcPts val="3374"/>
                </a:lnSpc>
              </a:pPr>
            </a:p>
          </p:txBody>
        </p:sp>
      </p:grpSp>
      <p:sp>
        <p:nvSpPr>
          <p:cNvPr name="TextBox 8" id="8"/>
          <p:cNvSpPr txBox="true"/>
          <p:nvPr/>
        </p:nvSpPr>
        <p:spPr>
          <a:xfrm rot="0">
            <a:off x="549860" y="922954"/>
            <a:ext cx="16216477" cy="1438275"/>
          </a:xfrm>
          <a:prstGeom prst="rect">
            <a:avLst/>
          </a:prstGeom>
        </p:spPr>
        <p:txBody>
          <a:bodyPr anchor="t" rtlCol="false" tIns="0" lIns="0" bIns="0" rIns="0">
            <a:spAutoFit/>
          </a:bodyPr>
          <a:lstStyle/>
          <a:p>
            <a:pPr>
              <a:lnSpc>
                <a:spcPts val="11099"/>
              </a:lnSpc>
            </a:pPr>
            <a:r>
              <a:rPr lang="en-US" sz="9999" spc="-299">
                <a:solidFill>
                  <a:srgbClr val="FFFFFF"/>
                </a:solidFill>
                <a:latin typeface="Hey Gotcha! Medium"/>
              </a:rPr>
              <a:t>appendix b: Policy RecomMendations </a:t>
            </a:r>
          </a:p>
        </p:txBody>
      </p:sp>
      <p:sp>
        <p:nvSpPr>
          <p:cNvPr name="TextBox 9" id="9"/>
          <p:cNvSpPr txBox="true"/>
          <p:nvPr/>
        </p:nvSpPr>
        <p:spPr>
          <a:xfrm rot="0">
            <a:off x="15680907" y="1223737"/>
            <a:ext cx="6139094" cy="380254"/>
          </a:xfrm>
          <a:prstGeom prst="rect">
            <a:avLst/>
          </a:prstGeom>
        </p:spPr>
        <p:txBody>
          <a:bodyPr anchor="t" rtlCol="false" tIns="0" lIns="0" bIns="0" rIns="0">
            <a:spAutoFit/>
          </a:bodyPr>
          <a:lstStyle/>
          <a:p>
            <a:pPr algn="l" marL="0" indent="0" lvl="0">
              <a:lnSpc>
                <a:spcPts val="3001"/>
              </a:lnSpc>
            </a:pPr>
            <a:r>
              <a:rPr lang="en-US" sz="2308" spc="-92">
                <a:solidFill>
                  <a:srgbClr val="FFFFFF"/>
                </a:solidFill>
                <a:latin typeface="Garet"/>
              </a:rPr>
              <a:t>Page 1 of 2</a:t>
            </a:r>
          </a:p>
        </p:txBody>
      </p:sp>
      <p:sp>
        <p:nvSpPr>
          <p:cNvPr name="TextBox 10" id="10"/>
          <p:cNvSpPr txBox="true"/>
          <p:nvPr/>
        </p:nvSpPr>
        <p:spPr>
          <a:xfrm rot="0">
            <a:off x="3042920" y="9346326"/>
            <a:ext cx="13391034" cy="306072"/>
          </a:xfrm>
          <a:prstGeom prst="rect">
            <a:avLst/>
          </a:prstGeom>
        </p:spPr>
        <p:txBody>
          <a:bodyPr anchor="t" rtlCol="false" tIns="0" lIns="0" bIns="0" rIns="0">
            <a:spAutoFit/>
          </a:bodyPr>
          <a:lstStyle/>
          <a:p>
            <a:pPr algn="ctr">
              <a:lnSpc>
                <a:spcPts val="2300"/>
              </a:lnSpc>
              <a:spcBef>
                <a:spcPct val="0"/>
              </a:spcBef>
            </a:pPr>
            <a:r>
              <a:rPr lang="en-US" sz="2300">
                <a:solidFill>
                  <a:srgbClr val="000000"/>
                </a:solidFill>
                <a:latin typeface="Garet"/>
              </a:rPr>
              <a:t>See </a:t>
            </a:r>
            <a:r>
              <a:rPr lang="en-US" sz="2300" u="sng">
                <a:solidFill>
                  <a:srgbClr val="000000"/>
                </a:solidFill>
                <a:latin typeface="Garet"/>
                <a:hlinkClick r:id="rId4" tooltip="https://www.aclu.org/wp-content/uploads/legal-documents/121119-sj-periodequitytoolkit.pdf"/>
              </a:rPr>
              <a:t>Menstrual Equity: A Legislative Toolkit </a:t>
            </a:r>
            <a:r>
              <a:rPr lang="en-US" sz="2300">
                <a:solidFill>
                  <a:srgbClr val="000000"/>
                </a:solidFill>
                <a:latin typeface="Garet"/>
              </a:rPr>
              <a:t>from the ACLU for Model Legislation (Page 20) </a:t>
            </a:r>
          </a:p>
        </p:txBody>
      </p:sp>
      <p:sp>
        <p:nvSpPr>
          <p:cNvPr name="TextBox 11" id="11"/>
          <p:cNvSpPr txBox="true"/>
          <p:nvPr/>
        </p:nvSpPr>
        <p:spPr>
          <a:xfrm rot="0">
            <a:off x="16372602" y="9229725"/>
            <a:ext cx="154930" cy="174625"/>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44</a:t>
            </a:r>
          </a:p>
        </p:txBody>
      </p:sp>
      <p:sp>
        <p:nvSpPr>
          <p:cNvPr name="TextBox 12" id="12"/>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1040"/>
                </a:solidFill>
                <a:latin typeface="Garet"/>
              </a:rPr>
              <a:t>74</a:t>
            </a:r>
          </a:p>
        </p:txBody>
      </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24938"/>
            <a:ext cx="18288000" cy="2940673"/>
            <a:chOff x="0" y="0"/>
            <a:chExt cx="4816593" cy="774498"/>
          </a:xfrm>
        </p:grpSpPr>
        <p:sp>
          <p:nvSpPr>
            <p:cNvPr name="Freeform 3" id="3"/>
            <p:cNvSpPr/>
            <p:nvPr/>
          </p:nvSpPr>
          <p:spPr>
            <a:xfrm flipH="false" flipV="false" rot="0">
              <a:off x="0" y="0"/>
              <a:ext cx="4816592" cy="774498"/>
            </a:xfrm>
            <a:custGeom>
              <a:avLst/>
              <a:gdLst/>
              <a:ahLst/>
              <a:cxnLst/>
              <a:rect r="r" b="b" t="t" l="l"/>
              <a:pathLst>
                <a:path h="774498" w="4816592">
                  <a:moveTo>
                    <a:pt x="0" y="0"/>
                  </a:moveTo>
                  <a:lnTo>
                    <a:pt x="4816592" y="0"/>
                  </a:lnTo>
                  <a:lnTo>
                    <a:pt x="4816592" y="774498"/>
                  </a:lnTo>
                  <a:lnTo>
                    <a:pt x="0" y="774498"/>
                  </a:lnTo>
                  <a:close/>
                </a:path>
              </a:pathLst>
            </a:custGeom>
            <a:gradFill rotWithShape="true">
              <a:gsLst>
                <a:gs pos="0">
                  <a:srgbClr val="EF4036">
                    <a:alpha val="100000"/>
                  </a:srgbClr>
                </a:gs>
                <a:gs pos="50000">
                  <a:srgbClr val="D685B8">
                    <a:alpha val="100000"/>
                  </a:srgbClr>
                </a:gs>
                <a:gs pos="100000">
                  <a:srgbClr val="578FA7">
                    <a:alpha val="100000"/>
                  </a:srgbClr>
                </a:gs>
              </a:gsLst>
              <a:lin ang="5400000"/>
            </a:gra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3374"/>
                </a:lnSpc>
              </a:pPr>
            </a:p>
          </p:txBody>
        </p:sp>
      </p:grpSp>
      <p:sp>
        <p:nvSpPr>
          <p:cNvPr name="TextBox 5" id="5"/>
          <p:cNvSpPr txBox="true"/>
          <p:nvPr/>
        </p:nvSpPr>
        <p:spPr>
          <a:xfrm rot="0">
            <a:off x="549860" y="922954"/>
            <a:ext cx="16216477" cy="1438275"/>
          </a:xfrm>
          <a:prstGeom prst="rect">
            <a:avLst/>
          </a:prstGeom>
        </p:spPr>
        <p:txBody>
          <a:bodyPr anchor="t" rtlCol="false" tIns="0" lIns="0" bIns="0" rIns="0">
            <a:spAutoFit/>
          </a:bodyPr>
          <a:lstStyle/>
          <a:p>
            <a:pPr>
              <a:lnSpc>
                <a:spcPts val="11099"/>
              </a:lnSpc>
            </a:pPr>
            <a:r>
              <a:rPr lang="en-US" sz="9999" spc="-299">
                <a:solidFill>
                  <a:srgbClr val="FFFFFF"/>
                </a:solidFill>
                <a:latin typeface="Hey Gotcha! Medium"/>
              </a:rPr>
              <a:t>appendix b: Policy RecomMendations </a:t>
            </a:r>
          </a:p>
        </p:txBody>
      </p:sp>
      <p:sp>
        <p:nvSpPr>
          <p:cNvPr name="TextBox 6" id="6"/>
          <p:cNvSpPr txBox="true"/>
          <p:nvPr/>
        </p:nvSpPr>
        <p:spPr>
          <a:xfrm rot="0">
            <a:off x="15680907" y="1223737"/>
            <a:ext cx="6139094" cy="380254"/>
          </a:xfrm>
          <a:prstGeom prst="rect">
            <a:avLst/>
          </a:prstGeom>
        </p:spPr>
        <p:txBody>
          <a:bodyPr anchor="t" rtlCol="false" tIns="0" lIns="0" bIns="0" rIns="0">
            <a:spAutoFit/>
          </a:bodyPr>
          <a:lstStyle/>
          <a:p>
            <a:pPr algn="l" marL="0" indent="0" lvl="0">
              <a:lnSpc>
                <a:spcPts val="3001"/>
              </a:lnSpc>
            </a:pPr>
            <a:r>
              <a:rPr lang="en-US" sz="2308" spc="-92">
                <a:solidFill>
                  <a:srgbClr val="FFFFFF"/>
                </a:solidFill>
                <a:latin typeface="Garet"/>
              </a:rPr>
              <a:t>Page 2 of 2</a:t>
            </a:r>
          </a:p>
        </p:txBody>
      </p:sp>
      <p:sp>
        <p:nvSpPr>
          <p:cNvPr name="TextBox 7" id="7"/>
          <p:cNvSpPr txBox="true"/>
          <p:nvPr/>
        </p:nvSpPr>
        <p:spPr>
          <a:xfrm rot="0">
            <a:off x="710595" y="3172910"/>
            <a:ext cx="16548705" cy="5567680"/>
          </a:xfrm>
          <a:prstGeom prst="rect">
            <a:avLst/>
          </a:prstGeom>
        </p:spPr>
        <p:txBody>
          <a:bodyPr anchor="t" rtlCol="false" tIns="0" lIns="0" bIns="0" rIns="0">
            <a:spAutoFit/>
          </a:bodyPr>
          <a:lstStyle/>
          <a:p>
            <a:pPr>
              <a:lnSpc>
                <a:spcPts val="3380"/>
              </a:lnSpc>
            </a:pPr>
            <a:r>
              <a:rPr lang="en-US" sz="2600">
                <a:solidFill>
                  <a:srgbClr val="000000"/>
                </a:solidFill>
                <a:latin typeface="Garet Bold"/>
              </a:rPr>
              <a:t>Menstrual Health and Safety: </a:t>
            </a:r>
          </a:p>
          <a:p>
            <a:pPr marL="561341" indent="-280670" lvl="1">
              <a:lnSpc>
                <a:spcPts val="3380"/>
              </a:lnSpc>
              <a:buFont typeface="Arial"/>
              <a:buChar char="•"/>
            </a:pPr>
            <a:r>
              <a:rPr lang="en-US" sz="2600">
                <a:solidFill>
                  <a:srgbClr val="000000"/>
                </a:solidFill>
                <a:latin typeface="Garet"/>
              </a:rPr>
              <a:t>Consider including healthcare professionals on determining which government-issued menstrual products are distributed in correctional facilities, to increase safety and effectiveness.</a:t>
            </a:r>
          </a:p>
          <a:p>
            <a:pPr marL="561341" indent="-280670" lvl="1">
              <a:lnSpc>
                <a:spcPts val="3380"/>
              </a:lnSpc>
              <a:buFont typeface="Arial"/>
              <a:buChar char="•"/>
            </a:pPr>
            <a:r>
              <a:rPr lang="en-US" sz="2600">
                <a:solidFill>
                  <a:srgbClr val="000000"/>
                </a:solidFill>
                <a:latin typeface="Garet"/>
              </a:rPr>
              <a:t>Consider increasing access to timely and preventative healthcare screenings, along with pain management, diagnosis and treatment for Heavy Menstrual Bleeding Disorders like Fibroids, PCOs, or Endometriosis </a:t>
            </a:r>
          </a:p>
          <a:p>
            <a:pPr>
              <a:lnSpc>
                <a:spcPts val="3380"/>
              </a:lnSpc>
            </a:pPr>
          </a:p>
          <a:p>
            <a:pPr>
              <a:lnSpc>
                <a:spcPts val="3380"/>
              </a:lnSpc>
            </a:pPr>
            <a:r>
              <a:rPr lang="en-US" sz="2600">
                <a:solidFill>
                  <a:srgbClr val="000000"/>
                </a:solidFill>
                <a:latin typeface="Garet Bold"/>
              </a:rPr>
              <a:t>Increased Access + Accountability:</a:t>
            </a:r>
            <a:r>
              <a:rPr lang="en-US" sz="2600">
                <a:solidFill>
                  <a:srgbClr val="000000"/>
                </a:solidFill>
                <a:latin typeface="Garet"/>
              </a:rPr>
              <a:t> </a:t>
            </a:r>
          </a:p>
          <a:p>
            <a:pPr>
              <a:lnSpc>
                <a:spcPts val="3380"/>
              </a:lnSpc>
            </a:pPr>
            <a:r>
              <a:rPr lang="en-US" sz="2600">
                <a:solidFill>
                  <a:srgbClr val="000000"/>
                </a:solidFill>
                <a:latin typeface="Garet"/>
              </a:rPr>
              <a:t>The state of NY not only requires menstrual products in their correctional facilities, but the NY City Council introduced an amendment that would require the Department of Correction (DOC) to report on its distribution of menstrual product, increasing accountability. </a:t>
            </a:r>
          </a:p>
          <a:p>
            <a:pPr>
              <a:lnSpc>
                <a:spcPts val="3380"/>
              </a:lnSpc>
            </a:pPr>
          </a:p>
        </p:txBody>
      </p:sp>
      <p:sp>
        <p:nvSpPr>
          <p:cNvPr name="Freeform 8" id="8"/>
          <p:cNvSpPr/>
          <p:nvPr/>
        </p:nvSpPr>
        <p:spPr>
          <a:xfrm flipH="false" flipV="false" rot="0">
            <a:off x="710595" y="9219425"/>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9" id="9"/>
          <p:cNvSpPr/>
          <p:nvPr/>
        </p:nvSpPr>
        <p:spPr>
          <a:xfrm flipH="false" flipV="false" rot="0">
            <a:off x="1548726" y="9219425"/>
            <a:ext cx="1246543" cy="586676"/>
          </a:xfrm>
          <a:custGeom>
            <a:avLst/>
            <a:gdLst/>
            <a:ahLst/>
            <a:cxnLst/>
            <a:rect r="r" b="b" t="t" l="l"/>
            <a:pathLst>
              <a:path h="586676" w="1246543">
                <a:moveTo>
                  <a:pt x="0" y="0"/>
                </a:moveTo>
                <a:lnTo>
                  <a:pt x="1246544" y="0"/>
                </a:lnTo>
                <a:lnTo>
                  <a:pt x="1246544" y="586676"/>
                </a:lnTo>
                <a:lnTo>
                  <a:pt x="0" y="586676"/>
                </a:lnTo>
                <a:lnTo>
                  <a:pt x="0" y="0"/>
                </a:lnTo>
                <a:close/>
              </a:path>
            </a:pathLst>
          </a:custGeom>
          <a:blipFill>
            <a:blip r:embed="rId3"/>
            <a:stretch>
              <a:fillRect l="0" t="0" r="0" b="-43916"/>
            </a:stretch>
          </a:blipFill>
        </p:spPr>
      </p:sp>
      <p:sp>
        <p:nvSpPr>
          <p:cNvPr name="TextBox 10" id="10"/>
          <p:cNvSpPr txBox="true"/>
          <p:nvPr/>
        </p:nvSpPr>
        <p:spPr>
          <a:xfrm rot="0">
            <a:off x="710595" y="8599302"/>
            <a:ext cx="16305901" cy="330200"/>
          </a:xfrm>
          <a:prstGeom prst="rect">
            <a:avLst/>
          </a:prstGeom>
        </p:spPr>
        <p:txBody>
          <a:bodyPr anchor="t" rtlCol="false" tIns="0" lIns="0" bIns="0" rIns="0">
            <a:spAutoFit/>
          </a:bodyPr>
          <a:lstStyle/>
          <a:p>
            <a:pPr>
              <a:lnSpc>
                <a:spcPts val="2499"/>
              </a:lnSpc>
              <a:spcBef>
                <a:spcPct val="0"/>
              </a:spcBef>
            </a:pPr>
            <a:r>
              <a:rPr lang="en-US" sz="2499">
                <a:solidFill>
                  <a:srgbClr val="000000"/>
                </a:solidFill>
                <a:latin typeface="Garet Italics"/>
              </a:rPr>
              <a:t>We are hopeful to see similar policies introduced, and passed,  in states around the country.</a:t>
            </a:r>
          </a:p>
        </p:txBody>
      </p:sp>
      <p:sp>
        <p:nvSpPr>
          <p:cNvPr name="TextBox 11" id="11"/>
          <p:cNvSpPr txBox="true"/>
          <p:nvPr/>
        </p:nvSpPr>
        <p:spPr>
          <a:xfrm rot="0">
            <a:off x="3031683" y="9346326"/>
            <a:ext cx="13413507" cy="294007"/>
          </a:xfrm>
          <a:prstGeom prst="rect">
            <a:avLst/>
          </a:prstGeom>
        </p:spPr>
        <p:txBody>
          <a:bodyPr anchor="t" rtlCol="false" tIns="0" lIns="0" bIns="0" rIns="0">
            <a:spAutoFit/>
          </a:bodyPr>
          <a:lstStyle/>
          <a:p>
            <a:pPr algn="ctr">
              <a:lnSpc>
                <a:spcPts val="2200"/>
              </a:lnSpc>
              <a:spcBef>
                <a:spcPct val="0"/>
              </a:spcBef>
            </a:pPr>
            <a:r>
              <a:rPr lang="en-US" sz="2200">
                <a:solidFill>
                  <a:srgbClr val="000000"/>
                </a:solidFill>
                <a:latin typeface="Garet"/>
              </a:rPr>
              <a:t>See </a:t>
            </a:r>
            <a:r>
              <a:rPr lang="en-US" sz="2200" u="sng">
                <a:solidFill>
                  <a:srgbClr val="000000"/>
                </a:solidFill>
                <a:latin typeface="Garet"/>
                <a:hlinkClick r:id="rId4" tooltip="https://www.aclu.org/wp-content/uploads/legal-documents/121119-sj-periodequitytoolkit.pdf"/>
              </a:rPr>
              <a:t>Menstrual Equity: A Legislative Toolkit </a:t>
            </a:r>
            <a:r>
              <a:rPr lang="en-US" sz="2200">
                <a:solidFill>
                  <a:srgbClr val="000000"/>
                </a:solidFill>
                <a:latin typeface="Garet"/>
              </a:rPr>
              <a:t>from the ACLU for Model Legislation (See Page 20) </a:t>
            </a:r>
          </a:p>
        </p:txBody>
      </p:sp>
      <p:sp>
        <p:nvSpPr>
          <p:cNvPr name="TextBox 12" id="12"/>
          <p:cNvSpPr txBox="true"/>
          <p:nvPr/>
        </p:nvSpPr>
        <p:spPr>
          <a:xfrm rot="0">
            <a:off x="16372602" y="9229725"/>
            <a:ext cx="154930" cy="174625"/>
          </a:xfrm>
          <a:prstGeom prst="rect">
            <a:avLst/>
          </a:prstGeom>
        </p:spPr>
        <p:txBody>
          <a:bodyPr anchor="t" rtlCol="false" tIns="0" lIns="0" bIns="0" rIns="0">
            <a:spAutoFit/>
          </a:bodyPr>
          <a:lstStyle/>
          <a:p>
            <a:pPr algn="ctr">
              <a:lnSpc>
                <a:spcPts val="1400"/>
              </a:lnSpc>
            </a:pPr>
            <a:r>
              <a:rPr lang="en-US" sz="1000">
                <a:solidFill>
                  <a:srgbClr val="190F3F"/>
                </a:solidFill>
                <a:latin typeface="Garet"/>
              </a:rPr>
              <a:t>44</a:t>
            </a:r>
          </a:p>
        </p:txBody>
      </p:sp>
      <p:sp>
        <p:nvSpPr>
          <p:cNvPr name="TextBox 13" id="13"/>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1040"/>
                </a:solidFill>
                <a:latin typeface="Garet"/>
              </a:rPr>
              <a:t>75</a:t>
            </a:r>
          </a:p>
        </p:txBody>
      </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52051"/>
            <a:ext cx="18288000" cy="3076410"/>
            <a:chOff x="0" y="0"/>
            <a:chExt cx="4816593" cy="810248"/>
          </a:xfrm>
        </p:grpSpPr>
        <p:sp>
          <p:nvSpPr>
            <p:cNvPr name="Freeform 3" id="3"/>
            <p:cNvSpPr/>
            <p:nvPr/>
          </p:nvSpPr>
          <p:spPr>
            <a:xfrm flipH="false" flipV="false" rot="0">
              <a:off x="0" y="0"/>
              <a:ext cx="4816592" cy="810248"/>
            </a:xfrm>
            <a:custGeom>
              <a:avLst/>
              <a:gdLst/>
              <a:ahLst/>
              <a:cxnLst/>
              <a:rect r="r" b="b" t="t" l="l"/>
              <a:pathLst>
                <a:path h="810248" w="4816592">
                  <a:moveTo>
                    <a:pt x="0" y="0"/>
                  </a:moveTo>
                  <a:lnTo>
                    <a:pt x="4816592" y="0"/>
                  </a:lnTo>
                  <a:lnTo>
                    <a:pt x="4816592" y="810248"/>
                  </a:lnTo>
                  <a:lnTo>
                    <a:pt x="0" y="810248"/>
                  </a:lnTo>
                  <a:close/>
                </a:path>
              </a:pathLst>
            </a:custGeom>
            <a:gradFill rotWithShape="true">
              <a:gsLst>
                <a:gs pos="0">
                  <a:srgbClr val="EF4036">
                    <a:alpha val="100000"/>
                  </a:srgbClr>
                </a:gs>
                <a:gs pos="50000">
                  <a:srgbClr val="D685B8">
                    <a:alpha val="100000"/>
                  </a:srgbClr>
                </a:gs>
                <a:gs pos="100000">
                  <a:srgbClr val="578FA7">
                    <a:alpha val="100000"/>
                  </a:srgbClr>
                </a:gs>
              </a:gsLst>
              <a:lin ang="5400000"/>
            </a:gra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3374"/>
                </a:lnSpc>
              </a:pPr>
            </a:p>
          </p:txBody>
        </p:sp>
      </p:grpSp>
      <p:sp>
        <p:nvSpPr>
          <p:cNvPr name="TextBox 5" id="5"/>
          <p:cNvSpPr txBox="true"/>
          <p:nvPr/>
        </p:nvSpPr>
        <p:spPr>
          <a:xfrm rot="0">
            <a:off x="544756" y="906990"/>
            <a:ext cx="13801842" cy="1339849"/>
          </a:xfrm>
          <a:prstGeom prst="rect">
            <a:avLst/>
          </a:prstGeom>
        </p:spPr>
        <p:txBody>
          <a:bodyPr anchor="t" rtlCol="false" tIns="0" lIns="0" bIns="0" rIns="0">
            <a:spAutoFit/>
          </a:bodyPr>
          <a:lstStyle/>
          <a:p>
            <a:pPr>
              <a:lnSpc>
                <a:spcPts val="9999"/>
              </a:lnSpc>
            </a:pPr>
            <a:r>
              <a:rPr lang="en-US" sz="9999" spc="-299">
                <a:solidFill>
                  <a:srgbClr val="FFFFFF"/>
                </a:solidFill>
                <a:latin typeface="Hey Gotcha! Medium"/>
              </a:rPr>
              <a:t>appendix C: References</a:t>
            </a:r>
          </a:p>
        </p:txBody>
      </p:sp>
      <p:sp>
        <p:nvSpPr>
          <p:cNvPr name="TextBox 6" id="6"/>
          <p:cNvSpPr txBox="true"/>
          <p:nvPr/>
        </p:nvSpPr>
        <p:spPr>
          <a:xfrm rot="0">
            <a:off x="454956" y="2725399"/>
            <a:ext cx="17378088" cy="7035798"/>
          </a:xfrm>
          <a:prstGeom prst="rect">
            <a:avLst/>
          </a:prstGeom>
        </p:spPr>
        <p:txBody>
          <a:bodyPr anchor="t" rtlCol="false" tIns="0" lIns="0" bIns="0" rIns="0">
            <a:spAutoFit/>
          </a:bodyPr>
          <a:lstStyle/>
          <a:p>
            <a:pPr>
              <a:lnSpc>
                <a:spcPts val="2800"/>
              </a:lnSpc>
            </a:pPr>
            <a:r>
              <a:rPr lang="en-US" sz="2000">
                <a:solidFill>
                  <a:srgbClr val="000000"/>
                </a:solidFill>
                <a:latin typeface="Garet Bold"/>
              </a:rPr>
              <a:t>1.</a:t>
            </a:r>
            <a:r>
              <a:rPr lang="en-US" sz="2000">
                <a:solidFill>
                  <a:srgbClr val="000000"/>
                </a:solidFill>
                <a:latin typeface="Garet"/>
              </a:rPr>
              <a:t> </a:t>
            </a:r>
            <a:r>
              <a:rPr lang="en-US" sz="2000">
                <a:solidFill>
                  <a:srgbClr val="000000"/>
                </a:solidFill>
                <a:latin typeface="Garet"/>
              </a:rPr>
              <a:t>Facts about the over-incarceration of women in the United States. American Civil Liberties Union. (2007, December 12). </a:t>
            </a:r>
            <a:r>
              <a:rPr lang="en-US" sz="2000" u="sng">
                <a:solidFill>
                  <a:srgbClr val="000000"/>
                </a:solidFill>
                <a:latin typeface="Garet"/>
                <a:hlinkClick r:id="rId2" tooltip="https://www.aclu.org/documents/facts-about-over-incarceration-women-united-states"/>
              </a:rPr>
              <a:t>https://www.aclu.org/documents/facts-about-over-incarceration-women-united-states</a:t>
            </a:r>
          </a:p>
          <a:p>
            <a:pPr>
              <a:lnSpc>
                <a:spcPts val="2800"/>
              </a:lnSpc>
            </a:pPr>
            <a:r>
              <a:rPr lang="en-US" sz="2000">
                <a:solidFill>
                  <a:srgbClr val="000000"/>
                </a:solidFill>
                <a:latin typeface="Garet Bold"/>
              </a:rPr>
              <a:t>2.</a:t>
            </a:r>
            <a:r>
              <a:rPr lang="en-US" sz="2000">
                <a:solidFill>
                  <a:srgbClr val="000000"/>
                </a:solidFill>
                <a:latin typeface="Garet"/>
              </a:rPr>
              <a:t> Norwood, C. (2021, October 5). More women are serving life sentences. Experts want to know why. The 19th. </a:t>
            </a:r>
            <a:r>
              <a:rPr lang="en-US" sz="2000" u="sng">
                <a:solidFill>
                  <a:srgbClr val="000000"/>
                </a:solidFill>
                <a:latin typeface="Garet"/>
                <a:hlinkClick r:id="rId3" tooltip="https://19thnews.org/2021/10/more-women-are-serving-life-sentences-why/"/>
              </a:rPr>
              <a:t>https://19thnews.org/2021/10/more-women-are-serving-life-sentences-why/ </a:t>
            </a:r>
          </a:p>
          <a:p>
            <a:pPr>
              <a:lnSpc>
                <a:spcPts val="2800"/>
              </a:lnSpc>
            </a:pPr>
            <a:r>
              <a:rPr lang="en-US" sz="2000">
                <a:solidFill>
                  <a:srgbClr val="000000"/>
                </a:solidFill>
                <a:latin typeface="Garet Bold"/>
              </a:rPr>
              <a:t>3.</a:t>
            </a:r>
            <a:r>
              <a:rPr lang="en-US" sz="2000">
                <a:solidFill>
                  <a:srgbClr val="000000"/>
                </a:solidFill>
                <a:latin typeface="Garet"/>
              </a:rPr>
              <a:t> Perry, G. A. (2022, March 30). Opinion: In prison, having your period can put your life in danger. The Washington Post. </a:t>
            </a:r>
            <a:r>
              <a:rPr lang="en-US" sz="2000" u="sng">
                <a:solidFill>
                  <a:srgbClr val="000000"/>
                </a:solidFill>
                <a:latin typeface="Garet"/>
                <a:hlinkClick r:id="rId4" tooltip="https://www.washingtonpost.com/opinions/2022/03/25/prison-period-danger-health-risks-sexual-abuse/"/>
              </a:rPr>
              <a:t>https://www.washingtonpost.com/opinions/2022/03/25/prison-period-danger-health-risks-sexual-abuse/</a:t>
            </a:r>
          </a:p>
          <a:p>
            <a:pPr>
              <a:lnSpc>
                <a:spcPts val="2800"/>
              </a:lnSpc>
            </a:pPr>
            <a:r>
              <a:rPr lang="en-US" sz="2000">
                <a:solidFill>
                  <a:srgbClr val="000000"/>
                </a:solidFill>
                <a:latin typeface="Garet Bold"/>
              </a:rPr>
              <a:t>4. </a:t>
            </a:r>
            <a:r>
              <a:rPr lang="en-US" sz="2000">
                <a:solidFill>
                  <a:srgbClr val="000000"/>
                </a:solidFill>
                <a:latin typeface="Garet"/>
              </a:rPr>
              <a:t>Hehir, I. (2019, May 27). Why we need to rethink the way we view periods. UNICEF Australia.</a:t>
            </a:r>
          </a:p>
          <a:p>
            <a:pPr>
              <a:lnSpc>
                <a:spcPts val="2800"/>
              </a:lnSpc>
            </a:pPr>
            <a:r>
              <a:rPr lang="en-US" sz="2000">
                <a:solidFill>
                  <a:srgbClr val="000000"/>
                </a:solidFill>
                <a:latin typeface="Garet Bold"/>
              </a:rPr>
              <a:t>5. </a:t>
            </a:r>
            <a:r>
              <a:rPr lang="en-US" sz="2000">
                <a:solidFill>
                  <a:srgbClr val="000000"/>
                </a:solidFill>
                <a:latin typeface="Garet"/>
              </a:rPr>
              <a:t>World Bank Group. (2018, June 7). Menstrual hygiene management enables women and girls to reach their full potential. World Bank. </a:t>
            </a:r>
            <a:r>
              <a:rPr lang="en-US" sz="2000" u="sng">
                <a:solidFill>
                  <a:srgbClr val="000000"/>
                </a:solidFill>
                <a:latin typeface="Garet"/>
                <a:hlinkClick r:id="rId5" tooltip="https://www.worldbank.org/en/news/feature/2018/05/25/menstrual-hygiene-management"/>
              </a:rPr>
              <a:t>https://www.worldbank.org/en/news/feature/2018/05/25/menstrual-hygiene-management </a:t>
            </a:r>
          </a:p>
          <a:p>
            <a:pPr>
              <a:lnSpc>
                <a:spcPts val="2800"/>
              </a:lnSpc>
            </a:pPr>
            <a:r>
              <a:rPr lang="en-US" sz="2000">
                <a:solidFill>
                  <a:srgbClr val="000000"/>
                </a:solidFill>
                <a:latin typeface="Garet"/>
              </a:rPr>
              <a:t> </a:t>
            </a:r>
            <a:r>
              <a:rPr lang="en-US" sz="2000">
                <a:solidFill>
                  <a:srgbClr val="000000"/>
                </a:solidFill>
                <a:latin typeface="Garet Bold"/>
              </a:rPr>
              <a:t>6. </a:t>
            </a:r>
            <a:r>
              <a:rPr lang="en-US" sz="2000">
                <a:solidFill>
                  <a:srgbClr val="000000"/>
                </a:solidFill>
                <a:latin typeface="Garet"/>
              </a:rPr>
              <a:t>Rossouw, L., &amp; Ross, H. (2021). Understanding Period Poverty: Socio-Economic Inequalities in Menstrual Hygiene Management in Eight Low-and Middle-Income Countries. International Journal of Environmental Research and Public Health, 18(5), 2571. </a:t>
            </a:r>
            <a:r>
              <a:rPr lang="en-US" sz="2000">
                <a:solidFill>
                  <a:srgbClr val="000000"/>
                </a:solidFill>
                <a:latin typeface="Garet Italics"/>
              </a:rPr>
              <a:t>AND </a:t>
            </a:r>
            <a:r>
              <a:rPr lang="en-US" sz="2000">
                <a:solidFill>
                  <a:srgbClr val="000000"/>
                </a:solidFill>
                <a:latin typeface="Garet"/>
              </a:rPr>
              <a:t>Vora, S. (2020). The realities of period poverty: how homelessness shapes women’s lived experiences of menstruation. The Palgrave handbook of critical menstruation studies, 31-47.</a:t>
            </a:r>
          </a:p>
          <a:p>
            <a:pPr>
              <a:lnSpc>
                <a:spcPts val="2800"/>
              </a:lnSpc>
            </a:pPr>
            <a:r>
              <a:rPr lang="en-US" sz="2000">
                <a:solidFill>
                  <a:srgbClr val="000000"/>
                </a:solidFill>
                <a:latin typeface="Garet Bold"/>
              </a:rPr>
              <a:t>7.  </a:t>
            </a:r>
            <a:r>
              <a:rPr lang="en-US" sz="2000">
                <a:solidFill>
                  <a:srgbClr val="000000"/>
                </a:solidFill>
                <a:latin typeface="Garet"/>
              </a:rPr>
              <a:t>Thinx &amp; PERIOD. (2021). State of the period 2021. </a:t>
            </a:r>
            <a:r>
              <a:rPr lang="en-US" sz="2000" u="sng">
                <a:solidFill>
                  <a:srgbClr val="000000"/>
                </a:solidFill>
                <a:latin typeface="Garet"/>
                <a:hlinkClick r:id="rId6" tooltip="https://period.org/uploads/State-of-the-Period-2021.pdf"/>
              </a:rPr>
              <a:t>https://period.org/uploads/State-of-the-Period-2021.pdf </a:t>
            </a:r>
          </a:p>
          <a:p>
            <a:pPr>
              <a:lnSpc>
                <a:spcPts val="2800"/>
              </a:lnSpc>
            </a:pPr>
            <a:r>
              <a:rPr lang="en-US" sz="2000">
                <a:solidFill>
                  <a:srgbClr val="000000"/>
                </a:solidFill>
                <a:latin typeface="Garet Bold"/>
              </a:rPr>
              <a:t>8. </a:t>
            </a:r>
            <a:r>
              <a:rPr lang="en-US" sz="2000">
                <a:solidFill>
                  <a:srgbClr val="000000"/>
                </a:solidFill>
                <a:latin typeface="Garet"/>
              </a:rPr>
              <a:t>U by Kotex Period Poverty Awareness Week – Survey Results (2021)</a:t>
            </a:r>
            <a:r>
              <a:rPr lang="en-US" sz="2000" u="sng">
                <a:solidFill>
                  <a:srgbClr val="000000"/>
                </a:solidFill>
                <a:latin typeface="Garet"/>
                <a:hlinkClick r:id="rId7" tooltip="https://allianceforperiodsupplies.org/wp-content/uploads/2022/05/U_by_Kotex_Period_Poverty_-_PPAW_Data_Set.pdf"/>
              </a:rPr>
              <a:t> https://allianceforperiodsupplies.org/wp-content/uploads/2022/05/U_by_Kotex_Period_Poverty_-_PPAW_Data_Set.pdf</a:t>
            </a:r>
          </a:p>
          <a:p>
            <a:pPr>
              <a:lnSpc>
                <a:spcPts val="2800"/>
              </a:lnSpc>
            </a:pPr>
            <a:r>
              <a:rPr lang="en-US" sz="2000">
                <a:solidFill>
                  <a:srgbClr val="000000"/>
                </a:solidFill>
                <a:latin typeface="Garet Bold"/>
              </a:rPr>
              <a:t>9. </a:t>
            </a:r>
            <a:r>
              <a:rPr lang="en-US" sz="2000">
                <a:solidFill>
                  <a:srgbClr val="000000"/>
                </a:solidFill>
                <a:latin typeface="Garet"/>
              </a:rPr>
              <a:t>Cardoso, L. F., Scolese, A. M., Hamidaddin, A., &amp; Gupta, J. (2021). Period poverty and mental health implications among college-aged women in the United States.</a:t>
            </a:r>
            <a:r>
              <a:rPr lang="en-US" sz="2000">
                <a:solidFill>
                  <a:srgbClr val="000000"/>
                </a:solidFill>
                <a:latin typeface="Garet"/>
                <a:hlinkClick r:id="rId8" tooltip="https://bmcwomenshealth.biomedcentral.com/articles/10.1186/s12905-020-01149-5"/>
              </a:rPr>
              <a:t> BMC Women's Health</a:t>
            </a:r>
            <a:r>
              <a:rPr lang="en-US" sz="2000">
                <a:solidFill>
                  <a:srgbClr val="000000"/>
                </a:solidFill>
                <a:latin typeface="Garet"/>
              </a:rPr>
              <a:t>, 21(1)</a:t>
            </a:r>
            <a:r>
              <a:rPr lang="en-US" sz="2000" u="sng">
                <a:solidFill>
                  <a:srgbClr val="000000"/>
                </a:solidFill>
                <a:latin typeface="Garet"/>
              </a:rPr>
              <a:t>, 1-7 </a:t>
            </a:r>
            <a:r>
              <a:rPr lang="en-US" sz="2000" u="sng">
                <a:solidFill>
                  <a:srgbClr val="000000"/>
                </a:solidFill>
                <a:latin typeface="Garet"/>
                <a:hlinkClick r:id="rId9" tooltip="https://bmcwomenshealth.biomedcentral.com/articles/10.1186/s12905-020-01149-5"/>
              </a:rPr>
              <a:t>https://bmcwomenshealth.biomedcentral.com/articles/10.1186/s12905-020-01149-5</a:t>
            </a:r>
          </a:p>
          <a:p>
            <a:pPr>
              <a:lnSpc>
                <a:spcPts val="2800"/>
              </a:lnSpc>
            </a:pPr>
          </a:p>
        </p:txBody>
      </p:sp>
      <p:sp>
        <p:nvSpPr>
          <p:cNvPr name="Freeform 7" id="7"/>
          <p:cNvSpPr/>
          <p:nvPr/>
        </p:nvSpPr>
        <p:spPr>
          <a:xfrm flipH="false" flipV="false" rot="0">
            <a:off x="15321543" y="1028700"/>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10"/>
            <a:stretch>
              <a:fillRect l="0" t="0" r="0" b="0"/>
            </a:stretch>
          </a:blipFill>
        </p:spPr>
      </p:sp>
      <p:sp>
        <p:nvSpPr>
          <p:cNvPr name="Freeform 8" id="8"/>
          <p:cNvSpPr/>
          <p:nvPr/>
        </p:nvSpPr>
        <p:spPr>
          <a:xfrm flipH="false" flipV="false" rot="0">
            <a:off x="16159675" y="1028700"/>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11"/>
            <a:stretch>
              <a:fillRect l="0" t="0" r="0" b="-43916"/>
            </a:stretch>
          </a:blipFill>
        </p:spPr>
      </p:sp>
      <p:sp>
        <p:nvSpPr>
          <p:cNvPr name="TextBox 9" id="9"/>
          <p:cNvSpPr txBox="true"/>
          <p:nvPr/>
        </p:nvSpPr>
        <p:spPr>
          <a:xfrm rot="0">
            <a:off x="17076596" y="9382736"/>
            <a:ext cx="659244" cy="378461"/>
          </a:xfrm>
          <a:prstGeom prst="rect">
            <a:avLst/>
          </a:prstGeom>
        </p:spPr>
        <p:txBody>
          <a:bodyPr anchor="t" rtlCol="false" tIns="0" lIns="0" bIns="0" rIns="0">
            <a:spAutoFit/>
          </a:bodyPr>
          <a:lstStyle/>
          <a:p>
            <a:pPr algn="ctr">
              <a:lnSpc>
                <a:spcPts val="2900"/>
              </a:lnSpc>
            </a:pPr>
            <a:r>
              <a:rPr lang="en-US" sz="2900">
                <a:solidFill>
                  <a:srgbClr val="191040"/>
                </a:solidFill>
                <a:latin typeface="Garet"/>
              </a:rPr>
              <a:t>76</a:t>
            </a:r>
          </a:p>
        </p:txBody>
      </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52051"/>
            <a:ext cx="18288000" cy="3076410"/>
            <a:chOff x="0" y="0"/>
            <a:chExt cx="4816593" cy="810248"/>
          </a:xfrm>
        </p:grpSpPr>
        <p:sp>
          <p:nvSpPr>
            <p:cNvPr name="Freeform 3" id="3"/>
            <p:cNvSpPr/>
            <p:nvPr/>
          </p:nvSpPr>
          <p:spPr>
            <a:xfrm flipH="false" flipV="false" rot="0">
              <a:off x="0" y="0"/>
              <a:ext cx="4816592" cy="810248"/>
            </a:xfrm>
            <a:custGeom>
              <a:avLst/>
              <a:gdLst/>
              <a:ahLst/>
              <a:cxnLst/>
              <a:rect r="r" b="b" t="t" l="l"/>
              <a:pathLst>
                <a:path h="810248" w="4816592">
                  <a:moveTo>
                    <a:pt x="0" y="0"/>
                  </a:moveTo>
                  <a:lnTo>
                    <a:pt x="4816592" y="0"/>
                  </a:lnTo>
                  <a:lnTo>
                    <a:pt x="4816592" y="810248"/>
                  </a:lnTo>
                  <a:lnTo>
                    <a:pt x="0" y="810248"/>
                  </a:lnTo>
                  <a:close/>
                </a:path>
              </a:pathLst>
            </a:custGeom>
            <a:gradFill rotWithShape="true">
              <a:gsLst>
                <a:gs pos="0">
                  <a:srgbClr val="EF4036">
                    <a:alpha val="100000"/>
                  </a:srgbClr>
                </a:gs>
                <a:gs pos="50000">
                  <a:srgbClr val="D685B8">
                    <a:alpha val="100000"/>
                  </a:srgbClr>
                </a:gs>
                <a:gs pos="100000">
                  <a:srgbClr val="578FA7">
                    <a:alpha val="100000"/>
                  </a:srgbClr>
                </a:gs>
              </a:gsLst>
              <a:lin ang="5400000"/>
            </a:gra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3374"/>
                </a:lnSpc>
              </a:pPr>
            </a:p>
          </p:txBody>
        </p:sp>
      </p:grpSp>
      <p:sp>
        <p:nvSpPr>
          <p:cNvPr name="TextBox 5" id="5"/>
          <p:cNvSpPr txBox="true"/>
          <p:nvPr/>
        </p:nvSpPr>
        <p:spPr>
          <a:xfrm rot="0">
            <a:off x="544756" y="906990"/>
            <a:ext cx="13801842" cy="1339849"/>
          </a:xfrm>
          <a:prstGeom prst="rect">
            <a:avLst/>
          </a:prstGeom>
        </p:spPr>
        <p:txBody>
          <a:bodyPr anchor="t" rtlCol="false" tIns="0" lIns="0" bIns="0" rIns="0">
            <a:spAutoFit/>
          </a:bodyPr>
          <a:lstStyle/>
          <a:p>
            <a:pPr>
              <a:lnSpc>
                <a:spcPts val="9999"/>
              </a:lnSpc>
            </a:pPr>
            <a:r>
              <a:rPr lang="en-US" sz="9999" spc="-299">
                <a:solidFill>
                  <a:srgbClr val="FFFFFF"/>
                </a:solidFill>
                <a:latin typeface="Hey Gotcha! Medium"/>
              </a:rPr>
              <a:t>appendix C: References</a:t>
            </a:r>
          </a:p>
        </p:txBody>
      </p:sp>
      <p:sp>
        <p:nvSpPr>
          <p:cNvPr name="Freeform 6" id="6"/>
          <p:cNvSpPr/>
          <p:nvPr/>
        </p:nvSpPr>
        <p:spPr>
          <a:xfrm flipH="false" flipV="false" rot="0">
            <a:off x="15321543" y="1028700"/>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7" id="7"/>
          <p:cNvSpPr/>
          <p:nvPr/>
        </p:nvSpPr>
        <p:spPr>
          <a:xfrm flipH="false" flipV="false" rot="0">
            <a:off x="16159675" y="1028700"/>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8" id="8"/>
          <p:cNvSpPr txBox="true"/>
          <p:nvPr/>
        </p:nvSpPr>
        <p:spPr>
          <a:xfrm rot="0">
            <a:off x="474318" y="2748665"/>
            <a:ext cx="17339364" cy="7035800"/>
          </a:xfrm>
          <a:prstGeom prst="rect">
            <a:avLst/>
          </a:prstGeom>
        </p:spPr>
        <p:txBody>
          <a:bodyPr anchor="t" rtlCol="false" tIns="0" lIns="0" bIns="0" rIns="0">
            <a:spAutoFit/>
          </a:bodyPr>
          <a:lstStyle/>
          <a:p>
            <a:pPr>
              <a:lnSpc>
                <a:spcPts val="2800"/>
              </a:lnSpc>
            </a:pPr>
            <a:r>
              <a:rPr lang="en-US" sz="2000">
                <a:solidFill>
                  <a:srgbClr val="000000"/>
                </a:solidFill>
                <a:latin typeface="Garet Bold"/>
              </a:rPr>
              <a:t>10. </a:t>
            </a:r>
            <a:r>
              <a:rPr lang="en-US" sz="2000">
                <a:solidFill>
                  <a:srgbClr val="000000"/>
                </a:solidFill>
                <a:latin typeface="Garet"/>
              </a:rPr>
              <a:t>Definition: Correctional facility from 34 USC § 10651(l)(1). Legal Information Institute. (n.d.).  </a:t>
            </a:r>
            <a:r>
              <a:rPr lang="en-US" sz="2000" u="sng">
                <a:solidFill>
                  <a:srgbClr val="000000"/>
                </a:solidFill>
                <a:latin typeface="Garet"/>
                <a:hlinkClick r:id="rId4" tooltip="https://www.law.cornell.edu/definitions/uscode.php?width=840&amp;height=800&amp;iframe=true&amp;def_id=34-USC-1339097894-1337661723&amp;term_occur=999&amp;term_src=title%3A34%3Asubtitle%3AI%3Achapter%3A101%3Asubchapter%3AXXXIII%3Asection%3A10651#:~:text=(1)%20Definitions%20(A),justice%20agency%20or%20a%20court."/>
              </a:rPr>
              <a:t>https://www.law.cornell.edu/definitions/uscode.php?width=840&amp;height=800&amp;iframe=true&amp;def_id=34-USC-1339097894-1337661723&amp;term_occur=999&amp;term_src=title%3A34%3Asubtitle%3AI%3Achapter%3A101%3Asubchapter%3AXXXIII%3Asection%3A10651#:~:text=(1)%20Definitions%20(A),justice%20agency%20or%20a%20court. </a:t>
            </a:r>
          </a:p>
          <a:p>
            <a:pPr>
              <a:lnSpc>
                <a:spcPts val="2800"/>
              </a:lnSpc>
            </a:pPr>
            <a:r>
              <a:rPr lang="en-US" sz="2000">
                <a:solidFill>
                  <a:srgbClr val="000000"/>
                </a:solidFill>
                <a:latin typeface="Garet Bold"/>
              </a:rPr>
              <a:t>11.</a:t>
            </a:r>
            <a:r>
              <a:rPr lang="en-US" sz="2000">
                <a:solidFill>
                  <a:srgbClr val="000000"/>
                </a:solidFill>
                <a:latin typeface="Garet"/>
              </a:rPr>
              <a:t> </a:t>
            </a:r>
            <a:r>
              <a:rPr lang="en-US" sz="2000">
                <a:solidFill>
                  <a:srgbClr val="000000"/>
                </a:solidFill>
                <a:latin typeface="Garet"/>
              </a:rPr>
              <a:t>United States profile. United States profile | Prison Policy Initiative. (2023). </a:t>
            </a:r>
            <a:r>
              <a:rPr lang="en-US" sz="2000" u="sng">
                <a:solidFill>
                  <a:srgbClr val="000000"/>
                </a:solidFill>
                <a:latin typeface="Garet"/>
                <a:hlinkClick r:id="rId5" tooltip="https://www.prisonpolicy.org/profiles/US.html"/>
              </a:rPr>
              <a:t>https://www.prisonpolicy.org/profiles/US.html</a:t>
            </a:r>
          </a:p>
          <a:p>
            <a:pPr>
              <a:lnSpc>
                <a:spcPts val="2800"/>
              </a:lnSpc>
            </a:pPr>
            <a:r>
              <a:rPr lang="en-US" sz="2000">
                <a:solidFill>
                  <a:srgbClr val="000000"/>
                </a:solidFill>
                <a:latin typeface="Garet Bold"/>
              </a:rPr>
              <a:t>12.</a:t>
            </a:r>
            <a:r>
              <a:rPr lang="en-US" sz="2000">
                <a:solidFill>
                  <a:srgbClr val="000000"/>
                </a:solidFill>
                <a:latin typeface="Garet"/>
              </a:rPr>
              <a:t> </a:t>
            </a:r>
            <a:r>
              <a:rPr lang="en-US" sz="2000">
                <a:solidFill>
                  <a:srgbClr val="000000"/>
                </a:solidFill>
                <a:latin typeface="Garet"/>
              </a:rPr>
              <a:t>Monazzam, N. (2023, March). Incarcerated women and girls. The Sentencing Project. </a:t>
            </a:r>
            <a:r>
              <a:rPr lang="en-US" sz="2000" u="sng">
                <a:solidFill>
                  <a:srgbClr val="000000"/>
                </a:solidFill>
                <a:latin typeface="Garet"/>
                <a:hlinkClick r:id="rId6" tooltip="https://www.sentencingproject.org/app/uploads/2023/05/Incarcerated-Women-and-Girls-1.pdf"/>
              </a:rPr>
              <a:t>https://www.sentencingproject.org/app/uploads/2023/05/Incarcerated-Women-and-Girls-1.pdf</a:t>
            </a:r>
          </a:p>
          <a:p>
            <a:pPr>
              <a:lnSpc>
                <a:spcPts val="2800"/>
              </a:lnSpc>
            </a:pPr>
            <a:r>
              <a:rPr lang="en-US" sz="2000">
                <a:solidFill>
                  <a:srgbClr val="000000"/>
                </a:solidFill>
                <a:latin typeface="Garet Bold"/>
              </a:rPr>
              <a:t>13. </a:t>
            </a:r>
            <a:r>
              <a:rPr lang="en-US" sz="2000">
                <a:solidFill>
                  <a:srgbClr val="000000"/>
                </a:solidFill>
                <a:latin typeface="Garet"/>
              </a:rPr>
              <a:t>Fettig, A. (n.d.). View of Menstrual Equity, Organizing and the Struggle for Human Dignity and Gender Equality in Prison: Columbia Journal of Gender and Law. </a:t>
            </a:r>
            <a:r>
              <a:rPr lang="en-US" sz="2000" u="sng">
                <a:solidFill>
                  <a:srgbClr val="000000"/>
                </a:solidFill>
                <a:latin typeface="Garet"/>
                <a:hlinkClick r:id="rId7" tooltip="https://journals.library.columbia.edu/index.php/cjgl/article/view/8823/4563"/>
              </a:rPr>
              <a:t>https://journals.library.columbia.edu/index.php/cjgl/article/view/8823/4563 </a:t>
            </a:r>
          </a:p>
          <a:p>
            <a:pPr>
              <a:lnSpc>
                <a:spcPts val="2800"/>
              </a:lnSpc>
            </a:pPr>
            <a:r>
              <a:rPr lang="en-US" sz="2000">
                <a:solidFill>
                  <a:srgbClr val="000000"/>
                </a:solidFill>
                <a:latin typeface="Garet Bold"/>
              </a:rPr>
              <a:t>14. </a:t>
            </a:r>
            <a:r>
              <a:rPr lang="en-US" sz="2000">
                <a:solidFill>
                  <a:srgbClr val="000000"/>
                </a:solidFill>
                <a:latin typeface="Garet"/>
              </a:rPr>
              <a:t>Maranze, M. (2015, February 4). Pathology of the carceral state. Los Angeles Review of Books. </a:t>
            </a:r>
            <a:r>
              <a:rPr lang="en-US" sz="2000" u="sng">
                <a:solidFill>
                  <a:srgbClr val="000000"/>
                </a:solidFill>
                <a:latin typeface="Garet"/>
                <a:hlinkClick r:id="rId8" tooltip="https://lareviewofbooks.org/article/pathology-carceral-state/"/>
              </a:rPr>
              <a:t>https://lareviewofbooks.org/article/pathology-carceral-state/</a:t>
            </a:r>
          </a:p>
          <a:p>
            <a:pPr>
              <a:lnSpc>
                <a:spcPts val="2800"/>
              </a:lnSpc>
            </a:pPr>
            <a:r>
              <a:rPr lang="en-US" sz="2000">
                <a:solidFill>
                  <a:srgbClr val="000000"/>
                </a:solidFill>
                <a:latin typeface="Garet Bold"/>
              </a:rPr>
              <a:t>15.</a:t>
            </a:r>
            <a:r>
              <a:rPr lang="en-US" sz="2000">
                <a:solidFill>
                  <a:srgbClr val="000000"/>
                </a:solidFill>
                <a:latin typeface="Garet"/>
              </a:rPr>
              <a:t> </a:t>
            </a:r>
            <a:r>
              <a:rPr lang="en-US" sz="2000">
                <a:solidFill>
                  <a:srgbClr val="000000"/>
                </a:solidFill>
                <a:latin typeface="Garet"/>
              </a:rPr>
              <a:t>Kajstura, A., &amp; Sawyer, W. (2023, March 1). Women’s mass incarceration: The whole pie 2023. Prison Policy Initiative. </a:t>
            </a:r>
            <a:r>
              <a:rPr lang="en-US" sz="2000" u="sng">
                <a:solidFill>
                  <a:srgbClr val="000000"/>
                </a:solidFill>
                <a:latin typeface="Garet"/>
                <a:hlinkClick r:id="rId9" tooltip="https://www.prisonpolicy.org/reports/pie2023women.html"/>
              </a:rPr>
              <a:t>https://www.prisonpolicy.org/reports/pie2023women.html</a:t>
            </a:r>
          </a:p>
          <a:p>
            <a:pPr>
              <a:lnSpc>
                <a:spcPts val="2800"/>
              </a:lnSpc>
            </a:pPr>
            <a:r>
              <a:rPr lang="en-US" sz="2000">
                <a:solidFill>
                  <a:srgbClr val="000000"/>
                </a:solidFill>
                <a:latin typeface="Garet Bold"/>
              </a:rPr>
              <a:t>16.</a:t>
            </a:r>
            <a:r>
              <a:rPr lang="en-US" sz="2000">
                <a:solidFill>
                  <a:srgbClr val="000000"/>
                </a:solidFill>
                <a:latin typeface="Garet"/>
              </a:rPr>
              <a:t> </a:t>
            </a:r>
            <a:r>
              <a:rPr lang="en-US" sz="2000">
                <a:solidFill>
                  <a:srgbClr val="000000"/>
                </a:solidFill>
                <a:latin typeface="Garet"/>
              </a:rPr>
              <a:t>Nelson, C. (2022, December 30). Jail vs. prison vs. detention center. University of Phoenix. </a:t>
            </a:r>
            <a:r>
              <a:rPr lang="en-US" sz="2000" u="sng">
                <a:solidFill>
                  <a:srgbClr val="000000"/>
                </a:solidFill>
                <a:latin typeface="Garet"/>
                <a:hlinkClick r:id="rId10" tooltip="https://www.phoenix.edu/blog/jail-vs-prison-vs-detention-center.html"/>
              </a:rPr>
              <a:t>https://www.phoenix.edu/blog/jail-vs-prison-vs-detention-center.html </a:t>
            </a:r>
          </a:p>
          <a:p>
            <a:pPr>
              <a:lnSpc>
                <a:spcPts val="2800"/>
              </a:lnSpc>
            </a:pPr>
            <a:r>
              <a:rPr lang="en-US" sz="2000">
                <a:solidFill>
                  <a:srgbClr val="000000"/>
                </a:solidFill>
                <a:latin typeface="Garet Bold"/>
              </a:rPr>
              <a:t>17.</a:t>
            </a:r>
            <a:r>
              <a:rPr lang="en-US" sz="2000">
                <a:solidFill>
                  <a:srgbClr val="000000"/>
                </a:solidFill>
                <a:latin typeface="Garet"/>
              </a:rPr>
              <a:t> </a:t>
            </a:r>
            <a:r>
              <a:rPr lang="en-US" sz="2000">
                <a:solidFill>
                  <a:srgbClr val="000000"/>
                </a:solidFill>
                <a:latin typeface="Garet"/>
              </a:rPr>
              <a:t>FAQ: What is the difference between jail and prison?. Prison Fellowship. (2022, December 5). </a:t>
            </a:r>
            <a:r>
              <a:rPr lang="en-US" sz="2000" u="sng">
                <a:solidFill>
                  <a:srgbClr val="000000"/>
                </a:solidFill>
                <a:latin typeface="Garet"/>
                <a:hlinkClick r:id="rId11" tooltip="https://www.prisonfellowship.org/resources/training-resources/in-prison/faq-jail-prison/"/>
              </a:rPr>
              <a:t>https://www.prisonfellowship.org/resources/training-resources/in-prison/faq-jail-prison/</a:t>
            </a:r>
          </a:p>
          <a:p>
            <a:pPr>
              <a:lnSpc>
                <a:spcPts val="2800"/>
              </a:lnSpc>
            </a:pPr>
            <a:r>
              <a:rPr lang="en-US" sz="2000">
                <a:solidFill>
                  <a:srgbClr val="000000"/>
                </a:solidFill>
                <a:latin typeface="Garet Bold"/>
              </a:rPr>
              <a:t>18.</a:t>
            </a:r>
            <a:r>
              <a:rPr lang="en-US" sz="2000">
                <a:solidFill>
                  <a:srgbClr val="000000"/>
                </a:solidFill>
                <a:latin typeface="Garet"/>
              </a:rPr>
              <a:t> </a:t>
            </a:r>
            <a:r>
              <a:rPr lang="en-US" sz="2000">
                <a:solidFill>
                  <a:srgbClr val="000000"/>
                </a:solidFill>
                <a:latin typeface="Garet"/>
              </a:rPr>
              <a:t>Norwood, C. (2023, March 18). Comprehensive report shows the Disparities Incarcerated Women Face. The 19th. </a:t>
            </a:r>
            <a:r>
              <a:rPr lang="en-US" sz="2000" u="sng">
                <a:solidFill>
                  <a:srgbClr val="000000"/>
                </a:solidFill>
                <a:latin typeface="Garet"/>
                <a:hlinkClick r:id="rId12" tooltip="https://19thnews.org/2023/03/prison-policy-report-incarceration-women-disparities/"/>
              </a:rPr>
              <a:t>https://19thnews.org/2023/03/prison-policy-report-incarceration-women-disparities/</a:t>
            </a:r>
          </a:p>
          <a:p>
            <a:pPr>
              <a:lnSpc>
                <a:spcPts val="2800"/>
              </a:lnSpc>
            </a:pPr>
          </a:p>
        </p:txBody>
      </p:sp>
      <p:sp>
        <p:nvSpPr>
          <p:cNvPr name="TextBox 9" id="9"/>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1040"/>
                </a:solidFill>
                <a:latin typeface="Garet"/>
              </a:rPr>
              <a:t>77</a:t>
            </a:r>
          </a:p>
        </p:txBody>
      </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52051"/>
            <a:ext cx="18288000" cy="3076410"/>
            <a:chOff x="0" y="0"/>
            <a:chExt cx="4816593" cy="810248"/>
          </a:xfrm>
        </p:grpSpPr>
        <p:sp>
          <p:nvSpPr>
            <p:cNvPr name="Freeform 3" id="3"/>
            <p:cNvSpPr/>
            <p:nvPr/>
          </p:nvSpPr>
          <p:spPr>
            <a:xfrm flipH="false" flipV="false" rot="0">
              <a:off x="0" y="0"/>
              <a:ext cx="4816592" cy="810248"/>
            </a:xfrm>
            <a:custGeom>
              <a:avLst/>
              <a:gdLst/>
              <a:ahLst/>
              <a:cxnLst/>
              <a:rect r="r" b="b" t="t" l="l"/>
              <a:pathLst>
                <a:path h="810248" w="4816592">
                  <a:moveTo>
                    <a:pt x="0" y="0"/>
                  </a:moveTo>
                  <a:lnTo>
                    <a:pt x="4816592" y="0"/>
                  </a:lnTo>
                  <a:lnTo>
                    <a:pt x="4816592" y="810248"/>
                  </a:lnTo>
                  <a:lnTo>
                    <a:pt x="0" y="810248"/>
                  </a:lnTo>
                  <a:close/>
                </a:path>
              </a:pathLst>
            </a:custGeom>
            <a:gradFill rotWithShape="true">
              <a:gsLst>
                <a:gs pos="0">
                  <a:srgbClr val="EF4036">
                    <a:alpha val="100000"/>
                  </a:srgbClr>
                </a:gs>
                <a:gs pos="50000">
                  <a:srgbClr val="D685B8">
                    <a:alpha val="100000"/>
                  </a:srgbClr>
                </a:gs>
                <a:gs pos="100000">
                  <a:srgbClr val="578FA7">
                    <a:alpha val="100000"/>
                  </a:srgbClr>
                </a:gs>
              </a:gsLst>
              <a:lin ang="5400000"/>
            </a:gra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3374"/>
                </a:lnSpc>
              </a:pPr>
            </a:p>
          </p:txBody>
        </p:sp>
      </p:grpSp>
      <p:sp>
        <p:nvSpPr>
          <p:cNvPr name="TextBox 5" id="5"/>
          <p:cNvSpPr txBox="true"/>
          <p:nvPr/>
        </p:nvSpPr>
        <p:spPr>
          <a:xfrm rot="0">
            <a:off x="544756" y="906990"/>
            <a:ext cx="13801842" cy="1339849"/>
          </a:xfrm>
          <a:prstGeom prst="rect">
            <a:avLst/>
          </a:prstGeom>
        </p:spPr>
        <p:txBody>
          <a:bodyPr anchor="t" rtlCol="false" tIns="0" lIns="0" bIns="0" rIns="0">
            <a:spAutoFit/>
          </a:bodyPr>
          <a:lstStyle/>
          <a:p>
            <a:pPr>
              <a:lnSpc>
                <a:spcPts val="9999"/>
              </a:lnSpc>
            </a:pPr>
            <a:r>
              <a:rPr lang="en-US" sz="9999" spc="-299">
                <a:solidFill>
                  <a:srgbClr val="FFFFFF"/>
                </a:solidFill>
                <a:latin typeface="Hey Gotcha! Medium"/>
              </a:rPr>
              <a:t>appendix C: References</a:t>
            </a:r>
          </a:p>
        </p:txBody>
      </p:sp>
      <p:sp>
        <p:nvSpPr>
          <p:cNvPr name="Freeform 6" id="6"/>
          <p:cNvSpPr/>
          <p:nvPr/>
        </p:nvSpPr>
        <p:spPr>
          <a:xfrm flipH="false" flipV="false" rot="0">
            <a:off x="15321543" y="1028700"/>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7" id="7"/>
          <p:cNvSpPr/>
          <p:nvPr/>
        </p:nvSpPr>
        <p:spPr>
          <a:xfrm flipH="false" flipV="false" rot="0">
            <a:off x="16159675" y="1028700"/>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8" id="8"/>
          <p:cNvSpPr txBox="true"/>
          <p:nvPr/>
        </p:nvSpPr>
        <p:spPr>
          <a:xfrm rot="0">
            <a:off x="597738" y="2935997"/>
            <a:ext cx="17092523" cy="6493598"/>
          </a:xfrm>
          <a:prstGeom prst="rect">
            <a:avLst/>
          </a:prstGeom>
        </p:spPr>
        <p:txBody>
          <a:bodyPr anchor="t" rtlCol="false" tIns="0" lIns="0" bIns="0" rIns="0">
            <a:spAutoFit/>
          </a:bodyPr>
          <a:lstStyle/>
          <a:p>
            <a:pPr>
              <a:lnSpc>
                <a:spcPts val="2760"/>
              </a:lnSpc>
            </a:pPr>
            <a:r>
              <a:rPr lang="en-US" sz="1971">
                <a:solidFill>
                  <a:srgbClr val="000000"/>
                </a:solidFill>
                <a:latin typeface="Garet Bold"/>
              </a:rPr>
              <a:t>19. </a:t>
            </a:r>
            <a:r>
              <a:rPr lang="en-US" sz="1971">
                <a:solidFill>
                  <a:srgbClr val="000000"/>
                </a:solidFill>
                <a:latin typeface="Garet"/>
              </a:rPr>
              <a:t>Moss, Fenn, Vilches (2023) American Public Health Association. The Menstruating Body in US Carceral Facilities: What 3 Women in Alabama Reveal about Misdirection in the Menstrual Equity Space</a:t>
            </a:r>
          </a:p>
          <a:p>
            <a:pPr>
              <a:lnSpc>
                <a:spcPts val="2760"/>
              </a:lnSpc>
            </a:pPr>
            <a:r>
              <a:rPr lang="en-US" sz="1971">
                <a:solidFill>
                  <a:srgbClr val="000000"/>
                </a:solidFill>
                <a:latin typeface="Garet Bold"/>
              </a:rPr>
              <a:t>20.</a:t>
            </a:r>
            <a:r>
              <a:rPr lang="en-US" sz="1971">
                <a:solidFill>
                  <a:srgbClr val="000000"/>
                </a:solidFill>
                <a:latin typeface="Garet"/>
              </a:rPr>
              <a:t> </a:t>
            </a:r>
            <a:r>
              <a:rPr lang="en-US" sz="1971">
                <a:solidFill>
                  <a:srgbClr val="000000"/>
                </a:solidFill>
                <a:latin typeface="Garet"/>
              </a:rPr>
              <a:t>Rapp, A., &amp; Kilpatrick, S. (2020, February 4). Changing the Cycle: Period Poverty as a Public Health Crisis. University of Michigan School of Public Health﻿. </a:t>
            </a:r>
            <a:r>
              <a:rPr lang="en-US" sz="1971" u="sng">
                <a:solidFill>
                  <a:srgbClr val="000000"/>
                </a:solidFill>
                <a:latin typeface="Garet"/>
                <a:hlinkClick r:id="rId4" tooltip="https://sph.umich.edu/pursuit/2020posts/period-poverty.html"/>
              </a:rPr>
              <a:t>https://sph.umich.edu/pursuit/2020posts/period-poverty.html</a:t>
            </a:r>
          </a:p>
          <a:p>
            <a:pPr>
              <a:lnSpc>
                <a:spcPts val="2760"/>
              </a:lnSpc>
            </a:pPr>
            <a:r>
              <a:rPr lang="en-US" sz="1971">
                <a:solidFill>
                  <a:srgbClr val="000000"/>
                </a:solidFill>
                <a:latin typeface="Garet Bold"/>
              </a:rPr>
              <a:t>21. </a:t>
            </a:r>
            <a:r>
              <a:rPr lang="en-US" sz="1971">
                <a:solidFill>
                  <a:srgbClr val="000000"/>
                </a:solidFill>
                <a:latin typeface="Garet Italics"/>
              </a:rPr>
              <a:t>Carceral Debt</a:t>
            </a:r>
            <a:r>
              <a:rPr lang="en-US" sz="1971">
                <a:solidFill>
                  <a:srgbClr val="000000"/>
                </a:solidFill>
                <a:latin typeface="Garet"/>
              </a:rPr>
              <a:t>. Debt Collective. (2023, September 25). </a:t>
            </a:r>
            <a:r>
              <a:rPr lang="en-US" sz="1971" u="sng">
                <a:solidFill>
                  <a:srgbClr val="000000"/>
                </a:solidFill>
                <a:latin typeface="Garet"/>
                <a:hlinkClick r:id="rId5" tooltip="https://debtcollective.org/what-we-do/campaigns/carceral-debt/#:~:text=Time%20in%20jail%20and%20prison,we%20call%20%E2%80%9Ccarceral%20debt.%E2%80%9D"/>
              </a:rPr>
              <a:t>https://debtcollective.org/what-we-do/campaigns/carceral-debt/#:~:text=Time%20in%20jail%20and%20prison,we%20call%20%E2%80%9Ccarceral%20debt.%E2%80%9D </a:t>
            </a:r>
          </a:p>
          <a:p>
            <a:pPr>
              <a:lnSpc>
                <a:spcPts val="2760"/>
              </a:lnSpc>
            </a:pPr>
            <a:r>
              <a:rPr lang="en-US" sz="1971">
                <a:solidFill>
                  <a:srgbClr val="000000"/>
                </a:solidFill>
                <a:latin typeface="Garet Bold"/>
              </a:rPr>
              <a:t>22. </a:t>
            </a:r>
            <a:r>
              <a:rPr lang="en-US" sz="1971">
                <a:solidFill>
                  <a:srgbClr val="000000"/>
                </a:solidFill>
                <a:latin typeface="Garet"/>
              </a:rPr>
              <a:t>Roman, C. G. (2015, February 26). </a:t>
            </a:r>
            <a:r>
              <a:rPr lang="en-US" sz="1971">
                <a:solidFill>
                  <a:srgbClr val="000000"/>
                </a:solidFill>
                <a:latin typeface="Garet Italics"/>
              </a:rPr>
              <a:t>Child Support, Debt, and Prisoner Reentry: Examining the Influences of Prisoners’ Legal and Financial Obligations on Reentry</a:t>
            </a:r>
            <a:r>
              <a:rPr lang="en-US" sz="1971">
                <a:solidFill>
                  <a:srgbClr val="000000"/>
                </a:solidFill>
                <a:latin typeface="Garet"/>
              </a:rPr>
              <a:t>. Office of the Justice Programs. </a:t>
            </a:r>
            <a:r>
              <a:rPr lang="en-US" sz="1971" u="sng">
                <a:solidFill>
                  <a:srgbClr val="000000"/>
                </a:solidFill>
                <a:latin typeface="Garet"/>
                <a:hlinkClick r:id="rId6" tooltip="https://www.ojp.gov/pdffiles1/nij/grants/248906.pdf"/>
              </a:rPr>
              <a:t>https://www.ojp.gov/pdffiles1/nij/grants/248906.pdf </a:t>
            </a:r>
          </a:p>
          <a:p>
            <a:pPr>
              <a:lnSpc>
                <a:spcPts val="2760"/>
              </a:lnSpc>
            </a:pPr>
            <a:r>
              <a:rPr lang="en-US" sz="1971">
                <a:solidFill>
                  <a:srgbClr val="000000"/>
                </a:solidFill>
                <a:latin typeface="Garet Bold"/>
              </a:rPr>
              <a:t>23.</a:t>
            </a:r>
            <a:r>
              <a:rPr lang="en-US" sz="1971">
                <a:solidFill>
                  <a:srgbClr val="000000"/>
                </a:solidFill>
                <a:latin typeface="Garet"/>
              </a:rPr>
              <a:t> </a:t>
            </a:r>
            <a:r>
              <a:rPr lang="en-US" sz="1971">
                <a:solidFill>
                  <a:srgbClr val="000000"/>
                </a:solidFill>
                <a:latin typeface="Garet"/>
              </a:rPr>
              <a:t>Babbar, Karan. (2021, October 27). </a:t>
            </a:r>
            <a:r>
              <a:rPr lang="en-US" sz="1971">
                <a:solidFill>
                  <a:srgbClr val="000000"/>
                </a:solidFill>
                <a:latin typeface="Garet Italics"/>
              </a:rPr>
              <a:t>Menstrual Health is a public health and human rights issue</a:t>
            </a:r>
            <a:r>
              <a:rPr lang="en-US" sz="1971">
                <a:solidFill>
                  <a:srgbClr val="000000"/>
                </a:solidFill>
                <a:latin typeface="Garet"/>
              </a:rPr>
              <a:t>. The Lancet. </a:t>
            </a:r>
            <a:r>
              <a:rPr lang="en-US" sz="1971" u="sng">
                <a:solidFill>
                  <a:srgbClr val="000000"/>
                </a:solidFill>
                <a:latin typeface="Garet"/>
                <a:hlinkClick r:id="rId7" tooltip="https://www.thelancet.com/journals/lanpub/article/PIIS2468-2667(21)00212-7/fulltext"/>
              </a:rPr>
              <a:t>https://www.thelancet.com/journals/lanpub/article/PIIS2468-2667(21)00212-7/fulltext</a:t>
            </a:r>
          </a:p>
          <a:p>
            <a:pPr>
              <a:lnSpc>
                <a:spcPts val="2760"/>
              </a:lnSpc>
            </a:pPr>
            <a:r>
              <a:rPr lang="en-US" sz="1971">
                <a:solidFill>
                  <a:srgbClr val="000000"/>
                </a:solidFill>
                <a:latin typeface="Garet Bold"/>
              </a:rPr>
              <a:t>24</a:t>
            </a:r>
            <a:r>
              <a:rPr lang="en-US" sz="1971">
                <a:solidFill>
                  <a:srgbClr val="000000"/>
                </a:solidFill>
                <a:latin typeface="Garet"/>
              </a:rPr>
              <a:t>. </a:t>
            </a:r>
            <a:r>
              <a:rPr lang="en-US" sz="1971">
                <a:solidFill>
                  <a:srgbClr val="000000"/>
                </a:solidFill>
                <a:latin typeface="Garet"/>
              </a:rPr>
              <a:t>Fettig, A. (n.d.).</a:t>
            </a:r>
            <a:r>
              <a:rPr lang="en-US" sz="1971">
                <a:solidFill>
                  <a:srgbClr val="000000"/>
                </a:solidFill>
                <a:latin typeface="Garet Italics"/>
              </a:rPr>
              <a:t> View of Menstrual Equity, Organizing and the Struggle for Human Dignity and Gender Equality in Prison: Columbia Journal of Gender and Law</a:t>
            </a:r>
            <a:r>
              <a:rPr lang="en-US" sz="1971">
                <a:solidFill>
                  <a:srgbClr val="000000"/>
                </a:solidFill>
                <a:latin typeface="Garet"/>
              </a:rPr>
              <a:t>. </a:t>
            </a:r>
            <a:r>
              <a:rPr lang="en-US" sz="1971" u="sng">
                <a:solidFill>
                  <a:srgbClr val="000000"/>
                </a:solidFill>
                <a:latin typeface="Garet"/>
                <a:hlinkClick r:id="rId8" tooltip="https://journals.library.columbia.edu/index.php/cjgl/article/view/8823/4563"/>
              </a:rPr>
              <a:t>https://journals.library.columbia.edu/index.php/cjgl/article/view/8823/4563 </a:t>
            </a:r>
          </a:p>
          <a:p>
            <a:pPr>
              <a:lnSpc>
                <a:spcPts val="2760"/>
              </a:lnSpc>
            </a:pPr>
            <a:r>
              <a:rPr lang="en-US" sz="1971">
                <a:solidFill>
                  <a:srgbClr val="000000"/>
                </a:solidFill>
                <a:latin typeface="Garet Bold"/>
              </a:rPr>
              <a:t>25.</a:t>
            </a:r>
            <a:r>
              <a:rPr lang="en-US" sz="1971">
                <a:solidFill>
                  <a:srgbClr val="000000"/>
                </a:solidFill>
                <a:latin typeface="Garet"/>
              </a:rPr>
              <a:t> </a:t>
            </a:r>
            <a:r>
              <a:rPr lang="en-US" sz="1971">
                <a:solidFill>
                  <a:srgbClr val="000000"/>
                </a:solidFill>
                <a:latin typeface="Garet"/>
              </a:rPr>
              <a:t>General Assembly Resolution. (1990, December 14). </a:t>
            </a:r>
            <a:r>
              <a:rPr lang="en-US" sz="1971">
                <a:solidFill>
                  <a:srgbClr val="000000"/>
                </a:solidFill>
                <a:latin typeface="Garet Italics"/>
              </a:rPr>
              <a:t>Basic Principles for the Treatment of Prisoners</a:t>
            </a:r>
            <a:r>
              <a:rPr lang="en-US" sz="1971">
                <a:solidFill>
                  <a:srgbClr val="000000"/>
                </a:solidFill>
                <a:latin typeface="Garet"/>
              </a:rPr>
              <a:t>. Universal Instruments. </a:t>
            </a:r>
            <a:r>
              <a:rPr lang="en-US" sz="1971" u="sng">
                <a:solidFill>
                  <a:srgbClr val="000000"/>
                </a:solidFill>
                <a:latin typeface="Garet"/>
                <a:hlinkClick r:id="rId9" tooltip="https://www.ohchr.org/en/instruments-mechanisms/instruments/basic-principles-treatment-prisoners#:~:text=All%20prisoners%20shall%20be%20treated,property%2C%20birth%20or%20other%20status."/>
              </a:rPr>
              <a:t>https://www.ohchr.org/en/instruments-mechanisms/instruments/basic-principles-treatment-prisoners#:~:text=All%20prisoners%20shall%20be%20treated,property%2C%20birth%20or%20other%20status. </a:t>
            </a:r>
          </a:p>
          <a:p>
            <a:pPr>
              <a:lnSpc>
                <a:spcPts val="2760"/>
              </a:lnSpc>
            </a:pPr>
            <a:r>
              <a:rPr lang="en-US" sz="1971">
                <a:solidFill>
                  <a:srgbClr val="000000"/>
                </a:solidFill>
                <a:latin typeface="Garet Bold"/>
              </a:rPr>
              <a:t>26.</a:t>
            </a:r>
            <a:r>
              <a:rPr lang="en-US" sz="1971">
                <a:solidFill>
                  <a:srgbClr val="000000"/>
                </a:solidFill>
                <a:latin typeface="Garet"/>
              </a:rPr>
              <a:t> </a:t>
            </a:r>
            <a:r>
              <a:rPr lang="en-US" sz="1971">
                <a:solidFill>
                  <a:srgbClr val="000000"/>
                </a:solidFill>
                <a:latin typeface="Garet"/>
              </a:rPr>
              <a:t>Weiss-Wolf, J. (2017).</a:t>
            </a:r>
            <a:r>
              <a:rPr lang="en-US" sz="1971">
                <a:solidFill>
                  <a:srgbClr val="000000"/>
                </a:solidFill>
                <a:latin typeface="Garet Italics"/>
              </a:rPr>
              <a:t> Periods gone public: Taking a stand for menstrual equity. </a:t>
            </a:r>
            <a:r>
              <a:rPr lang="en-US" sz="1971">
                <a:solidFill>
                  <a:srgbClr val="000000"/>
                </a:solidFill>
                <a:latin typeface="Garet"/>
              </a:rPr>
              <a:t>Simon and Schuster</a:t>
            </a:r>
          </a:p>
          <a:p>
            <a:pPr>
              <a:lnSpc>
                <a:spcPts val="2760"/>
              </a:lnSpc>
            </a:pPr>
            <a:r>
              <a:rPr lang="en-US" sz="1971">
                <a:solidFill>
                  <a:srgbClr val="000000"/>
                </a:solidFill>
                <a:latin typeface="Garet Bold"/>
              </a:rPr>
              <a:t>27.</a:t>
            </a:r>
            <a:r>
              <a:rPr lang="en-US" sz="1971">
                <a:solidFill>
                  <a:srgbClr val="000000"/>
                </a:solidFill>
                <a:latin typeface="Garet"/>
              </a:rPr>
              <a:t> </a:t>
            </a:r>
            <a:r>
              <a:rPr lang="en-US" sz="1971">
                <a:solidFill>
                  <a:srgbClr val="000000"/>
                </a:solidFill>
                <a:latin typeface="Garet Italics"/>
              </a:rPr>
              <a:t>State laws around access</a:t>
            </a:r>
            <a:r>
              <a:rPr lang="en-US" sz="1971">
                <a:solidFill>
                  <a:srgbClr val="000000"/>
                </a:solidFill>
                <a:latin typeface="Garet"/>
              </a:rPr>
              <a:t>. The Prison Flow Project. (2023b, August 18). </a:t>
            </a:r>
            <a:r>
              <a:rPr lang="en-US" sz="1971" u="sng">
                <a:solidFill>
                  <a:srgbClr val="000000"/>
                </a:solidFill>
                <a:latin typeface="Garet"/>
                <a:hlinkClick r:id="rId10" tooltip="https://theprisonflowproject.com/state-laws-around-access/"/>
              </a:rPr>
              <a:t>https://theprisonflowproject.com/state-laws-around-access/</a:t>
            </a:r>
          </a:p>
          <a:p>
            <a:pPr>
              <a:lnSpc>
                <a:spcPts val="2760"/>
              </a:lnSpc>
            </a:pPr>
          </a:p>
        </p:txBody>
      </p:sp>
      <p:sp>
        <p:nvSpPr>
          <p:cNvPr name="TextBox 9" id="9"/>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1040"/>
                </a:solidFill>
                <a:latin typeface="Garet"/>
              </a:rPr>
              <a:t>78</a:t>
            </a:r>
          </a:p>
        </p:txBody>
      </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52051"/>
            <a:ext cx="18288000" cy="3076410"/>
            <a:chOff x="0" y="0"/>
            <a:chExt cx="4816593" cy="810248"/>
          </a:xfrm>
        </p:grpSpPr>
        <p:sp>
          <p:nvSpPr>
            <p:cNvPr name="Freeform 3" id="3"/>
            <p:cNvSpPr/>
            <p:nvPr/>
          </p:nvSpPr>
          <p:spPr>
            <a:xfrm flipH="false" flipV="false" rot="0">
              <a:off x="0" y="0"/>
              <a:ext cx="4816592" cy="810248"/>
            </a:xfrm>
            <a:custGeom>
              <a:avLst/>
              <a:gdLst/>
              <a:ahLst/>
              <a:cxnLst/>
              <a:rect r="r" b="b" t="t" l="l"/>
              <a:pathLst>
                <a:path h="810248" w="4816592">
                  <a:moveTo>
                    <a:pt x="0" y="0"/>
                  </a:moveTo>
                  <a:lnTo>
                    <a:pt x="4816592" y="0"/>
                  </a:lnTo>
                  <a:lnTo>
                    <a:pt x="4816592" y="810248"/>
                  </a:lnTo>
                  <a:lnTo>
                    <a:pt x="0" y="810248"/>
                  </a:lnTo>
                  <a:close/>
                </a:path>
              </a:pathLst>
            </a:custGeom>
            <a:gradFill rotWithShape="true">
              <a:gsLst>
                <a:gs pos="0">
                  <a:srgbClr val="EF4036">
                    <a:alpha val="100000"/>
                  </a:srgbClr>
                </a:gs>
                <a:gs pos="50000">
                  <a:srgbClr val="D685B8">
                    <a:alpha val="100000"/>
                  </a:srgbClr>
                </a:gs>
                <a:gs pos="100000">
                  <a:srgbClr val="578FA7">
                    <a:alpha val="100000"/>
                  </a:srgbClr>
                </a:gs>
              </a:gsLst>
              <a:lin ang="5400000"/>
            </a:gra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3374"/>
                </a:lnSpc>
              </a:pPr>
            </a:p>
          </p:txBody>
        </p:sp>
      </p:grpSp>
      <p:sp>
        <p:nvSpPr>
          <p:cNvPr name="TextBox 5" id="5"/>
          <p:cNvSpPr txBox="true"/>
          <p:nvPr/>
        </p:nvSpPr>
        <p:spPr>
          <a:xfrm rot="0">
            <a:off x="544756" y="906990"/>
            <a:ext cx="13801842" cy="1339849"/>
          </a:xfrm>
          <a:prstGeom prst="rect">
            <a:avLst/>
          </a:prstGeom>
        </p:spPr>
        <p:txBody>
          <a:bodyPr anchor="t" rtlCol="false" tIns="0" lIns="0" bIns="0" rIns="0">
            <a:spAutoFit/>
          </a:bodyPr>
          <a:lstStyle/>
          <a:p>
            <a:pPr>
              <a:lnSpc>
                <a:spcPts val="9999"/>
              </a:lnSpc>
            </a:pPr>
            <a:r>
              <a:rPr lang="en-US" sz="9999" spc="-299">
                <a:solidFill>
                  <a:srgbClr val="FFFFFF"/>
                </a:solidFill>
                <a:latin typeface="Hey Gotcha! Medium"/>
              </a:rPr>
              <a:t>appendix C: References</a:t>
            </a:r>
          </a:p>
        </p:txBody>
      </p:sp>
      <p:sp>
        <p:nvSpPr>
          <p:cNvPr name="Freeform 6" id="6"/>
          <p:cNvSpPr/>
          <p:nvPr/>
        </p:nvSpPr>
        <p:spPr>
          <a:xfrm flipH="false" flipV="false" rot="0">
            <a:off x="15321543" y="1028700"/>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7" id="7"/>
          <p:cNvSpPr/>
          <p:nvPr/>
        </p:nvSpPr>
        <p:spPr>
          <a:xfrm flipH="false" flipV="false" rot="0">
            <a:off x="16159675" y="1028700"/>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8" id="8"/>
          <p:cNvSpPr txBox="true"/>
          <p:nvPr/>
        </p:nvSpPr>
        <p:spPr>
          <a:xfrm rot="0">
            <a:off x="597738" y="2712654"/>
            <a:ext cx="17092523" cy="7388225"/>
          </a:xfrm>
          <a:prstGeom prst="rect">
            <a:avLst/>
          </a:prstGeom>
        </p:spPr>
        <p:txBody>
          <a:bodyPr anchor="t" rtlCol="false" tIns="0" lIns="0" bIns="0" rIns="0">
            <a:spAutoFit/>
          </a:bodyPr>
          <a:lstStyle/>
          <a:p>
            <a:pPr>
              <a:lnSpc>
                <a:spcPts val="2800"/>
              </a:lnSpc>
            </a:pPr>
            <a:r>
              <a:rPr lang="en-US" sz="2000">
                <a:solidFill>
                  <a:srgbClr val="000000"/>
                </a:solidFill>
                <a:latin typeface="Garet Bold"/>
              </a:rPr>
              <a:t>28.</a:t>
            </a:r>
            <a:r>
              <a:rPr lang="en-US" sz="2000">
                <a:solidFill>
                  <a:srgbClr val="000000"/>
                </a:solidFill>
                <a:latin typeface="Garet"/>
              </a:rPr>
              <a:t> An Overview of the First Step Act. Federal Bureau of Prisons. (n.d.). </a:t>
            </a:r>
            <a:r>
              <a:rPr lang="en-US" sz="2000" u="sng">
                <a:solidFill>
                  <a:srgbClr val="000000"/>
                </a:solidFill>
                <a:latin typeface="Garet"/>
                <a:hlinkClick r:id="rId4" tooltip="https://www.bop.gov/inmates/fsa/overview.jsp#:~:text=The%20First%20Step%20Act%20requires,needs%20and%20reduce%20this%20risk"/>
              </a:rPr>
              <a:t>https://www.bop.gov/inmates/fsa/overview.jsp#:~:text=The%20First%20Step%20Act%20requires,needs%20and%20reduce%20this%20risk</a:t>
            </a:r>
          </a:p>
          <a:p>
            <a:pPr>
              <a:lnSpc>
                <a:spcPts val="2800"/>
              </a:lnSpc>
            </a:pPr>
            <a:r>
              <a:rPr lang="en-US" sz="2000">
                <a:solidFill>
                  <a:srgbClr val="000000"/>
                </a:solidFill>
                <a:latin typeface="Garet Bold"/>
              </a:rPr>
              <a:t>29.</a:t>
            </a:r>
            <a:r>
              <a:rPr lang="en-US" sz="2000">
                <a:solidFill>
                  <a:srgbClr val="000000"/>
                </a:solidFill>
                <a:latin typeface="Garet"/>
              </a:rPr>
              <a:t> Nellis</a:t>
            </a:r>
            <a:r>
              <a:rPr lang="en-US" sz="2000">
                <a:solidFill>
                  <a:srgbClr val="000000"/>
                </a:solidFill>
                <a:latin typeface="Garet"/>
              </a:rPr>
              <a:t>, A., &amp; Komar, L. (2023, August 22). The First Step Act: Ending Mass Incarceration in Federal Prisons. The Sentencing Project. </a:t>
            </a:r>
            <a:r>
              <a:rPr lang="en-US" sz="2000" u="sng">
                <a:solidFill>
                  <a:srgbClr val="000000"/>
                </a:solidFill>
                <a:latin typeface="Garet"/>
                <a:hlinkClick r:id="rId5" tooltip="https://www.sentencingproject.org/policy-brief/the-first-step-act-ending-mass-incarceration-in-federal-prisons/"/>
              </a:rPr>
              <a:t>https://www.sentencingproject.org/policy-brief/the-first-step-act-ending-mass-incarceration-in-federal-prisons/ </a:t>
            </a:r>
          </a:p>
          <a:p>
            <a:pPr>
              <a:lnSpc>
                <a:spcPts val="2800"/>
              </a:lnSpc>
            </a:pPr>
            <a:r>
              <a:rPr lang="en-US" sz="2000">
                <a:solidFill>
                  <a:srgbClr val="000000"/>
                </a:solidFill>
                <a:latin typeface="Garet Bold"/>
              </a:rPr>
              <a:t>30. </a:t>
            </a:r>
            <a:r>
              <a:rPr lang="en-US" sz="2000">
                <a:solidFill>
                  <a:srgbClr val="000000"/>
                </a:solidFill>
                <a:latin typeface="Garet"/>
              </a:rPr>
              <a:t>Fed</a:t>
            </a:r>
            <a:r>
              <a:rPr lang="en-US" sz="2000" u="none">
                <a:solidFill>
                  <a:srgbClr val="000000"/>
                </a:solidFill>
                <a:latin typeface="Garet"/>
              </a:rPr>
              <a:t>er</a:t>
            </a:r>
            <a:r>
              <a:rPr lang="en-US" sz="2000">
                <a:solidFill>
                  <a:srgbClr val="000000"/>
                </a:solidFill>
                <a:latin typeface="Garet"/>
              </a:rPr>
              <a:t>a</a:t>
            </a:r>
            <a:r>
              <a:rPr lang="en-US" sz="2000" u="none">
                <a:solidFill>
                  <a:srgbClr val="000000"/>
                </a:solidFill>
                <a:latin typeface="Garet"/>
              </a:rPr>
              <a:t>l</a:t>
            </a:r>
            <a:r>
              <a:rPr lang="en-US" sz="2000">
                <a:solidFill>
                  <a:srgbClr val="000000"/>
                </a:solidFill>
                <a:latin typeface="Garet"/>
              </a:rPr>
              <a:t> P</a:t>
            </a:r>
            <a:r>
              <a:rPr lang="en-US" sz="2000">
                <a:solidFill>
                  <a:srgbClr val="000000"/>
                </a:solidFill>
                <a:latin typeface="Garet"/>
              </a:rPr>
              <a:t>r</a:t>
            </a:r>
            <a:r>
              <a:rPr lang="en-US" sz="2000">
                <a:solidFill>
                  <a:srgbClr val="000000"/>
                </a:solidFill>
                <a:latin typeface="Garet"/>
              </a:rPr>
              <a:t>ison Info</a:t>
            </a:r>
            <a:r>
              <a:rPr lang="en-US" sz="2000">
                <a:solidFill>
                  <a:srgbClr val="000000"/>
                </a:solidFill>
                <a:latin typeface="Garet"/>
              </a:rPr>
              <a:t>r</a:t>
            </a:r>
            <a:r>
              <a:rPr lang="en-US" sz="2000">
                <a:solidFill>
                  <a:srgbClr val="000000"/>
                </a:solidFill>
                <a:latin typeface="Garet"/>
              </a:rPr>
              <a:t>m</a:t>
            </a:r>
            <a:r>
              <a:rPr lang="en-US" sz="2000">
                <a:solidFill>
                  <a:srgbClr val="000000"/>
                </a:solidFill>
                <a:latin typeface="Garet"/>
              </a:rPr>
              <a:t>at</a:t>
            </a:r>
            <a:r>
              <a:rPr lang="en-US" sz="2000">
                <a:solidFill>
                  <a:srgbClr val="000000"/>
                </a:solidFill>
                <a:latin typeface="Garet"/>
              </a:rPr>
              <a:t>ion. The Prison Flow Project. (2023a, May 31). </a:t>
            </a:r>
            <a:r>
              <a:rPr lang="en-US" sz="2000" u="sng">
                <a:solidFill>
                  <a:srgbClr val="000000"/>
                </a:solidFill>
                <a:latin typeface="Garet"/>
                <a:hlinkClick r:id="rId6" tooltip="https://theprisonflowproject.com/federal-prison-information/"/>
              </a:rPr>
              <a:t>https://theprisonflowproject.com/federal-prison-information/</a:t>
            </a:r>
          </a:p>
          <a:p>
            <a:pPr>
              <a:lnSpc>
                <a:spcPts val="2800"/>
              </a:lnSpc>
            </a:pPr>
            <a:r>
              <a:rPr lang="en-US" sz="2000">
                <a:solidFill>
                  <a:srgbClr val="000000"/>
                </a:solidFill>
                <a:latin typeface="Garet Bold"/>
              </a:rPr>
              <a:t>31. </a:t>
            </a:r>
            <a:r>
              <a:rPr lang="en-US" sz="2000">
                <a:solidFill>
                  <a:srgbClr val="000000"/>
                </a:solidFill>
                <a:latin typeface="Garet"/>
              </a:rPr>
              <a:t>S</a:t>
            </a:r>
            <a:r>
              <a:rPr lang="en-US" sz="2000" u="none">
                <a:solidFill>
                  <a:srgbClr val="000000"/>
                </a:solidFill>
                <a:latin typeface="Garet"/>
              </a:rPr>
              <a:t>am</a:t>
            </a:r>
            <a:r>
              <a:rPr lang="en-US" sz="2000">
                <a:solidFill>
                  <a:srgbClr val="000000"/>
                </a:solidFill>
                <a:latin typeface="Garet"/>
              </a:rPr>
              <a:t>ant, A. (2023, February 27). The first ste</a:t>
            </a:r>
            <a:r>
              <a:rPr lang="en-US" sz="2000" u="none">
                <a:solidFill>
                  <a:srgbClr val="000000"/>
                </a:solidFill>
                <a:latin typeface="Garet"/>
              </a:rPr>
              <a:t>p</a:t>
            </a:r>
            <a:r>
              <a:rPr lang="en-US" sz="2000">
                <a:solidFill>
                  <a:srgbClr val="000000"/>
                </a:solidFill>
                <a:latin typeface="Garet"/>
              </a:rPr>
              <a:t> </a:t>
            </a:r>
            <a:r>
              <a:rPr lang="en-US" sz="2000" u="none">
                <a:solidFill>
                  <a:srgbClr val="000000"/>
                </a:solidFill>
                <a:latin typeface="Garet"/>
              </a:rPr>
              <a:t>a</a:t>
            </a:r>
            <a:r>
              <a:rPr lang="en-US" sz="2000">
                <a:solidFill>
                  <a:srgbClr val="000000"/>
                </a:solidFill>
                <a:latin typeface="Garet"/>
              </a:rPr>
              <a:t>ct </a:t>
            </a:r>
            <a:r>
              <a:rPr lang="en-US" sz="2000" u="none">
                <a:solidFill>
                  <a:srgbClr val="000000"/>
                </a:solidFill>
                <a:latin typeface="Garet"/>
              </a:rPr>
              <a:t>is</a:t>
            </a:r>
            <a:r>
              <a:rPr lang="en-US" sz="2000">
                <a:solidFill>
                  <a:srgbClr val="000000"/>
                </a:solidFill>
                <a:latin typeface="Garet"/>
              </a:rPr>
              <a:t> a small step for in</a:t>
            </a:r>
            <a:r>
              <a:rPr lang="en-US" sz="2000" u="none">
                <a:solidFill>
                  <a:srgbClr val="000000"/>
                </a:solidFill>
                <a:latin typeface="Garet"/>
              </a:rPr>
              <a:t>carcera</a:t>
            </a:r>
            <a:r>
              <a:rPr lang="en-US" sz="2000">
                <a:solidFill>
                  <a:srgbClr val="000000"/>
                </a:solidFill>
                <a:latin typeface="Garet"/>
              </a:rPr>
              <a:t>te</a:t>
            </a:r>
            <a:r>
              <a:rPr lang="en-US" sz="2000" u="none">
                <a:solidFill>
                  <a:srgbClr val="000000"/>
                </a:solidFill>
                <a:latin typeface="Garet"/>
              </a:rPr>
              <a:t>d</a:t>
            </a:r>
            <a:r>
              <a:rPr lang="en-US" sz="2000">
                <a:solidFill>
                  <a:srgbClr val="000000"/>
                </a:solidFill>
                <a:latin typeface="Garet"/>
              </a:rPr>
              <a:t> wom</a:t>
            </a:r>
            <a:r>
              <a:rPr lang="en-US" sz="2000" u="none">
                <a:solidFill>
                  <a:srgbClr val="000000"/>
                </a:solidFill>
                <a:latin typeface="Garet"/>
              </a:rPr>
              <a:t>e</a:t>
            </a:r>
            <a:r>
              <a:rPr lang="en-US" sz="2000">
                <a:solidFill>
                  <a:srgbClr val="000000"/>
                </a:solidFill>
                <a:latin typeface="Garet"/>
              </a:rPr>
              <a:t>n</a:t>
            </a:r>
            <a:r>
              <a:rPr lang="en-US" sz="2000" u="none">
                <a:solidFill>
                  <a:srgbClr val="000000"/>
                </a:solidFill>
                <a:latin typeface="Garet"/>
              </a:rPr>
              <a:t>:</a:t>
            </a:r>
            <a:r>
              <a:rPr lang="en-US" sz="2000">
                <a:solidFill>
                  <a:srgbClr val="000000"/>
                </a:solidFill>
                <a:latin typeface="Garet"/>
              </a:rPr>
              <a:t> ACLU. Am</a:t>
            </a:r>
            <a:r>
              <a:rPr lang="en-US" sz="2000" u="none">
                <a:solidFill>
                  <a:srgbClr val="000000"/>
                </a:solidFill>
                <a:latin typeface="Garet"/>
              </a:rPr>
              <a:t>e</a:t>
            </a:r>
            <a:r>
              <a:rPr lang="en-US" sz="2000">
                <a:solidFill>
                  <a:srgbClr val="000000"/>
                </a:solidFill>
                <a:latin typeface="Garet"/>
              </a:rPr>
              <a:t>rican Civil Liber</a:t>
            </a:r>
            <a:r>
              <a:rPr lang="en-US" sz="2000" u="none">
                <a:solidFill>
                  <a:srgbClr val="000000"/>
                </a:solidFill>
                <a:latin typeface="Garet"/>
              </a:rPr>
              <a:t>tie</a:t>
            </a:r>
            <a:r>
              <a:rPr lang="en-US" sz="2000">
                <a:solidFill>
                  <a:srgbClr val="000000"/>
                </a:solidFill>
                <a:latin typeface="Garet"/>
              </a:rPr>
              <a:t>s Un</a:t>
            </a:r>
            <a:r>
              <a:rPr lang="en-US" sz="2000" u="none">
                <a:solidFill>
                  <a:srgbClr val="000000"/>
                </a:solidFill>
                <a:latin typeface="Garet"/>
              </a:rPr>
              <a:t>i</a:t>
            </a:r>
            <a:r>
              <a:rPr lang="en-US" sz="2000">
                <a:solidFill>
                  <a:srgbClr val="000000"/>
                </a:solidFill>
                <a:latin typeface="Garet"/>
              </a:rPr>
              <a:t>o</a:t>
            </a:r>
            <a:r>
              <a:rPr lang="en-US" sz="2000" u="none">
                <a:solidFill>
                  <a:srgbClr val="000000"/>
                </a:solidFill>
                <a:latin typeface="Garet"/>
              </a:rPr>
              <a:t>n</a:t>
            </a:r>
            <a:r>
              <a:rPr lang="en-US" sz="2000">
                <a:solidFill>
                  <a:srgbClr val="000000"/>
                </a:solidFill>
                <a:latin typeface="Garet"/>
              </a:rPr>
              <a:t>. </a:t>
            </a:r>
            <a:r>
              <a:rPr lang="en-US" sz="2000" u="sng">
                <a:solidFill>
                  <a:srgbClr val="000000"/>
                </a:solidFill>
                <a:latin typeface="Garet"/>
                <a:hlinkClick r:id="rId7" tooltip="https://www.aclu.org/news/prisoners-rights/first-step-act-small-step-incarcerated-women"/>
              </a:rPr>
              <a:t>https://www.aclu.org/news/prisoners-rights/first-step-act-small-step-incarcerated-women</a:t>
            </a:r>
          </a:p>
          <a:p>
            <a:pPr>
              <a:lnSpc>
                <a:spcPts val="2800"/>
              </a:lnSpc>
            </a:pPr>
            <a:r>
              <a:rPr lang="en-US" sz="2000">
                <a:solidFill>
                  <a:srgbClr val="000000"/>
                </a:solidFill>
                <a:latin typeface="Garet Bold"/>
              </a:rPr>
              <a:t>32. </a:t>
            </a:r>
            <a:r>
              <a:rPr lang="en-US" sz="2000">
                <a:solidFill>
                  <a:srgbClr val="000000"/>
                </a:solidFill>
                <a:latin typeface="Garet"/>
              </a:rPr>
              <a:t>In </a:t>
            </a:r>
            <a:r>
              <a:rPr lang="en-US" sz="2000" u="none">
                <a:solidFill>
                  <a:srgbClr val="000000"/>
                </a:solidFill>
                <a:latin typeface="Garet"/>
              </a:rPr>
              <a:t>t</a:t>
            </a:r>
            <a:r>
              <a:rPr lang="en-US" sz="2000">
                <a:solidFill>
                  <a:srgbClr val="000000"/>
                </a:solidFill>
                <a:latin typeface="Garet"/>
              </a:rPr>
              <a:t>he media</a:t>
            </a:r>
            <a:r>
              <a:rPr lang="en-US" sz="2000" u="none">
                <a:solidFill>
                  <a:srgbClr val="000000"/>
                </a:solidFill>
                <a:latin typeface="Garet"/>
              </a:rPr>
              <a:t>. </a:t>
            </a:r>
            <a:r>
              <a:rPr lang="en-US" sz="2000">
                <a:solidFill>
                  <a:srgbClr val="000000"/>
                </a:solidFill>
                <a:latin typeface="Garet"/>
              </a:rPr>
              <a:t>The</a:t>
            </a:r>
            <a:r>
              <a:rPr lang="en-US" sz="2000">
                <a:solidFill>
                  <a:srgbClr val="000000"/>
                </a:solidFill>
                <a:latin typeface="Garet"/>
              </a:rPr>
              <a:t> Pris</a:t>
            </a:r>
            <a:r>
              <a:rPr lang="en-US" sz="2000">
                <a:solidFill>
                  <a:srgbClr val="000000"/>
                </a:solidFill>
                <a:latin typeface="Garet"/>
              </a:rPr>
              <a:t>on Flow Project. (2021, July 30). </a:t>
            </a:r>
            <a:r>
              <a:rPr lang="en-US" sz="2000" u="sng">
                <a:solidFill>
                  <a:srgbClr val="000000"/>
                </a:solidFill>
                <a:latin typeface="Garet"/>
                <a:hlinkClick r:id="rId8" tooltip="https://theprisonflowproject.com/media-coverage-by-state/"/>
              </a:rPr>
              <a:t>h</a:t>
            </a:r>
            <a:r>
              <a:rPr lang="en-US" sz="2000" u="sng">
                <a:solidFill>
                  <a:srgbClr val="000000"/>
                </a:solidFill>
                <a:latin typeface="Garet"/>
                <a:hlinkClick r:id="rId9" tooltip="https://theprisonflowproject.com/media-coverage-by-state/"/>
              </a:rPr>
              <a:t>ttps://thepr</a:t>
            </a:r>
            <a:r>
              <a:rPr lang="en-US" sz="2000" u="sng">
                <a:solidFill>
                  <a:srgbClr val="000000"/>
                </a:solidFill>
                <a:latin typeface="Garet"/>
                <a:hlinkClick r:id="rId10" tooltip="https://theprisonflowproject.com/media-coverage-by-state/"/>
              </a:rPr>
              <a:t>i</a:t>
            </a:r>
            <a:r>
              <a:rPr lang="en-US" sz="2000" u="sng">
                <a:solidFill>
                  <a:srgbClr val="000000"/>
                </a:solidFill>
                <a:latin typeface="Garet"/>
                <a:hlinkClick r:id="rId11" tooltip="https://theprisonflowproject.com/media-coverage-by-state/"/>
              </a:rPr>
              <a:t>sonf</a:t>
            </a:r>
            <a:r>
              <a:rPr lang="en-US" sz="2000" u="sng">
                <a:solidFill>
                  <a:srgbClr val="000000"/>
                </a:solidFill>
                <a:latin typeface="Garet"/>
                <a:hlinkClick r:id="rId12" tooltip="https://theprisonflowproject.com/media-coverage-by-state/"/>
              </a:rPr>
              <a:t>l</a:t>
            </a:r>
            <a:r>
              <a:rPr lang="en-US" sz="2000" u="sng">
                <a:solidFill>
                  <a:srgbClr val="000000"/>
                </a:solidFill>
                <a:latin typeface="Garet"/>
                <a:hlinkClick r:id="rId13" tooltip="https://theprisonflowproject.com/media-coverage-by-state/"/>
              </a:rPr>
              <a:t>ow</a:t>
            </a:r>
            <a:r>
              <a:rPr lang="en-US" sz="2000" u="sng">
                <a:solidFill>
                  <a:srgbClr val="000000"/>
                </a:solidFill>
                <a:latin typeface="Garet"/>
                <a:hlinkClick r:id="rId14" tooltip="https://theprisonflowproject.com/media-coverage-by-state/"/>
              </a:rPr>
              <a:t>p</a:t>
            </a:r>
            <a:r>
              <a:rPr lang="en-US" sz="2000" u="sng">
                <a:solidFill>
                  <a:srgbClr val="000000"/>
                </a:solidFill>
                <a:latin typeface="Garet"/>
                <a:hlinkClick r:id="rId15" tooltip="https://theprisonflowproject.com/media-coverage-by-state/"/>
              </a:rPr>
              <a:t>r</a:t>
            </a:r>
            <a:r>
              <a:rPr lang="en-US" sz="2000" u="sng">
                <a:solidFill>
                  <a:srgbClr val="000000"/>
                </a:solidFill>
                <a:latin typeface="Garet"/>
                <a:hlinkClick r:id="rId16" tooltip="https://theprisonflowproject.com/media-coverage-by-state/"/>
              </a:rPr>
              <a:t>o</a:t>
            </a:r>
            <a:r>
              <a:rPr lang="en-US" sz="2000" u="sng">
                <a:solidFill>
                  <a:srgbClr val="000000"/>
                </a:solidFill>
                <a:latin typeface="Garet"/>
                <a:hlinkClick r:id="rId17" tooltip="https://theprisonflowproject.com/media-coverage-by-state/"/>
              </a:rPr>
              <a:t>jec</a:t>
            </a:r>
            <a:r>
              <a:rPr lang="en-US" sz="2000" u="sng">
                <a:solidFill>
                  <a:srgbClr val="000000"/>
                </a:solidFill>
                <a:latin typeface="Garet"/>
                <a:hlinkClick r:id="rId18" tooltip="https://theprisonflowproject.com/media-coverage-by-state/"/>
              </a:rPr>
              <a:t>t</a:t>
            </a:r>
            <a:r>
              <a:rPr lang="en-US" sz="2000" u="sng">
                <a:solidFill>
                  <a:srgbClr val="000000"/>
                </a:solidFill>
                <a:latin typeface="Garet"/>
                <a:hlinkClick r:id="rId19" tooltip="https://theprisonflowproject.com/media-coverage-by-state/"/>
              </a:rPr>
              <a:t>.com/m</a:t>
            </a:r>
            <a:r>
              <a:rPr lang="en-US" sz="2000" u="sng">
                <a:solidFill>
                  <a:srgbClr val="000000"/>
                </a:solidFill>
                <a:latin typeface="Garet"/>
                <a:hlinkClick r:id="rId20" tooltip="https://theprisonflowproject.com/media-coverage-by-state/"/>
              </a:rPr>
              <a:t>edi</a:t>
            </a:r>
            <a:r>
              <a:rPr lang="en-US" sz="2000" u="sng">
                <a:solidFill>
                  <a:srgbClr val="000000"/>
                </a:solidFill>
                <a:latin typeface="Garet"/>
                <a:hlinkClick r:id="rId21" tooltip="https://theprisonflowproject.com/media-coverage-by-state/"/>
              </a:rPr>
              <a:t>a-c</a:t>
            </a:r>
            <a:r>
              <a:rPr lang="en-US" sz="2000" u="sng">
                <a:solidFill>
                  <a:srgbClr val="000000"/>
                </a:solidFill>
                <a:latin typeface="Garet"/>
                <a:hlinkClick r:id="rId22" tooltip="https://theprisonflowproject.com/media-coverage-by-state/"/>
              </a:rPr>
              <a:t>o</a:t>
            </a:r>
            <a:r>
              <a:rPr lang="en-US" sz="2000" u="sng">
                <a:solidFill>
                  <a:srgbClr val="000000"/>
                </a:solidFill>
                <a:latin typeface="Garet"/>
                <a:hlinkClick r:id="rId23" tooltip="https://theprisonflowproject.com/media-coverage-by-state/"/>
              </a:rPr>
              <a:t>v</a:t>
            </a:r>
            <a:r>
              <a:rPr lang="en-US" sz="2000" u="sng">
                <a:solidFill>
                  <a:srgbClr val="000000"/>
                </a:solidFill>
                <a:latin typeface="Garet"/>
                <a:hlinkClick r:id="rId24" tooltip="https://theprisonflowproject.com/media-coverage-by-state/"/>
              </a:rPr>
              <a:t>er</a:t>
            </a:r>
            <a:r>
              <a:rPr lang="en-US" sz="2000" u="sng">
                <a:solidFill>
                  <a:srgbClr val="000000"/>
                </a:solidFill>
                <a:latin typeface="Garet"/>
                <a:hlinkClick r:id="rId25" tooltip="https://theprisonflowproject.com/media-coverage-by-state/"/>
              </a:rPr>
              <a:t>ag</a:t>
            </a:r>
            <a:r>
              <a:rPr lang="en-US" sz="2000" u="sng">
                <a:solidFill>
                  <a:srgbClr val="000000"/>
                </a:solidFill>
                <a:latin typeface="Garet"/>
                <a:hlinkClick r:id="rId26" tooltip="https://theprisonflowproject.com/media-coverage-by-state/"/>
              </a:rPr>
              <a:t>e</a:t>
            </a:r>
            <a:r>
              <a:rPr lang="en-US" sz="2000" u="sng">
                <a:solidFill>
                  <a:srgbClr val="000000"/>
                </a:solidFill>
                <a:latin typeface="Garet"/>
                <a:hlinkClick r:id="rId27" tooltip="https://theprisonflowproject.com/media-coverage-by-state/"/>
              </a:rPr>
              <a:t>-by-s</a:t>
            </a:r>
            <a:r>
              <a:rPr lang="en-US" sz="2000" u="sng">
                <a:solidFill>
                  <a:srgbClr val="000000"/>
                </a:solidFill>
                <a:latin typeface="Garet"/>
                <a:hlinkClick r:id="rId28" tooltip="https://theprisonflowproject.com/media-coverage-by-state/"/>
              </a:rPr>
              <a:t>tat</a:t>
            </a:r>
            <a:r>
              <a:rPr lang="en-US" sz="2000" u="sng">
                <a:solidFill>
                  <a:srgbClr val="000000"/>
                </a:solidFill>
                <a:latin typeface="Garet"/>
                <a:hlinkClick r:id="rId29" tooltip="https://theprisonflowproject.com/media-coverage-by-state/"/>
              </a:rPr>
              <a:t>e/</a:t>
            </a:r>
          </a:p>
          <a:p>
            <a:pPr>
              <a:lnSpc>
                <a:spcPts val="2800"/>
              </a:lnSpc>
            </a:pPr>
            <a:r>
              <a:rPr lang="en-US" sz="2000">
                <a:solidFill>
                  <a:srgbClr val="000000"/>
                </a:solidFill>
                <a:latin typeface="Garet Bold"/>
              </a:rPr>
              <a:t>33. </a:t>
            </a:r>
            <a:r>
              <a:rPr lang="en-US" sz="2000">
                <a:solidFill>
                  <a:srgbClr val="000000"/>
                </a:solidFill>
                <a:latin typeface="Garet"/>
              </a:rPr>
              <a:t>J</a:t>
            </a:r>
            <a:r>
              <a:rPr lang="en-US" sz="2000">
                <a:solidFill>
                  <a:srgbClr val="000000"/>
                </a:solidFill>
                <a:latin typeface="Garet"/>
              </a:rPr>
              <a:t>el</a:t>
            </a:r>
            <a:r>
              <a:rPr lang="en-US" sz="2000">
                <a:solidFill>
                  <a:srgbClr val="000000"/>
                </a:solidFill>
                <a:latin typeface="Garet"/>
              </a:rPr>
              <a:t>ts</a:t>
            </a:r>
            <a:r>
              <a:rPr lang="en-US" sz="2000">
                <a:solidFill>
                  <a:srgbClr val="000000"/>
                </a:solidFill>
                <a:latin typeface="Garet"/>
              </a:rPr>
              <a:t>en</a:t>
            </a:r>
            <a:r>
              <a:rPr lang="en-US" sz="2000">
                <a:solidFill>
                  <a:srgbClr val="000000"/>
                </a:solidFill>
                <a:latin typeface="Garet"/>
              </a:rPr>
              <a:t>, M. (2016, Jun</a:t>
            </a:r>
            <a:r>
              <a:rPr lang="en-US" sz="2000">
                <a:solidFill>
                  <a:srgbClr val="000000"/>
                </a:solidFill>
                <a:latin typeface="Garet"/>
              </a:rPr>
              <a:t>e </a:t>
            </a:r>
            <a:r>
              <a:rPr lang="en-US" sz="2000">
                <a:solidFill>
                  <a:srgbClr val="000000"/>
                </a:solidFill>
                <a:latin typeface="Garet"/>
              </a:rPr>
              <a:t>23).</a:t>
            </a:r>
            <a:r>
              <a:rPr lang="en-US" sz="2000">
                <a:solidFill>
                  <a:srgbClr val="000000"/>
                </a:solidFill>
                <a:latin typeface="Garet"/>
              </a:rPr>
              <a:t> Pro</a:t>
            </a:r>
            <a:r>
              <a:rPr lang="en-US" sz="2000">
                <a:solidFill>
                  <a:srgbClr val="000000"/>
                </a:solidFill>
                <a:latin typeface="Garet"/>
              </a:rPr>
              <a:t>vidi</a:t>
            </a:r>
            <a:r>
              <a:rPr lang="en-US" sz="2000">
                <a:solidFill>
                  <a:srgbClr val="000000"/>
                </a:solidFill>
                <a:latin typeface="Garet"/>
              </a:rPr>
              <a:t>n</a:t>
            </a:r>
            <a:r>
              <a:rPr lang="en-US" sz="2000">
                <a:solidFill>
                  <a:srgbClr val="000000"/>
                </a:solidFill>
                <a:latin typeface="Garet"/>
              </a:rPr>
              <a:t>g f</a:t>
            </a:r>
            <a:r>
              <a:rPr lang="en-US" sz="2000">
                <a:solidFill>
                  <a:srgbClr val="000000"/>
                </a:solidFill>
                <a:latin typeface="Garet"/>
              </a:rPr>
              <a:t>r</a:t>
            </a:r>
            <a:r>
              <a:rPr lang="en-US" sz="2000">
                <a:solidFill>
                  <a:srgbClr val="000000"/>
                </a:solidFill>
                <a:latin typeface="Garet"/>
              </a:rPr>
              <a:t>e</a:t>
            </a:r>
            <a:r>
              <a:rPr lang="en-US" sz="2000">
                <a:solidFill>
                  <a:srgbClr val="000000"/>
                </a:solidFill>
                <a:latin typeface="Garet"/>
              </a:rPr>
              <a:t>e </a:t>
            </a:r>
            <a:r>
              <a:rPr lang="en-US" sz="2000">
                <a:solidFill>
                  <a:srgbClr val="000000"/>
                </a:solidFill>
                <a:latin typeface="Garet"/>
              </a:rPr>
              <a:t>p</a:t>
            </a:r>
            <a:r>
              <a:rPr lang="en-US" sz="2000">
                <a:solidFill>
                  <a:srgbClr val="000000"/>
                </a:solidFill>
                <a:latin typeface="Garet"/>
              </a:rPr>
              <a:t>ad</a:t>
            </a:r>
            <a:r>
              <a:rPr lang="en-US" sz="2000">
                <a:solidFill>
                  <a:srgbClr val="000000"/>
                </a:solidFill>
                <a:latin typeface="Garet"/>
              </a:rPr>
              <a:t>s</a:t>
            </a:r>
            <a:r>
              <a:rPr lang="en-US" sz="2000">
                <a:solidFill>
                  <a:srgbClr val="000000"/>
                </a:solidFill>
                <a:latin typeface="Garet"/>
              </a:rPr>
              <a:t> an</a:t>
            </a:r>
            <a:r>
              <a:rPr lang="en-US" sz="2000">
                <a:solidFill>
                  <a:srgbClr val="000000"/>
                </a:solidFill>
                <a:latin typeface="Garet"/>
              </a:rPr>
              <a:t>d</a:t>
            </a:r>
            <a:r>
              <a:rPr lang="en-US" sz="2000">
                <a:solidFill>
                  <a:srgbClr val="000000"/>
                </a:solidFill>
                <a:latin typeface="Garet"/>
              </a:rPr>
              <a:t> </a:t>
            </a:r>
            <a:r>
              <a:rPr lang="en-US" sz="2000">
                <a:solidFill>
                  <a:srgbClr val="000000"/>
                </a:solidFill>
                <a:latin typeface="Garet"/>
              </a:rPr>
              <a:t>t</a:t>
            </a:r>
            <a:r>
              <a:rPr lang="en-US" sz="2000">
                <a:solidFill>
                  <a:srgbClr val="000000"/>
                </a:solidFill>
                <a:latin typeface="Garet"/>
              </a:rPr>
              <a:t>a</a:t>
            </a:r>
            <a:r>
              <a:rPr lang="en-US" sz="2000">
                <a:solidFill>
                  <a:srgbClr val="000000"/>
                </a:solidFill>
                <a:latin typeface="Garet"/>
              </a:rPr>
              <a:t>mp</a:t>
            </a:r>
            <a:r>
              <a:rPr lang="en-US" sz="2000">
                <a:solidFill>
                  <a:srgbClr val="000000"/>
                </a:solidFill>
                <a:latin typeface="Garet"/>
              </a:rPr>
              <a:t>ons </a:t>
            </a:r>
            <a:r>
              <a:rPr lang="en-US" sz="2000">
                <a:solidFill>
                  <a:srgbClr val="000000"/>
                </a:solidFill>
                <a:latin typeface="Garet"/>
              </a:rPr>
              <a:t>t</a:t>
            </a:r>
            <a:r>
              <a:rPr lang="en-US" sz="2000">
                <a:solidFill>
                  <a:srgbClr val="000000"/>
                </a:solidFill>
                <a:latin typeface="Garet"/>
              </a:rPr>
              <a:t>o</a:t>
            </a:r>
            <a:r>
              <a:rPr lang="en-US" sz="2000">
                <a:solidFill>
                  <a:srgbClr val="000000"/>
                </a:solidFill>
                <a:latin typeface="Garet"/>
              </a:rPr>
              <a:t> i</a:t>
            </a:r>
            <a:r>
              <a:rPr lang="en-US" sz="2000">
                <a:solidFill>
                  <a:srgbClr val="000000"/>
                </a:solidFill>
                <a:latin typeface="Garet"/>
              </a:rPr>
              <a:t>n</a:t>
            </a:r>
            <a:r>
              <a:rPr lang="en-US" sz="2000">
                <a:solidFill>
                  <a:srgbClr val="000000"/>
                </a:solidFill>
                <a:latin typeface="Garet"/>
              </a:rPr>
              <a:t>carcerated</a:t>
            </a:r>
            <a:r>
              <a:rPr lang="en-US" sz="2000">
                <a:solidFill>
                  <a:srgbClr val="000000"/>
                </a:solidFill>
                <a:latin typeface="Garet"/>
              </a:rPr>
              <a:t> </a:t>
            </a:r>
            <a:r>
              <a:rPr lang="en-US" sz="2000">
                <a:solidFill>
                  <a:srgbClr val="000000"/>
                </a:solidFill>
                <a:latin typeface="Garet"/>
              </a:rPr>
              <a:t>wom</a:t>
            </a:r>
            <a:r>
              <a:rPr lang="en-US" sz="2000">
                <a:solidFill>
                  <a:srgbClr val="000000"/>
                </a:solidFill>
                <a:latin typeface="Garet"/>
              </a:rPr>
              <a:t>en</a:t>
            </a:r>
            <a:r>
              <a:rPr lang="en-US" sz="2000">
                <a:solidFill>
                  <a:srgbClr val="000000"/>
                </a:solidFill>
                <a:latin typeface="Garet"/>
              </a:rPr>
              <a:t> is about more than hygiene. HuffPost. </a:t>
            </a:r>
            <a:r>
              <a:rPr lang="en-US" sz="2000" u="sng">
                <a:solidFill>
                  <a:srgbClr val="000000"/>
                </a:solidFill>
                <a:latin typeface="Garet"/>
                <a:hlinkClick r:id="rId30" tooltip="https://www.huffpost.com/entry/new-york-prisons-periods_n_576bfcade4b0b489bb0c901b"/>
              </a:rPr>
              <a:t>https://www.huffpost.com/entry/new-york-prisons-periods_n_576bfcade4b0b489bb0c901b</a:t>
            </a:r>
          </a:p>
          <a:p>
            <a:pPr>
              <a:lnSpc>
                <a:spcPts val="2800"/>
              </a:lnSpc>
            </a:pPr>
            <a:r>
              <a:rPr lang="en-US" sz="2000">
                <a:solidFill>
                  <a:srgbClr val="000000"/>
                </a:solidFill>
                <a:latin typeface="Garet Bold"/>
              </a:rPr>
              <a:t>34. </a:t>
            </a:r>
            <a:r>
              <a:rPr lang="en-US" sz="2000">
                <a:solidFill>
                  <a:srgbClr val="000000"/>
                </a:solidFill>
                <a:latin typeface="Garet"/>
              </a:rPr>
              <a:t>Ransom, J. (2018, December 14). Sh</a:t>
            </a:r>
            <a:r>
              <a:rPr lang="en-US" sz="2000">
                <a:solidFill>
                  <a:srgbClr val="000000"/>
                </a:solidFill>
                <a:latin typeface="Garet"/>
              </a:rPr>
              <a:t>e </a:t>
            </a:r>
            <a:r>
              <a:rPr lang="en-US" sz="2000">
                <a:solidFill>
                  <a:srgbClr val="000000"/>
                </a:solidFill>
                <a:latin typeface="Garet"/>
              </a:rPr>
              <a:t>s</a:t>
            </a:r>
            <a:r>
              <a:rPr lang="en-US" sz="2000">
                <a:solidFill>
                  <a:srgbClr val="000000"/>
                </a:solidFill>
                <a:latin typeface="Garet"/>
              </a:rPr>
              <a:t>a</a:t>
            </a:r>
            <a:r>
              <a:rPr lang="en-US" sz="2000">
                <a:solidFill>
                  <a:srgbClr val="000000"/>
                </a:solidFill>
                <a:latin typeface="Garet"/>
              </a:rPr>
              <a:t>ys</a:t>
            </a:r>
            <a:r>
              <a:rPr lang="en-US" sz="2000">
                <a:solidFill>
                  <a:srgbClr val="000000"/>
                </a:solidFill>
                <a:latin typeface="Garet"/>
              </a:rPr>
              <a:t> </a:t>
            </a:r>
            <a:r>
              <a:rPr lang="en-US" sz="2000">
                <a:solidFill>
                  <a:srgbClr val="000000"/>
                </a:solidFill>
                <a:latin typeface="Garet"/>
              </a:rPr>
              <a:t>R</a:t>
            </a:r>
            <a:r>
              <a:rPr lang="en-US" sz="2000">
                <a:solidFill>
                  <a:srgbClr val="000000"/>
                </a:solidFill>
                <a:latin typeface="Garet"/>
              </a:rPr>
              <a:t>i</a:t>
            </a:r>
            <a:r>
              <a:rPr lang="en-US" sz="2000">
                <a:solidFill>
                  <a:srgbClr val="000000"/>
                </a:solidFill>
                <a:latin typeface="Garet"/>
              </a:rPr>
              <a:t>ker</a:t>
            </a:r>
            <a:r>
              <a:rPr lang="en-US" sz="2000">
                <a:solidFill>
                  <a:srgbClr val="000000"/>
                </a:solidFill>
                <a:latin typeface="Garet"/>
              </a:rPr>
              <a:t>s </a:t>
            </a:r>
            <a:r>
              <a:rPr lang="en-US" sz="2000">
                <a:solidFill>
                  <a:srgbClr val="000000"/>
                </a:solidFill>
                <a:latin typeface="Garet"/>
              </a:rPr>
              <a:t>Gu</a:t>
            </a:r>
            <a:r>
              <a:rPr lang="en-US" sz="2000">
                <a:solidFill>
                  <a:srgbClr val="000000"/>
                </a:solidFill>
                <a:latin typeface="Garet"/>
              </a:rPr>
              <a:t>a</a:t>
            </a:r>
            <a:r>
              <a:rPr lang="en-US" sz="2000">
                <a:solidFill>
                  <a:srgbClr val="000000"/>
                </a:solidFill>
                <a:latin typeface="Garet"/>
              </a:rPr>
              <a:t>rds</a:t>
            </a:r>
            <a:r>
              <a:rPr lang="en-US" sz="2000">
                <a:solidFill>
                  <a:srgbClr val="000000"/>
                </a:solidFill>
                <a:latin typeface="Garet"/>
              </a:rPr>
              <a:t> </a:t>
            </a:r>
            <a:r>
              <a:rPr lang="en-US" sz="2000">
                <a:solidFill>
                  <a:srgbClr val="000000"/>
                </a:solidFill>
                <a:latin typeface="Garet"/>
              </a:rPr>
              <a:t>ra</a:t>
            </a:r>
            <a:r>
              <a:rPr lang="en-US" sz="2000">
                <a:solidFill>
                  <a:srgbClr val="000000"/>
                </a:solidFill>
                <a:latin typeface="Garet"/>
              </a:rPr>
              <a:t>p</a:t>
            </a:r>
            <a:r>
              <a:rPr lang="en-US" sz="2000">
                <a:solidFill>
                  <a:srgbClr val="000000"/>
                </a:solidFill>
                <a:latin typeface="Garet"/>
              </a:rPr>
              <a:t>ed</a:t>
            </a:r>
            <a:r>
              <a:rPr lang="en-US" sz="2000">
                <a:solidFill>
                  <a:srgbClr val="000000"/>
                </a:solidFill>
                <a:latin typeface="Garet"/>
              </a:rPr>
              <a:t> he</a:t>
            </a:r>
            <a:r>
              <a:rPr lang="en-US" sz="2000">
                <a:solidFill>
                  <a:srgbClr val="000000"/>
                </a:solidFill>
                <a:latin typeface="Garet"/>
              </a:rPr>
              <a:t>r, </a:t>
            </a:r>
            <a:r>
              <a:rPr lang="en-US" sz="2000">
                <a:solidFill>
                  <a:srgbClr val="000000"/>
                </a:solidFill>
                <a:latin typeface="Garet"/>
              </a:rPr>
              <a:t>th</a:t>
            </a:r>
            <a:r>
              <a:rPr lang="en-US" sz="2000">
                <a:solidFill>
                  <a:srgbClr val="000000"/>
                </a:solidFill>
                <a:latin typeface="Garet"/>
              </a:rPr>
              <a:t>en</a:t>
            </a:r>
            <a:r>
              <a:rPr lang="en-US" sz="2000">
                <a:solidFill>
                  <a:srgbClr val="000000"/>
                </a:solidFill>
                <a:latin typeface="Garet"/>
              </a:rPr>
              <a:t> </a:t>
            </a:r>
            <a:r>
              <a:rPr lang="en-US" sz="2000">
                <a:solidFill>
                  <a:srgbClr val="000000"/>
                </a:solidFill>
                <a:latin typeface="Garet"/>
              </a:rPr>
              <a:t>w</a:t>
            </a:r>
            <a:r>
              <a:rPr lang="en-US" sz="2000">
                <a:solidFill>
                  <a:srgbClr val="000000"/>
                </a:solidFill>
                <a:latin typeface="Garet"/>
              </a:rPr>
              <a:t>a</a:t>
            </a:r>
            <a:r>
              <a:rPr lang="en-US" sz="2000">
                <a:solidFill>
                  <a:srgbClr val="000000"/>
                </a:solidFill>
                <a:latin typeface="Garet"/>
              </a:rPr>
              <a:t>r</a:t>
            </a:r>
            <a:r>
              <a:rPr lang="en-US" sz="2000">
                <a:solidFill>
                  <a:srgbClr val="000000"/>
                </a:solidFill>
                <a:latin typeface="Garet"/>
              </a:rPr>
              <a:t>n</a:t>
            </a:r>
            <a:r>
              <a:rPr lang="en-US" sz="2000">
                <a:solidFill>
                  <a:srgbClr val="000000"/>
                </a:solidFill>
                <a:latin typeface="Garet"/>
              </a:rPr>
              <a:t>e</a:t>
            </a:r>
            <a:r>
              <a:rPr lang="en-US" sz="2000">
                <a:solidFill>
                  <a:srgbClr val="000000"/>
                </a:solidFill>
                <a:latin typeface="Garet"/>
              </a:rPr>
              <a:t>d</a:t>
            </a:r>
            <a:r>
              <a:rPr lang="en-US" sz="2000">
                <a:solidFill>
                  <a:srgbClr val="000000"/>
                </a:solidFill>
                <a:latin typeface="Garet"/>
              </a:rPr>
              <a:t>:</a:t>
            </a:r>
            <a:r>
              <a:rPr lang="en-US" sz="2000">
                <a:solidFill>
                  <a:srgbClr val="000000"/>
                </a:solidFill>
                <a:latin typeface="Garet"/>
              </a:rPr>
              <a:t> </a:t>
            </a:r>
            <a:r>
              <a:rPr lang="en-US" sz="2000">
                <a:solidFill>
                  <a:srgbClr val="000000"/>
                </a:solidFill>
                <a:latin typeface="Garet"/>
              </a:rPr>
              <a:t>“t</a:t>
            </a:r>
            <a:r>
              <a:rPr lang="en-US" sz="2000">
                <a:solidFill>
                  <a:srgbClr val="000000"/>
                </a:solidFill>
                <a:latin typeface="Garet"/>
              </a:rPr>
              <a:t>his </a:t>
            </a:r>
            <a:r>
              <a:rPr lang="en-US" sz="2000">
                <a:solidFill>
                  <a:srgbClr val="000000"/>
                </a:solidFill>
                <a:latin typeface="Garet"/>
              </a:rPr>
              <a:t>never happen</a:t>
            </a:r>
            <a:r>
              <a:rPr lang="en-US" sz="2000">
                <a:solidFill>
                  <a:srgbClr val="000000"/>
                </a:solidFill>
                <a:latin typeface="Garet"/>
              </a:rPr>
              <a:t>e</a:t>
            </a:r>
            <a:r>
              <a:rPr lang="en-US" sz="2000">
                <a:solidFill>
                  <a:srgbClr val="000000"/>
                </a:solidFill>
                <a:latin typeface="Garet"/>
              </a:rPr>
              <a:t>d.” The New York Times. </a:t>
            </a:r>
            <a:r>
              <a:rPr lang="en-US" sz="2000" u="sng">
                <a:solidFill>
                  <a:srgbClr val="000000"/>
                </a:solidFill>
                <a:latin typeface="Garet"/>
                <a:hlinkClick r:id="rId31" tooltip="https://www.nytimes.com/2018/12/14/nyregion/rikers-rape-guards-federal-lawsuit.html"/>
              </a:rPr>
              <a:t>https://www.nytimes.com/2018/12/14/nyregion/rikers-rape-guards-federal-lawsuit.html</a:t>
            </a:r>
          </a:p>
          <a:p>
            <a:pPr>
              <a:lnSpc>
                <a:spcPts val="2800"/>
              </a:lnSpc>
            </a:pPr>
            <a:r>
              <a:rPr lang="en-US" sz="2000">
                <a:solidFill>
                  <a:srgbClr val="000000"/>
                </a:solidFill>
                <a:latin typeface="Garet Bold"/>
              </a:rPr>
              <a:t>35. </a:t>
            </a:r>
            <a:r>
              <a:rPr lang="en-US" sz="2000">
                <a:solidFill>
                  <a:srgbClr val="000000"/>
                </a:solidFill>
                <a:latin typeface="Garet"/>
              </a:rPr>
              <a:t>ACLU of Mich</a:t>
            </a:r>
            <a:r>
              <a:rPr lang="en-US" sz="2000">
                <a:solidFill>
                  <a:srgbClr val="000000"/>
                </a:solidFill>
                <a:latin typeface="Garet"/>
              </a:rPr>
              <a:t>igan Sues</a:t>
            </a:r>
            <a:r>
              <a:rPr lang="en-US" sz="2000">
                <a:solidFill>
                  <a:srgbClr val="000000"/>
                </a:solidFill>
                <a:latin typeface="Garet"/>
              </a:rPr>
              <a:t> </a:t>
            </a:r>
            <a:r>
              <a:rPr lang="en-US" sz="2000">
                <a:solidFill>
                  <a:srgbClr val="000000"/>
                </a:solidFill>
                <a:latin typeface="Garet"/>
              </a:rPr>
              <a:t>Musk</a:t>
            </a:r>
            <a:r>
              <a:rPr lang="en-US" sz="2000">
                <a:solidFill>
                  <a:srgbClr val="000000"/>
                </a:solidFill>
                <a:latin typeface="Garet"/>
              </a:rPr>
              <a:t>e</a:t>
            </a:r>
            <a:r>
              <a:rPr lang="en-US" sz="2000">
                <a:solidFill>
                  <a:srgbClr val="000000"/>
                </a:solidFill>
                <a:latin typeface="Garet"/>
              </a:rPr>
              <a:t>gon</a:t>
            </a:r>
            <a:r>
              <a:rPr lang="en-US" sz="2000">
                <a:solidFill>
                  <a:srgbClr val="000000"/>
                </a:solidFill>
                <a:latin typeface="Garet"/>
              </a:rPr>
              <a:t> </a:t>
            </a:r>
            <a:r>
              <a:rPr lang="en-US" sz="2000">
                <a:solidFill>
                  <a:srgbClr val="000000"/>
                </a:solidFill>
                <a:latin typeface="Garet"/>
              </a:rPr>
              <a:t>C</a:t>
            </a:r>
            <a:r>
              <a:rPr lang="en-US" sz="2000">
                <a:solidFill>
                  <a:srgbClr val="000000"/>
                </a:solidFill>
                <a:latin typeface="Garet"/>
              </a:rPr>
              <a:t>o</a:t>
            </a:r>
            <a:r>
              <a:rPr lang="en-US" sz="2000">
                <a:solidFill>
                  <a:srgbClr val="000000"/>
                </a:solidFill>
                <a:latin typeface="Garet"/>
              </a:rPr>
              <a:t>unty</a:t>
            </a:r>
            <a:r>
              <a:rPr lang="en-US" sz="2000">
                <a:solidFill>
                  <a:srgbClr val="000000"/>
                </a:solidFill>
                <a:latin typeface="Garet"/>
              </a:rPr>
              <a:t> </a:t>
            </a:r>
            <a:r>
              <a:rPr lang="en-US" sz="2000">
                <a:solidFill>
                  <a:srgbClr val="000000"/>
                </a:solidFill>
                <a:latin typeface="Garet"/>
              </a:rPr>
              <a:t>Ov</a:t>
            </a:r>
            <a:r>
              <a:rPr lang="en-US" sz="2000">
                <a:solidFill>
                  <a:srgbClr val="000000"/>
                </a:solidFill>
                <a:latin typeface="Garet"/>
              </a:rPr>
              <a:t>e</a:t>
            </a:r>
            <a:r>
              <a:rPr lang="en-US" sz="2000">
                <a:solidFill>
                  <a:srgbClr val="000000"/>
                </a:solidFill>
                <a:latin typeface="Garet"/>
              </a:rPr>
              <a:t>r Unco</a:t>
            </a:r>
            <a:r>
              <a:rPr lang="en-US" sz="2000">
                <a:solidFill>
                  <a:srgbClr val="000000"/>
                </a:solidFill>
                <a:latin typeface="Garet"/>
              </a:rPr>
              <a:t>nst</a:t>
            </a:r>
            <a:r>
              <a:rPr lang="en-US" sz="2000">
                <a:solidFill>
                  <a:srgbClr val="000000"/>
                </a:solidFill>
                <a:latin typeface="Garet"/>
              </a:rPr>
              <a:t>it</a:t>
            </a:r>
            <a:r>
              <a:rPr lang="en-US" sz="2000">
                <a:solidFill>
                  <a:srgbClr val="000000"/>
                </a:solidFill>
                <a:latin typeface="Garet"/>
              </a:rPr>
              <a:t>u</a:t>
            </a:r>
            <a:r>
              <a:rPr lang="en-US" sz="2000">
                <a:solidFill>
                  <a:srgbClr val="000000"/>
                </a:solidFill>
                <a:latin typeface="Garet"/>
              </a:rPr>
              <a:t>tion</a:t>
            </a:r>
            <a:r>
              <a:rPr lang="en-US" sz="2000">
                <a:solidFill>
                  <a:srgbClr val="000000"/>
                </a:solidFill>
                <a:latin typeface="Garet"/>
              </a:rPr>
              <a:t>al </a:t>
            </a:r>
            <a:r>
              <a:rPr lang="en-US" sz="2000">
                <a:solidFill>
                  <a:srgbClr val="000000"/>
                </a:solidFill>
                <a:latin typeface="Garet"/>
              </a:rPr>
              <a:t>Pol</a:t>
            </a:r>
            <a:r>
              <a:rPr lang="en-US" sz="2000">
                <a:solidFill>
                  <a:srgbClr val="000000"/>
                </a:solidFill>
                <a:latin typeface="Garet"/>
              </a:rPr>
              <a:t>i</a:t>
            </a:r>
            <a:r>
              <a:rPr lang="en-US" sz="2000">
                <a:solidFill>
                  <a:srgbClr val="000000"/>
                </a:solidFill>
                <a:latin typeface="Garet"/>
              </a:rPr>
              <a:t>cies</a:t>
            </a:r>
            <a:r>
              <a:rPr lang="en-US" sz="2000">
                <a:solidFill>
                  <a:srgbClr val="000000"/>
                </a:solidFill>
                <a:latin typeface="Garet"/>
              </a:rPr>
              <a:t>, </a:t>
            </a:r>
            <a:r>
              <a:rPr lang="en-US" sz="2000">
                <a:solidFill>
                  <a:srgbClr val="000000"/>
                </a:solidFill>
                <a:latin typeface="Garet"/>
              </a:rPr>
              <a:t>Haza</a:t>
            </a:r>
            <a:r>
              <a:rPr lang="en-US" sz="2000">
                <a:solidFill>
                  <a:srgbClr val="000000"/>
                </a:solidFill>
                <a:latin typeface="Garet"/>
              </a:rPr>
              <a:t>r</a:t>
            </a:r>
            <a:r>
              <a:rPr lang="en-US" sz="2000">
                <a:solidFill>
                  <a:srgbClr val="000000"/>
                </a:solidFill>
                <a:latin typeface="Garet"/>
              </a:rPr>
              <a:t>dous Co</a:t>
            </a:r>
            <a:r>
              <a:rPr lang="en-US" sz="2000">
                <a:solidFill>
                  <a:srgbClr val="000000"/>
                </a:solidFill>
                <a:latin typeface="Garet"/>
              </a:rPr>
              <a:t>n</a:t>
            </a:r>
            <a:r>
              <a:rPr lang="en-US" sz="2000">
                <a:solidFill>
                  <a:srgbClr val="000000"/>
                </a:solidFill>
                <a:latin typeface="Garet"/>
              </a:rPr>
              <a:t>d</a:t>
            </a:r>
            <a:r>
              <a:rPr lang="en-US" sz="2000">
                <a:solidFill>
                  <a:srgbClr val="000000"/>
                </a:solidFill>
                <a:latin typeface="Garet"/>
              </a:rPr>
              <a:t>i</a:t>
            </a:r>
            <a:r>
              <a:rPr lang="en-US" sz="2000">
                <a:solidFill>
                  <a:srgbClr val="000000"/>
                </a:solidFill>
                <a:latin typeface="Garet"/>
              </a:rPr>
              <a:t>t</a:t>
            </a:r>
            <a:r>
              <a:rPr lang="en-US" sz="2000">
                <a:solidFill>
                  <a:srgbClr val="000000"/>
                </a:solidFill>
                <a:latin typeface="Garet"/>
              </a:rPr>
              <a:t>i</a:t>
            </a:r>
            <a:r>
              <a:rPr lang="en-US" sz="2000">
                <a:solidFill>
                  <a:srgbClr val="000000"/>
                </a:solidFill>
                <a:latin typeface="Garet"/>
              </a:rPr>
              <a:t>o</a:t>
            </a:r>
            <a:r>
              <a:rPr lang="en-US" sz="2000">
                <a:solidFill>
                  <a:srgbClr val="000000"/>
                </a:solidFill>
                <a:latin typeface="Garet"/>
              </a:rPr>
              <a:t>n</a:t>
            </a:r>
            <a:r>
              <a:rPr lang="en-US" sz="2000">
                <a:solidFill>
                  <a:srgbClr val="000000"/>
                </a:solidFill>
                <a:latin typeface="Garet"/>
              </a:rPr>
              <a:t>s</a:t>
            </a:r>
            <a:r>
              <a:rPr lang="en-US" sz="2000">
                <a:solidFill>
                  <a:srgbClr val="000000"/>
                </a:solidFill>
                <a:latin typeface="Garet"/>
              </a:rPr>
              <a:t> a</a:t>
            </a:r>
            <a:r>
              <a:rPr lang="en-US" sz="2000">
                <a:solidFill>
                  <a:srgbClr val="000000"/>
                </a:solidFill>
                <a:latin typeface="Garet"/>
              </a:rPr>
              <a:t>t Jail. ACLU of Michiga</a:t>
            </a:r>
            <a:r>
              <a:rPr lang="en-US" sz="2000">
                <a:solidFill>
                  <a:srgbClr val="000000"/>
                </a:solidFill>
                <a:latin typeface="Garet"/>
              </a:rPr>
              <a:t>n</a:t>
            </a:r>
            <a:r>
              <a:rPr lang="en-US" sz="2000">
                <a:solidFill>
                  <a:srgbClr val="000000"/>
                </a:solidFill>
                <a:latin typeface="Garet"/>
              </a:rPr>
              <a:t>.</a:t>
            </a:r>
            <a:r>
              <a:rPr lang="en-US" sz="2000">
                <a:solidFill>
                  <a:srgbClr val="000000"/>
                </a:solidFill>
                <a:latin typeface="Garet"/>
              </a:rPr>
              <a:t> </a:t>
            </a:r>
            <a:r>
              <a:rPr lang="en-US" sz="2000">
                <a:solidFill>
                  <a:srgbClr val="000000"/>
                </a:solidFill>
                <a:latin typeface="Garet"/>
              </a:rPr>
              <a:t>(2018, Oc</a:t>
            </a:r>
            <a:r>
              <a:rPr lang="en-US" sz="2000">
                <a:solidFill>
                  <a:srgbClr val="000000"/>
                </a:solidFill>
                <a:latin typeface="Garet"/>
              </a:rPr>
              <a:t>t</a:t>
            </a:r>
            <a:r>
              <a:rPr lang="en-US" sz="2000">
                <a:solidFill>
                  <a:srgbClr val="000000"/>
                </a:solidFill>
                <a:latin typeface="Garet"/>
              </a:rPr>
              <a:t>ob</a:t>
            </a:r>
            <a:r>
              <a:rPr lang="en-US" sz="2000">
                <a:solidFill>
                  <a:srgbClr val="000000"/>
                </a:solidFill>
                <a:latin typeface="Garet"/>
              </a:rPr>
              <a:t>e</a:t>
            </a:r>
            <a:r>
              <a:rPr lang="en-US" sz="2000">
                <a:solidFill>
                  <a:srgbClr val="000000"/>
                </a:solidFill>
                <a:latin typeface="Garet"/>
              </a:rPr>
              <a:t>r</a:t>
            </a:r>
            <a:r>
              <a:rPr lang="en-US" sz="2000">
                <a:solidFill>
                  <a:srgbClr val="000000"/>
                </a:solidFill>
                <a:latin typeface="Garet"/>
              </a:rPr>
              <a:t> </a:t>
            </a:r>
            <a:r>
              <a:rPr lang="en-US" sz="2000">
                <a:solidFill>
                  <a:srgbClr val="000000"/>
                </a:solidFill>
                <a:latin typeface="Garet"/>
              </a:rPr>
              <a:t>31).</a:t>
            </a:r>
            <a:r>
              <a:rPr lang="en-US" sz="2000" u="sng">
                <a:solidFill>
                  <a:srgbClr val="000000"/>
                </a:solidFill>
                <a:latin typeface="Garet"/>
                <a:hlinkClick r:id="rId32" tooltip="https://www.aclumich.org/en/press-releases/aclu-michigan-sues-muskegon-county-over-unconstitutional-policies-hazardous"/>
              </a:rPr>
              <a:t> ht</a:t>
            </a:r>
            <a:r>
              <a:rPr lang="en-US" sz="2000" u="sng">
                <a:solidFill>
                  <a:srgbClr val="000000"/>
                </a:solidFill>
                <a:latin typeface="Garet"/>
                <a:hlinkClick r:id="rId33" tooltip="https://www.aclumich.org/en/press-releases/aclu-michigan-sues-muskegon-county-over-unconstitutional-policies-hazardous"/>
              </a:rPr>
              <a:t>t</a:t>
            </a:r>
            <a:r>
              <a:rPr lang="en-US" sz="2000" u="sng">
                <a:solidFill>
                  <a:srgbClr val="000000"/>
                </a:solidFill>
                <a:latin typeface="Garet"/>
                <a:hlinkClick r:id="rId34" tooltip="https://www.aclumich.org/en/press-releases/aclu-michigan-sues-muskegon-county-over-unconstitutional-policies-hazardous"/>
              </a:rPr>
              <a:t>ps://www.acl</a:t>
            </a:r>
            <a:r>
              <a:rPr lang="en-US" sz="2000" u="sng">
                <a:solidFill>
                  <a:srgbClr val="000000"/>
                </a:solidFill>
                <a:latin typeface="Garet"/>
                <a:hlinkClick r:id="rId35" tooltip="https://www.aclumich.org/en/press-releases/aclu-michigan-sues-muskegon-county-over-unconstitutional-policies-hazardous"/>
              </a:rPr>
              <a:t>u</a:t>
            </a:r>
            <a:r>
              <a:rPr lang="en-US" sz="2000" u="sng">
                <a:solidFill>
                  <a:srgbClr val="000000"/>
                </a:solidFill>
                <a:latin typeface="Garet"/>
                <a:hlinkClick r:id="rId36" tooltip="https://www.aclumich.org/en/press-releases/aclu-michigan-sues-muskegon-county-over-unconstitutional-policies-hazardous"/>
              </a:rPr>
              <a:t>mich.or</a:t>
            </a:r>
            <a:r>
              <a:rPr lang="en-US" sz="2000" u="sng">
                <a:solidFill>
                  <a:srgbClr val="000000"/>
                </a:solidFill>
                <a:latin typeface="Garet"/>
                <a:hlinkClick r:id="rId37" tooltip="https://www.aclumich.org/en/press-releases/aclu-michigan-sues-muskegon-county-over-unconstitutional-policies-hazardous"/>
              </a:rPr>
              <a:t>g</a:t>
            </a:r>
            <a:r>
              <a:rPr lang="en-US" sz="2000" u="sng">
                <a:solidFill>
                  <a:srgbClr val="000000"/>
                </a:solidFill>
                <a:latin typeface="Garet"/>
                <a:hlinkClick r:id="rId38" tooltip="https://www.aclumich.org/en/press-releases/aclu-michigan-sues-muskegon-county-over-unconstitutional-policies-hazardous"/>
              </a:rPr>
              <a:t>/en/press-re</a:t>
            </a:r>
            <a:r>
              <a:rPr lang="en-US" sz="2000" u="sng">
                <a:solidFill>
                  <a:srgbClr val="000000"/>
                </a:solidFill>
                <a:latin typeface="Garet"/>
                <a:hlinkClick r:id="rId39" tooltip="https://www.aclumich.org/en/press-releases/aclu-michigan-sues-muskegon-county-over-unconstitutional-policies-hazardous"/>
              </a:rPr>
              <a:t>le</a:t>
            </a:r>
            <a:r>
              <a:rPr lang="en-US" sz="2000" u="sng">
                <a:solidFill>
                  <a:srgbClr val="000000"/>
                </a:solidFill>
                <a:latin typeface="Garet"/>
                <a:hlinkClick r:id="rId40" tooltip="https://www.aclumich.org/en/press-releases/aclu-michigan-sues-muskegon-county-over-unconstitutional-policies-hazardous"/>
              </a:rPr>
              <a:t>ases/acl</a:t>
            </a:r>
            <a:r>
              <a:rPr lang="en-US" sz="2000" u="sng">
                <a:solidFill>
                  <a:srgbClr val="000000"/>
                </a:solidFill>
                <a:latin typeface="Garet"/>
                <a:hlinkClick r:id="rId41" tooltip="https://www.aclumich.org/en/press-releases/aclu-michigan-sues-muskegon-county-over-unconstitutional-policies-hazardous"/>
              </a:rPr>
              <a:t>u</a:t>
            </a:r>
            <a:r>
              <a:rPr lang="en-US" sz="2000" u="sng">
                <a:solidFill>
                  <a:srgbClr val="000000"/>
                </a:solidFill>
                <a:latin typeface="Garet"/>
                <a:hlinkClick r:id="rId42" tooltip="https://www.aclumich.org/en/press-releases/aclu-michigan-sues-muskegon-county-over-unconstitutional-policies-hazardous"/>
              </a:rPr>
              <a:t>-</a:t>
            </a:r>
            <a:r>
              <a:rPr lang="en-US" sz="2000" u="sng">
                <a:solidFill>
                  <a:srgbClr val="000000"/>
                </a:solidFill>
                <a:latin typeface="Garet"/>
                <a:hlinkClick r:id="rId43" tooltip="https://www.aclumich.org/en/press-releases/aclu-michigan-sues-muskegon-county-over-unconstitutional-policies-hazardous"/>
              </a:rPr>
              <a:t>m</a:t>
            </a:r>
            <a:r>
              <a:rPr lang="en-US" sz="2000" u="sng">
                <a:solidFill>
                  <a:srgbClr val="000000"/>
                </a:solidFill>
                <a:latin typeface="Garet"/>
                <a:hlinkClick r:id="rId44" tooltip="https://www.aclumich.org/en/press-releases/aclu-michigan-sues-muskegon-county-over-unconstitutional-policies-hazardous"/>
              </a:rPr>
              <a:t>ichig</a:t>
            </a:r>
            <a:r>
              <a:rPr lang="en-US" sz="2000" u="sng">
                <a:solidFill>
                  <a:srgbClr val="000000"/>
                </a:solidFill>
                <a:latin typeface="Garet"/>
                <a:hlinkClick r:id="rId45" tooltip="https://www.aclumich.org/en/press-releases/aclu-michigan-sues-muskegon-county-over-unconstitutional-policies-hazardous"/>
              </a:rPr>
              <a:t>an</a:t>
            </a:r>
            <a:r>
              <a:rPr lang="en-US" sz="2000" u="sng">
                <a:solidFill>
                  <a:srgbClr val="000000"/>
                </a:solidFill>
                <a:latin typeface="Garet"/>
                <a:hlinkClick r:id="rId46" tooltip="https://www.aclumich.org/en/press-releases/aclu-michigan-sues-muskegon-county-over-unconstitutional-policies-hazardous"/>
              </a:rPr>
              <a:t>-sues-muske</a:t>
            </a:r>
            <a:r>
              <a:rPr lang="en-US" sz="2000" u="sng">
                <a:solidFill>
                  <a:srgbClr val="000000"/>
                </a:solidFill>
                <a:latin typeface="Garet"/>
                <a:hlinkClick r:id="rId47" tooltip="https://www.aclumich.org/en/press-releases/aclu-michigan-sues-muskegon-county-over-unconstitutional-policies-hazardous"/>
              </a:rPr>
              <a:t>g</a:t>
            </a:r>
            <a:r>
              <a:rPr lang="en-US" sz="2000" u="sng">
                <a:solidFill>
                  <a:srgbClr val="000000"/>
                </a:solidFill>
                <a:latin typeface="Garet"/>
                <a:hlinkClick r:id="rId48" tooltip="https://www.aclumich.org/en/press-releases/aclu-michigan-sues-muskegon-county-over-unconstitutional-policies-hazardous"/>
              </a:rPr>
              <a:t>o</a:t>
            </a:r>
            <a:r>
              <a:rPr lang="en-US" sz="2000" u="sng">
                <a:solidFill>
                  <a:srgbClr val="000000"/>
                </a:solidFill>
                <a:latin typeface="Garet"/>
                <a:hlinkClick r:id="rId49" tooltip="https://www.aclumich.org/en/press-releases/aclu-michigan-sues-muskegon-county-over-unconstitutional-policies-hazardous"/>
              </a:rPr>
              <a:t>n</a:t>
            </a:r>
            <a:r>
              <a:rPr lang="en-US" sz="2000" u="sng">
                <a:solidFill>
                  <a:srgbClr val="000000"/>
                </a:solidFill>
                <a:latin typeface="Garet"/>
                <a:hlinkClick r:id="rId50" tooltip="https://www.aclumich.org/en/press-releases/aclu-michigan-sues-muskegon-county-over-unconstitutional-policies-hazardous"/>
              </a:rPr>
              <a:t>-coun</a:t>
            </a:r>
            <a:r>
              <a:rPr lang="en-US" sz="2000" u="sng">
                <a:solidFill>
                  <a:srgbClr val="000000"/>
                </a:solidFill>
                <a:latin typeface="Garet"/>
                <a:hlinkClick r:id="rId51" tooltip="https://www.aclumich.org/en/press-releases/aclu-michigan-sues-muskegon-county-over-unconstitutional-policies-hazardous"/>
              </a:rPr>
              <a:t>ty</a:t>
            </a:r>
            <a:r>
              <a:rPr lang="en-US" sz="2000" u="sng">
                <a:solidFill>
                  <a:srgbClr val="000000"/>
                </a:solidFill>
                <a:latin typeface="Garet"/>
                <a:hlinkClick r:id="rId52" tooltip="https://www.aclumich.org/en/press-releases/aclu-michigan-sues-muskegon-county-over-unconstitutional-policies-hazardous"/>
              </a:rPr>
              <a:t>-ov</a:t>
            </a:r>
            <a:r>
              <a:rPr lang="en-US" sz="2000" u="sng">
                <a:solidFill>
                  <a:srgbClr val="000000"/>
                </a:solidFill>
                <a:latin typeface="Garet"/>
                <a:hlinkClick r:id="rId53" tooltip="https://www.aclumich.org/en/press-releases/aclu-michigan-sues-muskegon-county-over-unconstitutional-policies-hazardous"/>
              </a:rPr>
              <a:t>e</a:t>
            </a:r>
            <a:r>
              <a:rPr lang="en-US" sz="2000" u="sng">
                <a:solidFill>
                  <a:srgbClr val="000000"/>
                </a:solidFill>
                <a:latin typeface="Garet"/>
                <a:hlinkClick r:id="rId54" tooltip="https://www.aclumich.org/en/press-releases/aclu-michigan-sues-muskegon-county-over-unconstitutional-policies-hazardous"/>
              </a:rPr>
              <a:t>r-u</a:t>
            </a:r>
            <a:r>
              <a:rPr lang="en-US" sz="2000" u="sng">
                <a:solidFill>
                  <a:srgbClr val="000000"/>
                </a:solidFill>
                <a:latin typeface="Garet"/>
                <a:hlinkClick r:id="rId55" tooltip="https://www.aclumich.org/en/press-releases/aclu-michigan-sues-muskegon-county-over-unconstitutional-policies-hazardous"/>
              </a:rPr>
              <a:t>n</a:t>
            </a:r>
            <a:r>
              <a:rPr lang="en-US" sz="2000" u="sng">
                <a:solidFill>
                  <a:srgbClr val="000000"/>
                </a:solidFill>
                <a:latin typeface="Garet"/>
                <a:hlinkClick r:id="rId56" tooltip="https://www.aclumich.org/en/press-releases/aclu-michigan-sues-muskegon-county-over-unconstitutional-policies-hazardous"/>
              </a:rPr>
              <a:t>constitutional-polici</a:t>
            </a:r>
            <a:r>
              <a:rPr lang="en-US" sz="2000" u="sng">
                <a:solidFill>
                  <a:srgbClr val="000000"/>
                </a:solidFill>
                <a:latin typeface="Garet"/>
                <a:hlinkClick r:id="rId57" tooltip="https://www.aclumich.org/en/press-releases/aclu-michigan-sues-muskegon-county-over-unconstitutional-policies-hazardous"/>
              </a:rPr>
              <a:t>e</a:t>
            </a:r>
            <a:r>
              <a:rPr lang="en-US" sz="2000" u="sng">
                <a:solidFill>
                  <a:srgbClr val="000000"/>
                </a:solidFill>
                <a:latin typeface="Garet"/>
                <a:hlinkClick r:id="rId58" tooltip="https://www.aclumich.org/en/press-releases/aclu-michigan-sues-muskegon-county-over-unconstitutional-policies-hazardous"/>
              </a:rPr>
              <a:t>s-haza</a:t>
            </a:r>
            <a:r>
              <a:rPr lang="en-US" sz="2000" u="sng">
                <a:solidFill>
                  <a:srgbClr val="000000"/>
                </a:solidFill>
                <a:latin typeface="Garet"/>
                <a:hlinkClick r:id="rId59" tooltip="https://www.aclumich.org/en/press-releases/aclu-michigan-sues-muskegon-county-over-unconstitutional-policies-hazardous"/>
              </a:rPr>
              <a:t>r</a:t>
            </a:r>
            <a:r>
              <a:rPr lang="en-US" sz="2000" u="sng">
                <a:solidFill>
                  <a:srgbClr val="000000"/>
                </a:solidFill>
                <a:latin typeface="Garet"/>
                <a:hlinkClick r:id="rId60" tooltip="https://www.aclumich.org/en/press-releases/aclu-michigan-sues-muskegon-county-over-unconstitutional-policies-hazardous"/>
              </a:rPr>
              <a:t>dous </a:t>
            </a:r>
          </a:p>
          <a:p>
            <a:pPr>
              <a:lnSpc>
                <a:spcPts val="2800"/>
              </a:lnSpc>
            </a:pPr>
            <a:r>
              <a:rPr lang="en-US" sz="2000">
                <a:solidFill>
                  <a:srgbClr val="000000"/>
                </a:solidFill>
                <a:latin typeface="Garet Bold"/>
              </a:rPr>
              <a:t>36. </a:t>
            </a:r>
            <a:r>
              <a:rPr lang="en-US" sz="2000">
                <a:solidFill>
                  <a:srgbClr val="000000"/>
                </a:solidFill>
                <a:latin typeface="Garet"/>
              </a:rPr>
              <a:t>ACLU.</a:t>
            </a:r>
            <a:r>
              <a:rPr lang="en-US" sz="2000">
                <a:solidFill>
                  <a:srgbClr val="000000"/>
                </a:solidFill>
                <a:latin typeface="Garet"/>
              </a:rPr>
              <a:t> </a:t>
            </a:r>
            <a:r>
              <a:rPr lang="en-US" sz="2000">
                <a:solidFill>
                  <a:srgbClr val="000000"/>
                </a:solidFill>
                <a:latin typeface="Garet"/>
              </a:rPr>
              <a:t>(2008, J</a:t>
            </a:r>
            <a:r>
              <a:rPr lang="en-US" sz="2000">
                <a:solidFill>
                  <a:srgbClr val="000000"/>
                </a:solidFill>
                <a:latin typeface="Garet"/>
              </a:rPr>
              <a:t>uly </a:t>
            </a:r>
            <a:r>
              <a:rPr lang="en-US" sz="2000">
                <a:solidFill>
                  <a:srgbClr val="000000"/>
                </a:solidFill>
                <a:latin typeface="Garet"/>
              </a:rPr>
              <a:t>25).</a:t>
            </a:r>
            <a:r>
              <a:rPr lang="en-US" sz="2000">
                <a:solidFill>
                  <a:srgbClr val="000000"/>
                </a:solidFill>
                <a:latin typeface="Garet"/>
              </a:rPr>
              <a:t> </a:t>
            </a:r>
            <a:r>
              <a:rPr lang="en-US" sz="2000">
                <a:solidFill>
                  <a:srgbClr val="000000"/>
                </a:solidFill>
                <a:latin typeface="Garet"/>
              </a:rPr>
              <a:t>Violat</a:t>
            </a:r>
            <a:r>
              <a:rPr lang="en-US" sz="2000">
                <a:solidFill>
                  <a:srgbClr val="000000"/>
                </a:solidFill>
                <a:latin typeface="Garet"/>
              </a:rPr>
              <a:t>ion o</a:t>
            </a:r>
            <a:r>
              <a:rPr lang="en-US" sz="2000">
                <a:solidFill>
                  <a:srgbClr val="000000"/>
                </a:solidFill>
                <a:latin typeface="Garet"/>
              </a:rPr>
              <a:t>f Inc</a:t>
            </a:r>
            <a:r>
              <a:rPr lang="en-US" sz="2000">
                <a:solidFill>
                  <a:srgbClr val="000000"/>
                </a:solidFill>
                <a:latin typeface="Garet"/>
              </a:rPr>
              <a:t>a</a:t>
            </a:r>
            <a:r>
              <a:rPr lang="en-US" sz="2000">
                <a:solidFill>
                  <a:srgbClr val="000000"/>
                </a:solidFill>
                <a:latin typeface="Garet"/>
              </a:rPr>
              <a:t>rcerated</a:t>
            </a:r>
            <a:r>
              <a:rPr lang="en-US" sz="2000">
                <a:solidFill>
                  <a:srgbClr val="000000"/>
                </a:solidFill>
                <a:latin typeface="Garet"/>
              </a:rPr>
              <a:t> </a:t>
            </a:r>
            <a:r>
              <a:rPr lang="en-US" sz="2000">
                <a:solidFill>
                  <a:srgbClr val="000000"/>
                </a:solidFill>
                <a:latin typeface="Garet"/>
              </a:rPr>
              <a:t>W</a:t>
            </a:r>
            <a:r>
              <a:rPr lang="en-US" sz="2000">
                <a:solidFill>
                  <a:srgbClr val="000000"/>
                </a:solidFill>
                <a:latin typeface="Garet"/>
              </a:rPr>
              <a:t>o</a:t>
            </a:r>
            <a:r>
              <a:rPr lang="en-US" sz="2000">
                <a:solidFill>
                  <a:srgbClr val="000000"/>
                </a:solidFill>
                <a:latin typeface="Garet"/>
              </a:rPr>
              <a:t>me</a:t>
            </a:r>
            <a:r>
              <a:rPr lang="en-US" sz="2000">
                <a:solidFill>
                  <a:srgbClr val="000000"/>
                </a:solidFill>
                <a:latin typeface="Garet"/>
              </a:rPr>
              <a:t>n</a:t>
            </a:r>
            <a:r>
              <a:rPr lang="en-US" sz="2000">
                <a:solidFill>
                  <a:srgbClr val="000000"/>
                </a:solidFill>
                <a:latin typeface="Garet"/>
              </a:rPr>
              <a:t>’s Civi</a:t>
            </a:r>
            <a:r>
              <a:rPr lang="en-US" sz="2000">
                <a:solidFill>
                  <a:srgbClr val="000000"/>
                </a:solidFill>
                <a:latin typeface="Garet"/>
              </a:rPr>
              <a:t>l </a:t>
            </a:r>
            <a:r>
              <a:rPr lang="en-US" sz="2000">
                <a:solidFill>
                  <a:srgbClr val="000000"/>
                </a:solidFill>
                <a:latin typeface="Garet"/>
              </a:rPr>
              <a:t>Rights</a:t>
            </a:r>
            <a:r>
              <a:rPr lang="en-US" sz="2000">
                <a:solidFill>
                  <a:srgbClr val="000000"/>
                </a:solidFill>
                <a:latin typeface="Garet"/>
              </a:rPr>
              <a:t> </a:t>
            </a:r>
            <a:r>
              <a:rPr lang="en-US" sz="2000">
                <a:solidFill>
                  <a:srgbClr val="000000"/>
                </a:solidFill>
                <a:latin typeface="Garet"/>
              </a:rPr>
              <a:t>i</a:t>
            </a:r>
            <a:r>
              <a:rPr lang="en-US" sz="2000">
                <a:solidFill>
                  <a:srgbClr val="000000"/>
                </a:solidFill>
                <a:latin typeface="Garet"/>
              </a:rPr>
              <a:t>n</a:t>
            </a:r>
            <a:r>
              <a:rPr lang="en-US" sz="2000">
                <a:solidFill>
                  <a:srgbClr val="000000"/>
                </a:solidFill>
                <a:latin typeface="Garet"/>
              </a:rPr>
              <a:t> New J</a:t>
            </a:r>
            <a:r>
              <a:rPr lang="en-US" sz="2000">
                <a:solidFill>
                  <a:srgbClr val="000000"/>
                </a:solidFill>
                <a:latin typeface="Garet"/>
              </a:rPr>
              <a:t>er</a:t>
            </a:r>
            <a:r>
              <a:rPr lang="en-US" sz="2000">
                <a:solidFill>
                  <a:srgbClr val="000000"/>
                </a:solidFill>
                <a:latin typeface="Garet"/>
              </a:rPr>
              <a:t>sey.</a:t>
            </a:r>
            <a:r>
              <a:rPr lang="en-US" sz="2000">
                <a:solidFill>
                  <a:srgbClr val="000000"/>
                </a:solidFill>
                <a:latin typeface="Garet"/>
              </a:rPr>
              <a:t> </a:t>
            </a:r>
            <a:r>
              <a:rPr lang="en-US" sz="2000">
                <a:solidFill>
                  <a:srgbClr val="000000"/>
                </a:solidFill>
                <a:latin typeface="Garet"/>
              </a:rPr>
              <a:t>Americ</a:t>
            </a:r>
            <a:r>
              <a:rPr lang="en-US" sz="2000">
                <a:solidFill>
                  <a:srgbClr val="000000"/>
                </a:solidFill>
                <a:latin typeface="Garet"/>
              </a:rPr>
              <a:t>an</a:t>
            </a:r>
            <a:r>
              <a:rPr lang="en-US" sz="2000">
                <a:solidFill>
                  <a:srgbClr val="000000"/>
                </a:solidFill>
                <a:latin typeface="Garet"/>
              </a:rPr>
              <a:t> Civil</a:t>
            </a:r>
            <a:r>
              <a:rPr lang="en-US" sz="2000">
                <a:solidFill>
                  <a:srgbClr val="000000"/>
                </a:solidFill>
                <a:latin typeface="Garet"/>
              </a:rPr>
              <a:t> L</a:t>
            </a:r>
            <a:r>
              <a:rPr lang="en-US" sz="2000">
                <a:solidFill>
                  <a:srgbClr val="000000"/>
                </a:solidFill>
                <a:latin typeface="Garet"/>
              </a:rPr>
              <a:t>iberties Union. </a:t>
            </a:r>
            <a:r>
              <a:rPr lang="en-US" sz="2000" u="sng">
                <a:solidFill>
                  <a:srgbClr val="000000"/>
                </a:solidFill>
                <a:latin typeface="Garet"/>
                <a:hlinkClick r:id="rId61" tooltip="https://www.aclu.org/documents/violation-incarcerated-womens-civil-rights-new-jersey"/>
              </a:rPr>
              <a:t>https://www.aclu.org/documents/violation-incarcerated-womens-civil-rights-new-jersey </a:t>
            </a:r>
          </a:p>
          <a:p>
            <a:pPr>
              <a:lnSpc>
                <a:spcPts val="2800"/>
              </a:lnSpc>
            </a:pPr>
          </a:p>
          <a:p>
            <a:pPr>
              <a:lnSpc>
                <a:spcPts val="2800"/>
              </a:lnSpc>
            </a:pPr>
          </a:p>
        </p:txBody>
      </p:sp>
      <p:sp>
        <p:nvSpPr>
          <p:cNvPr name="TextBox 9" id="9"/>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1040"/>
                </a:solidFill>
                <a:latin typeface="Garet"/>
              </a:rPr>
              <a:t>79</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EF4036">
                <a:alpha val="100000"/>
              </a:srgbClr>
            </a:gs>
            <a:gs pos="100000">
              <a:srgbClr val="D685B8">
                <a:alpha val="100000"/>
              </a:srgbClr>
            </a:gs>
          </a:gsLst>
          <a:lin ang="5400000"/>
        </a:gradFill>
      </p:bgPr>
    </p:bg>
    <p:spTree>
      <p:nvGrpSpPr>
        <p:cNvPr id="1" name=""/>
        <p:cNvGrpSpPr/>
        <p:nvPr/>
      </p:nvGrpSpPr>
      <p:grpSpPr>
        <a:xfrm>
          <a:off x="0" y="0"/>
          <a:ext cx="0" cy="0"/>
          <a:chOff x="0" y="0"/>
          <a:chExt cx="0" cy="0"/>
        </a:xfrm>
      </p:grpSpPr>
      <p:sp>
        <p:nvSpPr>
          <p:cNvPr name="TextBox 2" id="2"/>
          <p:cNvSpPr txBox="true"/>
          <p:nvPr/>
        </p:nvSpPr>
        <p:spPr>
          <a:xfrm rot="0">
            <a:off x="995580" y="1900993"/>
            <a:ext cx="13188414" cy="773359"/>
          </a:xfrm>
          <a:prstGeom prst="rect">
            <a:avLst/>
          </a:prstGeom>
        </p:spPr>
        <p:txBody>
          <a:bodyPr anchor="t" rtlCol="false" tIns="0" lIns="0" bIns="0" rIns="0">
            <a:spAutoFit/>
          </a:bodyPr>
          <a:lstStyle/>
          <a:p>
            <a:pPr algn="just">
              <a:lnSpc>
                <a:spcPts val="5933"/>
              </a:lnSpc>
            </a:pPr>
            <a:r>
              <a:rPr lang="en-US" sz="5394">
                <a:solidFill>
                  <a:srgbClr val="FFFFFF"/>
                </a:solidFill>
                <a:latin typeface="Garet"/>
              </a:rPr>
              <a:t>On any given day,</a:t>
            </a:r>
          </a:p>
        </p:txBody>
      </p:sp>
      <p:sp>
        <p:nvSpPr>
          <p:cNvPr name="Freeform 3" id="3"/>
          <p:cNvSpPr/>
          <p:nvPr/>
        </p:nvSpPr>
        <p:spPr>
          <a:xfrm flipH="false" flipV="false" rot="0">
            <a:off x="11389783" y="-131084"/>
            <a:ext cx="7271472" cy="5069118"/>
          </a:xfrm>
          <a:custGeom>
            <a:avLst/>
            <a:gdLst/>
            <a:ahLst/>
            <a:cxnLst/>
            <a:rect r="r" b="b" t="t" l="l"/>
            <a:pathLst>
              <a:path h="5069118" w="7271472">
                <a:moveTo>
                  <a:pt x="0" y="0"/>
                </a:moveTo>
                <a:lnTo>
                  <a:pt x="7271472" y="0"/>
                </a:lnTo>
                <a:lnTo>
                  <a:pt x="7271472" y="5069117"/>
                </a:lnTo>
                <a:lnTo>
                  <a:pt x="0" y="5069117"/>
                </a:lnTo>
                <a:lnTo>
                  <a:pt x="0" y="0"/>
                </a:lnTo>
                <a:close/>
              </a:path>
            </a:pathLst>
          </a:custGeom>
          <a:blipFill>
            <a:blip r:embed="rId2">
              <a:extLst>
                <a:ext uri="{96DAC541-7B7A-43D3-8B79-37D633B846F1}">
                  <asvg:svgBlip xmlns:asvg="http://schemas.microsoft.com/office/drawing/2016/SVG/main" r:embed="rId3"/>
                </a:ext>
              </a:extLst>
            </a:blip>
            <a:stretch>
              <a:fillRect l="0" t="0" r="-12556" b="-305"/>
            </a:stretch>
          </a:blipFill>
        </p:spPr>
      </p:sp>
      <p:grpSp>
        <p:nvGrpSpPr>
          <p:cNvPr name="Group 4" id="4"/>
          <p:cNvGrpSpPr/>
          <p:nvPr/>
        </p:nvGrpSpPr>
        <p:grpSpPr>
          <a:xfrm rot="0">
            <a:off x="1192661" y="6168160"/>
            <a:ext cx="2333119" cy="2177136"/>
            <a:chOff x="0" y="0"/>
            <a:chExt cx="3110825" cy="2902848"/>
          </a:xfrm>
        </p:grpSpPr>
        <p:grpSp>
          <p:nvGrpSpPr>
            <p:cNvPr name="Group 5" id="5"/>
            <p:cNvGrpSpPr/>
            <p:nvPr/>
          </p:nvGrpSpPr>
          <p:grpSpPr>
            <a:xfrm rot="0">
              <a:off x="0" y="0"/>
              <a:ext cx="3110825" cy="2902848"/>
              <a:chOff x="0" y="0"/>
              <a:chExt cx="1310662" cy="1223036"/>
            </a:xfrm>
          </p:grpSpPr>
          <p:sp>
            <p:nvSpPr>
              <p:cNvPr name="Freeform 6" id="6"/>
              <p:cNvSpPr/>
              <p:nvPr/>
            </p:nvSpPr>
            <p:spPr>
              <a:xfrm flipH="false" flipV="false" rot="0">
                <a:off x="31750" y="31750"/>
                <a:ext cx="1247162" cy="1159536"/>
              </a:xfrm>
              <a:custGeom>
                <a:avLst/>
                <a:gdLst/>
                <a:ahLst/>
                <a:cxnLst/>
                <a:rect r="r" b="b" t="t" l="l"/>
                <a:pathLst>
                  <a:path h="1159536" w="1247162">
                    <a:moveTo>
                      <a:pt x="1154452" y="1159536"/>
                    </a:moveTo>
                    <a:lnTo>
                      <a:pt x="92710" y="1159536"/>
                    </a:lnTo>
                    <a:cubicBezTo>
                      <a:pt x="41910" y="1159536"/>
                      <a:pt x="0" y="1117626"/>
                      <a:pt x="0" y="1066826"/>
                    </a:cubicBezTo>
                    <a:lnTo>
                      <a:pt x="0" y="92710"/>
                    </a:lnTo>
                    <a:cubicBezTo>
                      <a:pt x="0" y="41910"/>
                      <a:pt x="41910" y="0"/>
                      <a:pt x="92710" y="0"/>
                    </a:cubicBezTo>
                    <a:lnTo>
                      <a:pt x="1153182" y="0"/>
                    </a:lnTo>
                    <a:cubicBezTo>
                      <a:pt x="1203982" y="0"/>
                      <a:pt x="1245892" y="41910"/>
                      <a:pt x="1245892" y="92710"/>
                    </a:cubicBezTo>
                    <a:lnTo>
                      <a:pt x="1245892" y="1065556"/>
                    </a:lnTo>
                    <a:cubicBezTo>
                      <a:pt x="1247162" y="1117626"/>
                      <a:pt x="1205252" y="1159536"/>
                      <a:pt x="1154452" y="1159536"/>
                    </a:cubicBezTo>
                    <a:close/>
                  </a:path>
                </a:pathLst>
              </a:custGeom>
              <a:solidFill>
                <a:srgbClr val="FFFFFF"/>
              </a:solidFill>
            </p:spPr>
          </p:sp>
          <p:sp>
            <p:nvSpPr>
              <p:cNvPr name="Freeform 7" id="7"/>
              <p:cNvSpPr/>
              <p:nvPr/>
            </p:nvSpPr>
            <p:spPr>
              <a:xfrm flipH="false" flipV="false" rot="0">
                <a:off x="0" y="0"/>
                <a:ext cx="1310662" cy="1223036"/>
              </a:xfrm>
              <a:custGeom>
                <a:avLst/>
                <a:gdLst/>
                <a:ahLst/>
                <a:cxnLst/>
                <a:rect r="r" b="b" t="t" l="l"/>
                <a:pathLst>
                  <a:path h="1223036" w="1310662">
                    <a:moveTo>
                      <a:pt x="1186202" y="59690"/>
                    </a:moveTo>
                    <a:cubicBezTo>
                      <a:pt x="1221762" y="59690"/>
                      <a:pt x="1250972" y="88900"/>
                      <a:pt x="1250972" y="124460"/>
                    </a:cubicBezTo>
                    <a:lnTo>
                      <a:pt x="1250972" y="1098576"/>
                    </a:lnTo>
                    <a:cubicBezTo>
                      <a:pt x="1250972" y="1134136"/>
                      <a:pt x="1221762" y="1163346"/>
                      <a:pt x="1186202" y="1163346"/>
                    </a:cubicBezTo>
                    <a:lnTo>
                      <a:pt x="124460" y="1163346"/>
                    </a:lnTo>
                    <a:cubicBezTo>
                      <a:pt x="88900" y="1163346"/>
                      <a:pt x="59690" y="1134136"/>
                      <a:pt x="59690" y="1098576"/>
                    </a:cubicBezTo>
                    <a:lnTo>
                      <a:pt x="59690" y="124460"/>
                    </a:lnTo>
                    <a:cubicBezTo>
                      <a:pt x="59690" y="88900"/>
                      <a:pt x="88900" y="59690"/>
                      <a:pt x="124460" y="59690"/>
                    </a:cubicBezTo>
                    <a:lnTo>
                      <a:pt x="1186202" y="59690"/>
                    </a:lnTo>
                    <a:moveTo>
                      <a:pt x="1186202" y="0"/>
                    </a:moveTo>
                    <a:lnTo>
                      <a:pt x="124460" y="0"/>
                    </a:lnTo>
                    <a:cubicBezTo>
                      <a:pt x="55880" y="0"/>
                      <a:pt x="0" y="55880"/>
                      <a:pt x="0" y="124460"/>
                    </a:cubicBezTo>
                    <a:lnTo>
                      <a:pt x="0" y="1098576"/>
                    </a:lnTo>
                    <a:cubicBezTo>
                      <a:pt x="0" y="1167156"/>
                      <a:pt x="55880" y="1223036"/>
                      <a:pt x="124460" y="1223036"/>
                    </a:cubicBezTo>
                    <a:lnTo>
                      <a:pt x="1186202" y="1223036"/>
                    </a:lnTo>
                    <a:cubicBezTo>
                      <a:pt x="1254782" y="1223036"/>
                      <a:pt x="1310662" y="1167156"/>
                      <a:pt x="1310662" y="1098576"/>
                    </a:cubicBezTo>
                    <a:lnTo>
                      <a:pt x="1310662" y="124460"/>
                    </a:lnTo>
                    <a:cubicBezTo>
                      <a:pt x="1310662" y="55880"/>
                      <a:pt x="1254782" y="0"/>
                      <a:pt x="1186202" y="0"/>
                    </a:cubicBezTo>
                    <a:close/>
                  </a:path>
                </a:pathLst>
              </a:custGeom>
              <a:solidFill>
                <a:srgbClr val="FFFFFF"/>
              </a:solidFill>
            </p:spPr>
          </p:sp>
        </p:grpSp>
        <p:sp>
          <p:nvSpPr>
            <p:cNvPr name="TextBox 8" id="8"/>
            <p:cNvSpPr txBox="true"/>
            <p:nvPr/>
          </p:nvSpPr>
          <p:spPr>
            <a:xfrm rot="0">
              <a:off x="433658" y="1732847"/>
              <a:ext cx="2243509" cy="779680"/>
            </a:xfrm>
            <a:prstGeom prst="rect">
              <a:avLst/>
            </a:prstGeom>
          </p:spPr>
          <p:txBody>
            <a:bodyPr anchor="t" rtlCol="false" tIns="0" lIns="0" bIns="0" rIns="0">
              <a:spAutoFit/>
            </a:bodyPr>
            <a:lstStyle/>
            <a:p>
              <a:pPr algn="ctr">
                <a:lnSpc>
                  <a:spcPts val="2279"/>
                </a:lnSpc>
              </a:pPr>
              <a:r>
                <a:rPr lang="en-US" sz="2072">
                  <a:solidFill>
                    <a:srgbClr val="190F3F"/>
                  </a:solidFill>
                  <a:latin typeface="Garet"/>
                </a:rPr>
                <a:t>Period Products</a:t>
              </a:r>
            </a:p>
          </p:txBody>
        </p:sp>
      </p:grpSp>
      <p:grpSp>
        <p:nvGrpSpPr>
          <p:cNvPr name="Group 9" id="9"/>
          <p:cNvGrpSpPr/>
          <p:nvPr/>
        </p:nvGrpSpPr>
        <p:grpSpPr>
          <a:xfrm rot="0">
            <a:off x="3798419" y="6168160"/>
            <a:ext cx="2949202" cy="2177136"/>
            <a:chOff x="0" y="0"/>
            <a:chExt cx="3932270" cy="2902848"/>
          </a:xfrm>
        </p:grpSpPr>
        <p:grpSp>
          <p:nvGrpSpPr>
            <p:cNvPr name="Group 10" id="10"/>
            <p:cNvGrpSpPr/>
            <p:nvPr/>
          </p:nvGrpSpPr>
          <p:grpSpPr>
            <a:xfrm rot="0">
              <a:off x="0" y="0"/>
              <a:ext cx="3932270" cy="2902848"/>
              <a:chOff x="0" y="0"/>
              <a:chExt cx="1601740" cy="1182423"/>
            </a:xfrm>
          </p:grpSpPr>
          <p:sp>
            <p:nvSpPr>
              <p:cNvPr name="Freeform 11" id="11"/>
              <p:cNvSpPr/>
              <p:nvPr/>
            </p:nvSpPr>
            <p:spPr>
              <a:xfrm flipH="false" flipV="false" rot="0">
                <a:off x="31750" y="31750"/>
                <a:ext cx="1538240" cy="1118923"/>
              </a:xfrm>
              <a:custGeom>
                <a:avLst/>
                <a:gdLst/>
                <a:ahLst/>
                <a:cxnLst/>
                <a:rect r="r" b="b" t="t" l="l"/>
                <a:pathLst>
                  <a:path h="1118923" w="1538240">
                    <a:moveTo>
                      <a:pt x="1445530" y="1118923"/>
                    </a:moveTo>
                    <a:lnTo>
                      <a:pt x="92710" y="1118923"/>
                    </a:lnTo>
                    <a:cubicBezTo>
                      <a:pt x="41910" y="1118923"/>
                      <a:pt x="0" y="1077013"/>
                      <a:pt x="0" y="1026213"/>
                    </a:cubicBezTo>
                    <a:lnTo>
                      <a:pt x="0" y="92710"/>
                    </a:lnTo>
                    <a:cubicBezTo>
                      <a:pt x="0" y="41910"/>
                      <a:pt x="41910" y="0"/>
                      <a:pt x="92710" y="0"/>
                    </a:cubicBezTo>
                    <a:lnTo>
                      <a:pt x="1444260" y="0"/>
                    </a:lnTo>
                    <a:cubicBezTo>
                      <a:pt x="1495060" y="0"/>
                      <a:pt x="1536970" y="41910"/>
                      <a:pt x="1536970" y="92710"/>
                    </a:cubicBezTo>
                    <a:lnTo>
                      <a:pt x="1536970" y="1024943"/>
                    </a:lnTo>
                    <a:cubicBezTo>
                      <a:pt x="1538240" y="1077013"/>
                      <a:pt x="1496330" y="1118923"/>
                      <a:pt x="1445530" y="1118923"/>
                    </a:cubicBezTo>
                    <a:close/>
                  </a:path>
                </a:pathLst>
              </a:custGeom>
              <a:solidFill>
                <a:srgbClr val="FFFFFF"/>
              </a:solidFill>
            </p:spPr>
          </p:sp>
          <p:sp>
            <p:nvSpPr>
              <p:cNvPr name="Freeform 12" id="12"/>
              <p:cNvSpPr/>
              <p:nvPr/>
            </p:nvSpPr>
            <p:spPr>
              <a:xfrm flipH="false" flipV="false" rot="0">
                <a:off x="0" y="0"/>
                <a:ext cx="1601740" cy="1182423"/>
              </a:xfrm>
              <a:custGeom>
                <a:avLst/>
                <a:gdLst/>
                <a:ahLst/>
                <a:cxnLst/>
                <a:rect r="r" b="b" t="t" l="l"/>
                <a:pathLst>
                  <a:path h="1182423" w="1601740">
                    <a:moveTo>
                      <a:pt x="1477280" y="59690"/>
                    </a:moveTo>
                    <a:cubicBezTo>
                      <a:pt x="1512840" y="59690"/>
                      <a:pt x="1542050" y="88900"/>
                      <a:pt x="1542050" y="124460"/>
                    </a:cubicBezTo>
                    <a:lnTo>
                      <a:pt x="1542050" y="1057963"/>
                    </a:lnTo>
                    <a:cubicBezTo>
                      <a:pt x="1542050" y="1093523"/>
                      <a:pt x="1512840" y="1122733"/>
                      <a:pt x="1477280" y="1122733"/>
                    </a:cubicBezTo>
                    <a:lnTo>
                      <a:pt x="124460" y="1122733"/>
                    </a:lnTo>
                    <a:cubicBezTo>
                      <a:pt x="88900" y="1122733"/>
                      <a:pt x="59690" y="1093523"/>
                      <a:pt x="59690" y="1057963"/>
                    </a:cubicBezTo>
                    <a:lnTo>
                      <a:pt x="59690" y="124460"/>
                    </a:lnTo>
                    <a:cubicBezTo>
                      <a:pt x="59690" y="88900"/>
                      <a:pt x="88900" y="59690"/>
                      <a:pt x="124460" y="59690"/>
                    </a:cubicBezTo>
                    <a:lnTo>
                      <a:pt x="1477280" y="59690"/>
                    </a:lnTo>
                    <a:moveTo>
                      <a:pt x="1477280" y="0"/>
                    </a:moveTo>
                    <a:lnTo>
                      <a:pt x="124460" y="0"/>
                    </a:lnTo>
                    <a:cubicBezTo>
                      <a:pt x="55880" y="0"/>
                      <a:pt x="0" y="55880"/>
                      <a:pt x="0" y="124460"/>
                    </a:cubicBezTo>
                    <a:lnTo>
                      <a:pt x="0" y="1057963"/>
                    </a:lnTo>
                    <a:cubicBezTo>
                      <a:pt x="0" y="1126543"/>
                      <a:pt x="55880" y="1182423"/>
                      <a:pt x="124460" y="1182423"/>
                    </a:cubicBezTo>
                    <a:lnTo>
                      <a:pt x="1477280" y="1182423"/>
                    </a:lnTo>
                    <a:cubicBezTo>
                      <a:pt x="1545860" y="1182423"/>
                      <a:pt x="1601740" y="1126543"/>
                      <a:pt x="1601740" y="1057963"/>
                    </a:cubicBezTo>
                    <a:lnTo>
                      <a:pt x="1601740" y="124460"/>
                    </a:lnTo>
                    <a:cubicBezTo>
                      <a:pt x="1601740" y="55880"/>
                      <a:pt x="1545860" y="0"/>
                      <a:pt x="1477280" y="0"/>
                    </a:cubicBezTo>
                    <a:close/>
                  </a:path>
                </a:pathLst>
              </a:custGeom>
              <a:solidFill>
                <a:srgbClr val="FFFFFF"/>
              </a:solidFill>
            </p:spPr>
          </p:sp>
        </p:grpSp>
        <p:sp>
          <p:nvSpPr>
            <p:cNvPr name="Freeform 13" id="13"/>
            <p:cNvSpPr/>
            <p:nvPr/>
          </p:nvSpPr>
          <p:spPr>
            <a:xfrm flipH="false" flipV="false" rot="0">
              <a:off x="1353288" y="447605"/>
              <a:ext cx="1289079" cy="1090030"/>
            </a:xfrm>
            <a:custGeom>
              <a:avLst/>
              <a:gdLst/>
              <a:ahLst/>
              <a:cxnLst/>
              <a:rect r="r" b="b" t="t" l="l"/>
              <a:pathLst>
                <a:path h="1090030" w="1289079">
                  <a:moveTo>
                    <a:pt x="0" y="0"/>
                  </a:moveTo>
                  <a:lnTo>
                    <a:pt x="1289078" y="0"/>
                  </a:lnTo>
                  <a:lnTo>
                    <a:pt x="1289078" y="1090030"/>
                  </a:lnTo>
                  <a:lnTo>
                    <a:pt x="0" y="109003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0" y="1744061"/>
              <a:ext cx="3926732" cy="804652"/>
            </a:xfrm>
            <a:prstGeom prst="rect">
              <a:avLst/>
            </a:prstGeom>
          </p:spPr>
          <p:txBody>
            <a:bodyPr anchor="t" rtlCol="false" tIns="0" lIns="0" bIns="0" rIns="0">
              <a:spAutoFit/>
            </a:bodyPr>
            <a:lstStyle/>
            <a:p>
              <a:pPr algn="ctr">
                <a:lnSpc>
                  <a:spcPts val="2358"/>
                </a:lnSpc>
              </a:pPr>
              <a:r>
                <a:rPr lang="en-US" sz="2143">
                  <a:solidFill>
                    <a:srgbClr val="190F3F"/>
                  </a:solidFill>
                  <a:latin typeface="Garet"/>
                </a:rPr>
                <a:t>Menstrual Health Education</a:t>
              </a:r>
            </a:p>
          </p:txBody>
        </p:sp>
      </p:grpSp>
      <p:grpSp>
        <p:nvGrpSpPr>
          <p:cNvPr name="Group 15" id="15"/>
          <p:cNvGrpSpPr/>
          <p:nvPr/>
        </p:nvGrpSpPr>
        <p:grpSpPr>
          <a:xfrm rot="0">
            <a:off x="14213450" y="6215811"/>
            <a:ext cx="2938631" cy="2129485"/>
            <a:chOff x="0" y="0"/>
            <a:chExt cx="3918175" cy="2839313"/>
          </a:xfrm>
        </p:grpSpPr>
        <p:grpSp>
          <p:nvGrpSpPr>
            <p:cNvPr name="Group 16" id="16"/>
            <p:cNvGrpSpPr/>
            <p:nvPr/>
          </p:nvGrpSpPr>
          <p:grpSpPr>
            <a:xfrm rot="0">
              <a:off x="0" y="0"/>
              <a:ext cx="3918175" cy="2839313"/>
              <a:chOff x="0" y="0"/>
              <a:chExt cx="1795613" cy="1301194"/>
            </a:xfrm>
          </p:grpSpPr>
          <p:sp>
            <p:nvSpPr>
              <p:cNvPr name="Freeform 17" id="17"/>
              <p:cNvSpPr/>
              <p:nvPr/>
            </p:nvSpPr>
            <p:spPr>
              <a:xfrm flipH="false" flipV="false" rot="0">
                <a:off x="31750" y="31750"/>
                <a:ext cx="1732113" cy="1237694"/>
              </a:xfrm>
              <a:custGeom>
                <a:avLst/>
                <a:gdLst/>
                <a:ahLst/>
                <a:cxnLst/>
                <a:rect r="r" b="b" t="t" l="l"/>
                <a:pathLst>
                  <a:path h="1237694" w="1732113">
                    <a:moveTo>
                      <a:pt x="1639403" y="1237694"/>
                    </a:moveTo>
                    <a:lnTo>
                      <a:pt x="92710" y="1237694"/>
                    </a:lnTo>
                    <a:cubicBezTo>
                      <a:pt x="41910" y="1237694"/>
                      <a:pt x="0" y="1195784"/>
                      <a:pt x="0" y="1144984"/>
                    </a:cubicBezTo>
                    <a:lnTo>
                      <a:pt x="0" y="92710"/>
                    </a:lnTo>
                    <a:cubicBezTo>
                      <a:pt x="0" y="41910"/>
                      <a:pt x="41910" y="0"/>
                      <a:pt x="92710" y="0"/>
                    </a:cubicBezTo>
                    <a:lnTo>
                      <a:pt x="1638133" y="0"/>
                    </a:lnTo>
                    <a:cubicBezTo>
                      <a:pt x="1688933" y="0"/>
                      <a:pt x="1730843" y="41910"/>
                      <a:pt x="1730843" y="92710"/>
                    </a:cubicBezTo>
                    <a:lnTo>
                      <a:pt x="1730843" y="1143714"/>
                    </a:lnTo>
                    <a:cubicBezTo>
                      <a:pt x="1732113" y="1195784"/>
                      <a:pt x="1690203" y="1237694"/>
                      <a:pt x="1639403" y="1237694"/>
                    </a:cubicBezTo>
                    <a:close/>
                  </a:path>
                </a:pathLst>
              </a:custGeom>
              <a:solidFill>
                <a:srgbClr val="FFFFFF"/>
              </a:solidFill>
            </p:spPr>
          </p:sp>
          <p:sp>
            <p:nvSpPr>
              <p:cNvPr name="Freeform 18" id="18"/>
              <p:cNvSpPr/>
              <p:nvPr/>
            </p:nvSpPr>
            <p:spPr>
              <a:xfrm flipH="false" flipV="false" rot="0">
                <a:off x="0" y="0"/>
                <a:ext cx="1795613" cy="1301194"/>
              </a:xfrm>
              <a:custGeom>
                <a:avLst/>
                <a:gdLst/>
                <a:ahLst/>
                <a:cxnLst/>
                <a:rect r="r" b="b" t="t" l="l"/>
                <a:pathLst>
                  <a:path h="1301194" w="1795613">
                    <a:moveTo>
                      <a:pt x="1671153" y="59690"/>
                    </a:moveTo>
                    <a:cubicBezTo>
                      <a:pt x="1706713" y="59690"/>
                      <a:pt x="1735923" y="88900"/>
                      <a:pt x="1735923" y="124460"/>
                    </a:cubicBezTo>
                    <a:lnTo>
                      <a:pt x="1735923" y="1176734"/>
                    </a:lnTo>
                    <a:cubicBezTo>
                      <a:pt x="1735923" y="1212294"/>
                      <a:pt x="1706713" y="1241504"/>
                      <a:pt x="1671153" y="1241504"/>
                    </a:cubicBezTo>
                    <a:lnTo>
                      <a:pt x="124460" y="1241504"/>
                    </a:lnTo>
                    <a:cubicBezTo>
                      <a:pt x="88900" y="1241504"/>
                      <a:pt x="59690" y="1212294"/>
                      <a:pt x="59690" y="1176734"/>
                    </a:cubicBezTo>
                    <a:lnTo>
                      <a:pt x="59690" y="124460"/>
                    </a:lnTo>
                    <a:cubicBezTo>
                      <a:pt x="59690" y="88900"/>
                      <a:pt x="88900" y="59690"/>
                      <a:pt x="124460" y="59690"/>
                    </a:cubicBezTo>
                    <a:lnTo>
                      <a:pt x="1671153" y="59690"/>
                    </a:lnTo>
                    <a:moveTo>
                      <a:pt x="1671153" y="0"/>
                    </a:moveTo>
                    <a:lnTo>
                      <a:pt x="124460" y="0"/>
                    </a:lnTo>
                    <a:cubicBezTo>
                      <a:pt x="55880" y="0"/>
                      <a:pt x="0" y="55880"/>
                      <a:pt x="0" y="124460"/>
                    </a:cubicBezTo>
                    <a:lnTo>
                      <a:pt x="0" y="1176734"/>
                    </a:lnTo>
                    <a:cubicBezTo>
                      <a:pt x="0" y="1245314"/>
                      <a:pt x="55880" y="1301194"/>
                      <a:pt x="124460" y="1301194"/>
                    </a:cubicBezTo>
                    <a:lnTo>
                      <a:pt x="1671153" y="1301194"/>
                    </a:lnTo>
                    <a:cubicBezTo>
                      <a:pt x="1739733" y="1301194"/>
                      <a:pt x="1795613" y="1245314"/>
                      <a:pt x="1795613" y="1176734"/>
                    </a:cubicBezTo>
                    <a:lnTo>
                      <a:pt x="1795613" y="124460"/>
                    </a:lnTo>
                    <a:cubicBezTo>
                      <a:pt x="1795613" y="55880"/>
                      <a:pt x="1739733" y="0"/>
                      <a:pt x="1671153" y="0"/>
                    </a:cubicBezTo>
                    <a:close/>
                  </a:path>
                </a:pathLst>
              </a:custGeom>
              <a:solidFill>
                <a:srgbClr val="FFFFFF"/>
              </a:solidFill>
            </p:spPr>
          </p:sp>
        </p:grpSp>
        <p:sp>
          <p:nvSpPr>
            <p:cNvPr name="Freeform 19" id="19"/>
            <p:cNvSpPr/>
            <p:nvPr/>
          </p:nvSpPr>
          <p:spPr>
            <a:xfrm flipH="false" flipV="false" rot="-4865">
              <a:off x="1297778" y="302414"/>
              <a:ext cx="1322598" cy="1239935"/>
            </a:xfrm>
            <a:custGeom>
              <a:avLst/>
              <a:gdLst/>
              <a:ahLst/>
              <a:cxnLst/>
              <a:rect r="r" b="b" t="t" l="l"/>
              <a:pathLst>
                <a:path h="1239935" w="1322598">
                  <a:moveTo>
                    <a:pt x="0" y="0"/>
                  </a:moveTo>
                  <a:lnTo>
                    <a:pt x="1322598" y="0"/>
                  </a:lnTo>
                  <a:lnTo>
                    <a:pt x="1322598" y="1239935"/>
                  </a:lnTo>
                  <a:lnTo>
                    <a:pt x="0" y="12399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4865">
              <a:off x="157213" y="1697496"/>
              <a:ext cx="3603797" cy="847833"/>
            </a:xfrm>
            <a:prstGeom prst="rect">
              <a:avLst/>
            </a:prstGeom>
          </p:spPr>
          <p:txBody>
            <a:bodyPr anchor="t" rtlCol="false" tIns="0" lIns="0" bIns="0" rIns="0">
              <a:spAutoFit/>
            </a:bodyPr>
            <a:lstStyle/>
            <a:p>
              <a:pPr algn="ctr">
                <a:lnSpc>
                  <a:spcPts val="2481"/>
                </a:lnSpc>
              </a:pPr>
              <a:r>
                <a:rPr lang="en-US" sz="2256">
                  <a:solidFill>
                    <a:srgbClr val="190F3F"/>
                  </a:solidFill>
                  <a:latin typeface="Garet"/>
                </a:rPr>
                <a:t>Safe &amp; Private</a:t>
              </a:r>
            </a:p>
            <a:p>
              <a:pPr algn="ctr">
                <a:lnSpc>
                  <a:spcPts val="2481"/>
                </a:lnSpc>
              </a:pPr>
              <a:r>
                <a:rPr lang="en-US" sz="2256">
                  <a:solidFill>
                    <a:srgbClr val="190F3F"/>
                  </a:solidFill>
                  <a:latin typeface="Garet"/>
                </a:rPr>
                <a:t>Restrooms</a:t>
              </a:r>
            </a:p>
          </p:txBody>
        </p:sp>
      </p:grpSp>
      <p:grpSp>
        <p:nvGrpSpPr>
          <p:cNvPr name="Group 21" id="21"/>
          <p:cNvGrpSpPr/>
          <p:nvPr/>
        </p:nvGrpSpPr>
        <p:grpSpPr>
          <a:xfrm rot="0">
            <a:off x="6940900" y="6168160"/>
            <a:ext cx="3139943" cy="2169175"/>
            <a:chOff x="0" y="0"/>
            <a:chExt cx="4186591" cy="2892234"/>
          </a:xfrm>
        </p:grpSpPr>
        <p:grpSp>
          <p:nvGrpSpPr>
            <p:cNvPr name="Group 22" id="22"/>
            <p:cNvGrpSpPr/>
            <p:nvPr/>
          </p:nvGrpSpPr>
          <p:grpSpPr>
            <a:xfrm rot="-19141">
              <a:off x="7955" y="11589"/>
              <a:ext cx="4170681" cy="2869056"/>
              <a:chOff x="0" y="0"/>
              <a:chExt cx="1517974" cy="1044231"/>
            </a:xfrm>
          </p:grpSpPr>
          <p:sp>
            <p:nvSpPr>
              <p:cNvPr name="Freeform 23" id="23"/>
              <p:cNvSpPr/>
              <p:nvPr/>
            </p:nvSpPr>
            <p:spPr>
              <a:xfrm flipH="false" flipV="false" rot="0">
                <a:off x="31750" y="31750"/>
                <a:ext cx="1454474" cy="980731"/>
              </a:xfrm>
              <a:custGeom>
                <a:avLst/>
                <a:gdLst/>
                <a:ahLst/>
                <a:cxnLst/>
                <a:rect r="r" b="b" t="t" l="l"/>
                <a:pathLst>
                  <a:path h="980731" w="1454474">
                    <a:moveTo>
                      <a:pt x="1361764" y="980731"/>
                    </a:moveTo>
                    <a:lnTo>
                      <a:pt x="92710" y="980731"/>
                    </a:lnTo>
                    <a:cubicBezTo>
                      <a:pt x="41910" y="980731"/>
                      <a:pt x="0" y="938821"/>
                      <a:pt x="0" y="888021"/>
                    </a:cubicBezTo>
                    <a:lnTo>
                      <a:pt x="0" y="92710"/>
                    </a:lnTo>
                    <a:cubicBezTo>
                      <a:pt x="0" y="41910"/>
                      <a:pt x="41910" y="0"/>
                      <a:pt x="92710" y="0"/>
                    </a:cubicBezTo>
                    <a:lnTo>
                      <a:pt x="1360494" y="0"/>
                    </a:lnTo>
                    <a:cubicBezTo>
                      <a:pt x="1411294" y="0"/>
                      <a:pt x="1453204" y="41910"/>
                      <a:pt x="1453204" y="92710"/>
                    </a:cubicBezTo>
                    <a:lnTo>
                      <a:pt x="1453204" y="886751"/>
                    </a:lnTo>
                    <a:cubicBezTo>
                      <a:pt x="1454474" y="938821"/>
                      <a:pt x="1412564" y="980731"/>
                      <a:pt x="1361764" y="980731"/>
                    </a:cubicBezTo>
                    <a:close/>
                  </a:path>
                </a:pathLst>
              </a:custGeom>
              <a:solidFill>
                <a:srgbClr val="FFFFFF"/>
              </a:solidFill>
            </p:spPr>
          </p:sp>
          <p:sp>
            <p:nvSpPr>
              <p:cNvPr name="Freeform 24" id="24"/>
              <p:cNvSpPr/>
              <p:nvPr/>
            </p:nvSpPr>
            <p:spPr>
              <a:xfrm flipH="false" flipV="false" rot="0">
                <a:off x="0" y="0"/>
                <a:ext cx="1517974" cy="1044231"/>
              </a:xfrm>
              <a:custGeom>
                <a:avLst/>
                <a:gdLst/>
                <a:ahLst/>
                <a:cxnLst/>
                <a:rect r="r" b="b" t="t" l="l"/>
                <a:pathLst>
                  <a:path h="1044231" w="1517974">
                    <a:moveTo>
                      <a:pt x="1393514" y="59690"/>
                    </a:moveTo>
                    <a:cubicBezTo>
                      <a:pt x="1429074" y="59690"/>
                      <a:pt x="1458284" y="88900"/>
                      <a:pt x="1458284" y="124460"/>
                    </a:cubicBezTo>
                    <a:lnTo>
                      <a:pt x="1458284" y="919771"/>
                    </a:lnTo>
                    <a:cubicBezTo>
                      <a:pt x="1458284" y="955331"/>
                      <a:pt x="1429074" y="984541"/>
                      <a:pt x="1393514" y="984541"/>
                    </a:cubicBezTo>
                    <a:lnTo>
                      <a:pt x="124460" y="984541"/>
                    </a:lnTo>
                    <a:cubicBezTo>
                      <a:pt x="88900" y="984541"/>
                      <a:pt x="59690" y="955331"/>
                      <a:pt x="59690" y="919771"/>
                    </a:cubicBezTo>
                    <a:lnTo>
                      <a:pt x="59690" y="124460"/>
                    </a:lnTo>
                    <a:cubicBezTo>
                      <a:pt x="59690" y="88900"/>
                      <a:pt x="88900" y="59690"/>
                      <a:pt x="124460" y="59690"/>
                    </a:cubicBezTo>
                    <a:lnTo>
                      <a:pt x="1393514" y="59690"/>
                    </a:lnTo>
                    <a:moveTo>
                      <a:pt x="1393514" y="0"/>
                    </a:moveTo>
                    <a:lnTo>
                      <a:pt x="124460" y="0"/>
                    </a:lnTo>
                    <a:cubicBezTo>
                      <a:pt x="55880" y="0"/>
                      <a:pt x="0" y="55880"/>
                      <a:pt x="0" y="124460"/>
                    </a:cubicBezTo>
                    <a:lnTo>
                      <a:pt x="0" y="919771"/>
                    </a:lnTo>
                    <a:cubicBezTo>
                      <a:pt x="0" y="988351"/>
                      <a:pt x="55880" y="1044231"/>
                      <a:pt x="124460" y="1044231"/>
                    </a:cubicBezTo>
                    <a:lnTo>
                      <a:pt x="1393514" y="1044231"/>
                    </a:lnTo>
                    <a:cubicBezTo>
                      <a:pt x="1462094" y="1044231"/>
                      <a:pt x="1517974" y="988351"/>
                      <a:pt x="1517974" y="919771"/>
                    </a:cubicBezTo>
                    <a:lnTo>
                      <a:pt x="1517974" y="124460"/>
                    </a:lnTo>
                    <a:cubicBezTo>
                      <a:pt x="1517974" y="55880"/>
                      <a:pt x="1462094" y="0"/>
                      <a:pt x="1393514" y="0"/>
                    </a:cubicBezTo>
                    <a:close/>
                  </a:path>
                </a:pathLst>
              </a:custGeom>
              <a:solidFill>
                <a:srgbClr val="FFFFFF"/>
              </a:solidFill>
            </p:spPr>
          </p:sp>
        </p:grpSp>
        <p:sp>
          <p:nvSpPr>
            <p:cNvPr name="Freeform 25" id="25"/>
            <p:cNvSpPr/>
            <p:nvPr/>
          </p:nvSpPr>
          <p:spPr>
            <a:xfrm flipH="false" flipV="false" rot="-564651">
              <a:off x="1465372" y="294071"/>
              <a:ext cx="1255848" cy="1056482"/>
            </a:xfrm>
            <a:custGeom>
              <a:avLst/>
              <a:gdLst/>
              <a:ahLst/>
              <a:cxnLst/>
              <a:rect r="r" b="b" t="t" l="l"/>
              <a:pathLst>
                <a:path h="1056482" w="1255848">
                  <a:moveTo>
                    <a:pt x="0" y="0"/>
                  </a:moveTo>
                  <a:lnTo>
                    <a:pt x="1255847" y="0"/>
                  </a:lnTo>
                  <a:lnTo>
                    <a:pt x="1255847" y="1056482"/>
                  </a:lnTo>
                  <a:lnTo>
                    <a:pt x="0" y="105648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6" id="26"/>
            <p:cNvSpPr txBox="true"/>
            <p:nvPr/>
          </p:nvSpPr>
          <p:spPr>
            <a:xfrm rot="-19141">
              <a:off x="368009" y="1605142"/>
              <a:ext cx="3450602" cy="804611"/>
            </a:xfrm>
            <a:prstGeom prst="rect">
              <a:avLst/>
            </a:prstGeom>
          </p:spPr>
          <p:txBody>
            <a:bodyPr anchor="t" rtlCol="false" tIns="0" lIns="0" bIns="0" rIns="0">
              <a:spAutoFit/>
            </a:bodyPr>
            <a:lstStyle/>
            <a:p>
              <a:pPr algn="ctr">
                <a:lnSpc>
                  <a:spcPts val="2355"/>
                </a:lnSpc>
              </a:pPr>
              <a:r>
                <a:rPr lang="en-US" sz="2141">
                  <a:solidFill>
                    <a:srgbClr val="190F3F"/>
                  </a:solidFill>
                  <a:latin typeface="Garet"/>
                </a:rPr>
                <a:t>Clean Water </a:t>
              </a:r>
            </a:p>
            <a:p>
              <a:pPr algn="ctr">
                <a:lnSpc>
                  <a:spcPts val="2355"/>
                </a:lnSpc>
              </a:pPr>
              <a:r>
                <a:rPr lang="en-US" sz="2141">
                  <a:solidFill>
                    <a:srgbClr val="190F3F"/>
                  </a:solidFill>
                  <a:latin typeface="Garet"/>
                </a:rPr>
                <a:t>&amp; Soap</a:t>
              </a:r>
            </a:p>
          </p:txBody>
        </p:sp>
      </p:grpSp>
      <p:grpSp>
        <p:nvGrpSpPr>
          <p:cNvPr name="Group 27" id="27"/>
          <p:cNvGrpSpPr/>
          <p:nvPr/>
        </p:nvGrpSpPr>
        <p:grpSpPr>
          <a:xfrm rot="0">
            <a:off x="10271343" y="6168160"/>
            <a:ext cx="4234510" cy="2169175"/>
            <a:chOff x="0" y="0"/>
            <a:chExt cx="5646013" cy="2892234"/>
          </a:xfrm>
        </p:grpSpPr>
        <p:grpSp>
          <p:nvGrpSpPr>
            <p:cNvPr name="Group 28" id="28"/>
            <p:cNvGrpSpPr/>
            <p:nvPr/>
          </p:nvGrpSpPr>
          <p:grpSpPr>
            <a:xfrm rot="-19141">
              <a:off x="7938" y="13631"/>
              <a:ext cx="4904121" cy="2864973"/>
              <a:chOff x="0" y="0"/>
              <a:chExt cx="1787463" cy="1044231"/>
            </a:xfrm>
          </p:grpSpPr>
          <p:sp>
            <p:nvSpPr>
              <p:cNvPr name="Freeform 29" id="29"/>
              <p:cNvSpPr/>
              <p:nvPr/>
            </p:nvSpPr>
            <p:spPr>
              <a:xfrm flipH="false" flipV="false" rot="0">
                <a:off x="31750" y="31750"/>
                <a:ext cx="1723963" cy="980731"/>
              </a:xfrm>
              <a:custGeom>
                <a:avLst/>
                <a:gdLst/>
                <a:ahLst/>
                <a:cxnLst/>
                <a:rect r="r" b="b" t="t" l="l"/>
                <a:pathLst>
                  <a:path h="980731" w="1723963">
                    <a:moveTo>
                      <a:pt x="1631253" y="980731"/>
                    </a:moveTo>
                    <a:lnTo>
                      <a:pt x="92710" y="980731"/>
                    </a:lnTo>
                    <a:cubicBezTo>
                      <a:pt x="41910" y="980731"/>
                      <a:pt x="0" y="938821"/>
                      <a:pt x="0" y="888021"/>
                    </a:cubicBezTo>
                    <a:lnTo>
                      <a:pt x="0" y="92710"/>
                    </a:lnTo>
                    <a:cubicBezTo>
                      <a:pt x="0" y="41910"/>
                      <a:pt x="41910" y="0"/>
                      <a:pt x="92710" y="0"/>
                    </a:cubicBezTo>
                    <a:lnTo>
                      <a:pt x="1629983" y="0"/>
                    </a:lnTo>
                    <a:cubicBezTo>
                      <a:pt x="1680783" y="0"/>
                      <a:pt x="1722693" y="41910"/>
                      <a:pt x="1722693" y="92710"/>
                    </a:cubicBezTo>
                    <a:lnTo>
                      <a:pt x="1722693" y="886751"/>
                    </a:lnTo>
                    <a:cubicBezTo>
                      <a:pt x="1723963" y="938821"/>
                      <a:pt x="1682053" y="980731"/>
                      <a:pt x="1631253" y="980731"/>
                    </a:cubicBezTo>
                    <a:close/>
                  </a:path>
                </a:pathLst>
              </a:custGeom>
              <a:solidFill>
                <a:srgbClr val="FFFFFF"/>
              </a:solidFill>
            </p:spPr>
          </p:sp>
          <p:sp>
            <p:nvSpPr>
              <p:cNvPr name="Freeform 30" id="30"/>
              <p:cNvSpPr/>
              <p:nvPr/>
            </p:nvSpPr>
            <p:spPr>
              <a:xfrm flipH="false" flipV="false" rot="0">
                <a:off x="0" y="0"/>
                <a:ext cx="1787463" cy="1044231"/>
              </a:xfrm>
              <a:custGeom>
                <a:avLst/>
                <a:gdLst/>
                <a:ahLst/>
                <a:cxnLst/>
                <a:rect r="r" b="b" t="t" l="l"/>
                <a:pathLst>
                  <a:path h="1044231" w="1787463">
                    <a:moveTo>
                      <a:pt x="1663003" y="59690"/>
                    </a:moveTo>
                    <a:cubicBezTo>
                      <a:pt x="1698563" y="59690"/>
                      <a:pt x="1727773" y="88900"/>
                      <a:pt x="1727773" y="124460"/>
                    </a:cubicBezTo>
                    <a:lnTo>
                      <a:pt x="1727773" y="919771"/>
                    </a:lnTo>
                    <a:cubicBezTo>
                      <a:pt x="1727773" y="955331"/>
                      <a:pt x="1698563" y="984541"/>
                      <a:pt x="1663003" y="984541"/>
                    </a:cubicBezTo>
                    <a:lnTo>
                      <a:pt x="124460" y="984541"/>
                    </a:lnTo>
                    <a:cubicBezTo>
                      <a:pt x="88900" y="984541"/>
                      <a:pt x="59690" y="955331"/>
                      <a:pt x="59690" y="919771"/>
                    </a:cubicBezTo>
                    <a:lnTo>
                      <a:pt x="59690" y="124460"/>
                    </a:lnTo>
                    <a:cubicBezTo>
                      <a:pt x="59690" y="88900"/>
                      <a:pt x="88900" y="59690"/>
                      <a:pt x="124460" y="59690"/>
                    </a:cubicBezTo>
                    <a:lnTo>
                      <a:pt x="1663003" y="59690"/>
                    </a:lnTo>
                    <a:moveTo>
                      <a:pt x="1663003" y="0"/>
                    </a:moveTo>
                    <a:lnTo>
                      <a:pt x="124460" y="0"/>
                    </a:lnTo>
                    <a:cubicBezTo>
                      <a:pt x="55880" y="0"/>
                      <a:pt x="0" y="55880"/>
                      <a:pt x="0" y="124460"/>
                    </a:cubicBezTo>
                    <a:lnTo>
                      <a:pt x="0" y="919771"/>
                    </a:lnTo>
                    <a:cubicBezTo>
                      <a:pt x="0" y="988351"/>
                      <a:pt x="55880" y="1044231"/>
                      <a:pt x="124460" y="1044231"/>
                    </a:cubicBezTo>
                    <a:lnTo>
                      <a:pt x="1663003" y="1044231"/>
                    </a:lnTo>
                    <a:cubicBezTo>
                      <a:pt x="1731583" y="1044231"/>
                      <a:pt x="1787463" y="988351"/>
                      <a:pt x="1787463" y="919771"/>
                    </a:cubicBezTo>
                    <a:lnTo>
                      <a:pt x="1787463" y="124460"/>
                    </a:lnTo>
                    <a:cubicBezTo>
                      <a:pt x="1787463" y="55880"/>
                      <a:pt x="1731583" y="0"/>
                      <a:pt x="1663003" y="0"/>
                    </a:cubicBezTo>
                    <a:close/>
                  </a:path>
                </a:pathLst>
              </a:custGeom>
              <a:solidFill>
                <a:srgbClr val="FFFFFF"/>
              </a:solidFill>
            </p:spPr>
          </p:sp>
        </p:grpSp>
        <p:sp>
          <p:nvSpPr>
            <p:cNvPr name="Freeform 31" id="31"/>
            <p:cNvSpPr/>
            <p:nvPr/>
          </p:nvSpPr>
          <p:spPr>
            <a:xfrm flipH="false" flipV="false" rot="-1523786">
              <a:off x="652807" y="761266"/>
              <a:ext cx="1191235" cy="1524781"/>
            </a:xfrm>
            <a:custGeom>
              <a:avLst/>
              <a:gdLst/>
              <a:ahLst/>
              <a:cxnLst/>
              <a:rect r="r" b="b" t="t" l="l"/>
              <a:pathLst>
                <a:path h="1524781" w="1191235">
                  <a:moveTo>
                    <a:pt x="0" y="0"/>
                  </a:moveTo>
                  <a:lnTo>
                    <a:pt x="1191235" y="0"/>
                  </a:lnTo>
                  <a:lnTo>
                    <a:pt x="1191235" y="1524781"/>
                  </a:lnTo>
                  <a:lnTo>
                    <a:pt x="0" y="152478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32" id="32"/>
            <p:cNvSpPr txBox="true"/>
            <p:nvPr/>
          </p:nvSpPr>
          <p:spPr>
            <a:xfrm rot="0">
              <a:off x="2205266" y="732272"/>
              <a:ext cx="3440747" cy="1470337"/>
            </a:xfrm>
            <a:prstGeom prst="rect">
              <a:avLst/>
            </a:prstGeom>
          </p:spPr>
          <p:txBody>
            <a:bodyPr anchor="t" rtlCol="false" tIns="0" lIns="0" bIns="0" rIns="0">
              <a:spAutoFit/>
            </a:bodyPr>
            <a:lstStyle/>
            <a:p>
              <a:pPr>
                <a:lnSpc>
                  <a:spcPts val="2929"/>
                </a:lnSpc>
              </a:pPr>
              <a:r>
                <a:rPr lang="en-US" sz="2271">
                  <a:solidFill>
                    <a:srgbClr val="190F3F"/>
                  </a:solidFill>
                  <a:latin typeface="Garet"/>
                </a:rPr>
                <a:t>Safe Places</a:t>
              </a:r>
            </a:p>
            <a:p>
              <a:pPr>
                <a:lnSpc>
                  <a:spcPts val="2929"/>
                </a:lnSpc>
              </a:pPr>
              <a:r>
                <a:rPr lang="en-US" sz="2271">
                  <a:solidFill>
                    <a:srgbClr val="190F3F"/>
                  </a:solidFill>
                  <a:latin typeface="Garet"/>
                </a:rPr>
                <a:t> to Throw </a:t>
              </a:r>
            </a:p>
            <a:p>
              <a:pPr>
                <a:lnSpc>
                  <a:spcPts val="2929"/>
                </a:lnSpc>
              </a:pPr>
              <a:r>
                <a:rPr lang="en-US" sz="2271">
                  <a:solidFill>
                    <a:srgbClr val="190F3F"/>
                  </a:solidFill>
                  <a:latin typeface="Garet"/>
                </a:rPr>
                <a:t>Away Waste</a:t>
              </a:r>
            </a:p>
          </p:txBody>
        </p:sp>
      </p:grpSp>
      <p:sp>
        <p:nvSpPr>
          <p:cNvPr name="Freeform 33" id="33"/>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12"/>
            <a:stretch>
              <a:fillRect l="0" t="0" r="0" b="0"/>
            </a:stretch>
          </a:blipFill>
        </p:spPr>
      </p:sp>
      <p:sp>
        <p:nvSpPr>
          <p:cNvPr name="Freeform 34" id="34"/>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13"/>
            <a:stretch>
              <a:fillRect l="0" t="0" r="0" b="-43916"/>
            </a:stretch>
          </a:blipFill>
        </p:spPr>
      </p:sp>
      <p:sp>
        <p:nvSpPr>
          <p:cNvPr name="Freeform 35" id="35"/>
          <p:cNvSpPr/>
          <p:nvPr/>
        </p:nvSpPr>
        <p:spPr>
          <a:xfrm flipH="false" flipV="false" rot="0">
            <a:off x="1970284" y="6406401"/>
            <a:ext cx="777873" cy="897978"/>
          </a:xfrm>
          <a:custGeom>
            <a:avLst/>
            <a:gdLst/>
            <a:ahLst/>
            <a:cxnLst/>
            <a:rect r="r" b="b" t="t" l="l"/>
            <a:pathLst>
              <a:path h="897978" w="777873">
                <a:moveTo>
                  <a:pt x="0" y="0"/>
                </a:moveTo>
                <a:lnTo>
                  <a:pt x="777873" y="0"/>
                </a:lnTo>
                <a:lnTo>
                  <a:pt x="777873" y="897978"/>
                </a:lnTo>
                <a:lnTo>
                  <a:pt x="0" y="897978"/>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36" id="36"/>
          <p:cNvSpPr txBox="true"/>
          <p:nvPr/>
        </p:nvSpPr>
        <p:spPr>
          <a:xfrm rot="0">
            <a:off x="995580" y="2953245"/>
            <a:ext cx="15241340" cy="1092321"/>
          </a:xfrm>
          <a:prstGeom prst="rect">
            <a:avLst/>
          </a:prstGeom>
        </p:spPr>
        <p:txBody>
          <a:bodyPr anchor="t" rtlCol="false" tIns="0" lIns="0" bIns="0" rIns="0">
            <a:spAutoFit/>
          </a:bodyPr>
          <a:lstStyle/>
          <a:p>
            <a:pPr algn="just" marL="0" indent="0" lvl="0">
              <a:lnSpc>
                <a:spcPts val="8244"/>
              </a:lnSpc>
              <a:spcBef>
                <a:spcPct val="0"/>
              </a:spcBef>
            </a:pPr>
            <a:r>
              <a:rPr lang="en-US" sz="8162" spc="163">
                <a:solidFill>
                  <a:srgbClr val="FFFFFF"/>
                </a:solidFill>
                <a:latin typeface="Hey Gotcha! Heavy"/>
              </a:rPr>
              <a:t>800 MILLION PEOPLE</a:t>
            </a:r>
          </a:p>
        </p:txBody>
      </p:sp>
      <p:sp>
        <p:nvSpPr>
          <p:cNvPr name="TextBox 37" id="37"/>
          <p:cNvSpPr txBox="true"/>
          <p:nvPr/>
        </p:nvSpPr>
        <p:spPr>
          <a:xfrm rot="0">
            <a:off x="995580" y="4046265"/>
            <a:ext cx="20018334" cy="773359"/>
          </a:xfrm>
          <a:prstGeom prst="rect">
            <a:avLst/>
          </a:prstGeom>
        </p:spPr>
        <p:txBody>
          <a:bodyPr anchor="t" rtlCol="false" tIns="0" lIns="0" bIns="0" rIns="0">
            <a:spAutoFit/>
          </a:bodyPr>
          <a:lstStyle/>
          <a:p>
            <a:pPr algn="just">
              <a:lnSpc>
                <a:spcPts val="5933"/>
              </a:lnSpc>
            </a:pPr>
            <a:r>
              <a:rPr lang="en-US" sz="5394">
                <a:solidFill>
                  <a:srgbClr val="FFFFFF"/>
                </a:solidFill>
                <a:latin typeface="Garet"/>
              </a:rPr>
              <a:t>on the planet are menstruating.</a:t>
            </a:r>
          </a:p>
        </p:txBody>
      </p:sp>
      <p:sp>
        <p:nvSpPr>
          <p:cNvPr name="TextBox 38" id="38"/>
          <p:cNvSpPr txBox="true"/>
          <p:nvPr/>
        </p:nvSpPr>
        <p:spPr>
          <a:xfrm rot="0">
            <a:off x="995580" y="5143474"/>
            <a:ext cx="16156485" cy="753110"/>
          </a:xfrm>
          <a:prstGeom prst="rect">
            <a:avLst/>
          </a:prstGeom>
        </p:spPr>
        <p:txBody>
          <a:bodyPr anchor="t" rtlCol="false" tIns="0" lIns="0" bIns="0" rIns="0">
            <a:spAutoFit/>
          </a:bodyPr>
          <a:lstStyle/>
          <a:p>
            <a:pPr>
              <a:lnSpc>
                <a:spcPts val="5830"/>
              </a:lnSpc>
            </a:pPr>
            <a:r>
              <a:rPr lang="en-US" sz="5300">
                <a:solidFill>
                  <a:srgbClr val="FFFFFF"/>
                </a:solidFill>
                <a:latin typeface="Garet"/>
              </a:rPr>
              <a:t>Managing a period requires resources like:</a:t>
            </a:r>
          </a:p>
        </p:txBody>
      </p:sp>
      <p:sp>
        <p:nvSpPr>
          <p:cNvPr name="TextBox 39" id="39"/>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8</a:t>
            </a:r>
          </a:p>
        </p:txBody>
      </p:sp>
      <p:sp>
        <p:nvSpPr>
          <p:cNvPr name="AutoShape 40" id="40"/>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TextBox 41" id="41"/>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1:  Period Poverty and Correctional Facilities</a:t>
            </a:r>
          </a:p>
        </p:txBody>
      </p:sp>
      <p:sp>
        <p:nvSpPr>
          <p:cNvPr name="TextBox 42" id="42"/>
          <p:cNvSpPr txBox="true"/>
          <p:nvPr/>
        </p:nvSpPr>
        <p:spPr>
          <a:xfrm rot="0">
            <a:off x="8180792" y="2718846"/>
            <a:ext cx="77465"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4</a:t>
            </a:r>
          </a:p>
        </p:txBody>
      </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52051"/>
            <a:ext cx="18288000" cy="3076410"/>
            <a:chOff x="0" y="0"/>
            <a:chExt cx="4816593" cy="810248"/>
          </a:xfrm>
        </p:grpSpPr>
        <p:sp>
          <p:nvSpPr>
            <p:cNvPr name="Freeform 3" id="3"/>
            <p:cNvSpPr/>
            <p:nvPr/>
          </p:nvSpPr>
          <p:spPr>
            <a:xfrm flipH="false" flipV="false" rot="0">
              <a:off x="0" y="0"/>
              <a:ext cx="4816592" cy="810248"/>
            </a:xfrm>
            <a:custGeom>
              <a:avLst/>
              <a:gdLst/>
              <a:ahLst/>
              <a:cxnLst/>
              <a:rect r="r" b="b" t="t" l="l"/>
              <a:pathLst>
                <a:path h="810248" w="4816592">
                  <a:moveTo>
                    <a:pt x="0" y="0"/>
                  </a:moveTo>
                  <a:lnTo>
                    <a:pt x="4816592" y="0"/>
                  </a:lnTo>
                  <a:lnTo>
                    <a:pt x="4816592" y="810248"/>
                  </a:lnTo>
                  <a:lnTo>
                    <a:pt x="0" y="810248"/>
                  </a:lnTo>
                  <a:close/>
                </a:path>
              </a:pathLst>
            </a:custGeom>
            <a:gradFill rotWithShape="true">
              <a:gsLst>
                <a:gs pos="0">
                  <a:srgbClr val="EF4036">
                    <a:alpha val="100000"/>
                  </a:srgbClr>
                </a:gs>
                <a:gs pos="50000">
                  <a:srgbClr val="D685B8">
                    <a:alpha val="100000"/>
                  </a:srgbClr>
                </a:gs>
                <a:gs pos="100000">
                  <a:srgbClr val="578FA7">
                    <a:alpha val="100000"/>
                  </a:srgbClr>
                </a:gs>
              </a:gsLst>
              <a:lin ang="5400000"/>
            </a:gra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3374"/>
                </a:lnSpc>
              </a:pPr>
            </a:p>
          </p:txBody>
        </p:sp>
      </p:grpSp>
      <p:sp>
        <p:nvSpPr>
          <p:cNvPr name="TextBox 5" id="5"/>
          <p:cNvSpPr txBox="true"/>
          <p:nvPr/>
        </p:nvSpPr>
        <p:spPr>
          <a:xfrm rot="0">
            <a:off x="544756" y="906990"/>
            <a:ext cx="13801842" cy="1339849"/>
          </a:xfrm>
          <a:prstGeom prst="rect">
            <a:avLst/>
          </a:prstGeom>
        </p:spPr>
        <p:txBody>
          <a:bodyPr anchor="t" rtlCol="false" tIns="0" lIns="0" bIns="0" rIns="0">
            <a:spAutoFit/>
          </a:bodyPr>
          <a:lstStyle/>
          <a:p>
            <a:pPr>
              <a:lnSpc>
                <a:spcPts val="9999"/>
              </a:lnSpc>
            </a:pPr>
            <a:r>
              <a:rPr lang="en-US" sz="9999" spc="-299">
                <a:solidFill>
                  <a:srgbClr val="FFFFFF"/>
                </a:solidFill>
                <a:latin typeface="Hey Gotcha! Medium"/>
              </a:rPr>
              <a:t>appendix C: References</a:t>
            </a:r>
          </a:p>
        </p:txBody>
      </p:sp>
      <p:sp>
        <p:nvSpPr>
          <p:cNvPr name="Freeform 6" id="6"/>
          <p:cNvSpPr/>
          <p:nvPr/>
        </p:nvSpPr>
        <p:spPr>
          <a:xfrm flipH="false" flipV="false" rot="0">
            <a:off x="15321543" y="1028700"/>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7" id="7"/>
          <p:cNvSpPr/>
          <p:nvPr/>
        </p:nvSpPr>
        <p:spPr>
          <a:xfrm flipH="false" flipV="false" rot="0">
            <a:off x="16159675" y="1028700"/>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8" id="8"/>
          <p:cNvSpPr txBox="true"/>
          <p:nvPr/>
        </p:nvSpPr>
        <p:spPr>
          <a:xfrm rot="0">
            <a:off x="597738" y="2807684"/>
            <a:ext cx="17092523" cy="7035800"/>
          </a:xfrm>
          <a:prstGeom prst="rect">
            <a:avLst/>
          </a:prstGeom>
        </p:spPr>
        <p:txBody>
          <a:bodyPr anchor="t" rtlCol="false" tIns="0" lIns="0" bIns="0" rIns="0">
            <a:spAutoFit/>
          </a:bodyPr>
          <a:lstStyle/>
          <a:p>
            <a:pPr>
              <a:lnSpc>
                <a:spcPts val="2800"/>
              </a:lnSpc>
            </a:pPr>
            <a:r>
              <a:rPr lang="en-US" sz="2000">
                <a:solidFill>
                  <a:srgbClr val="000000"/>
                </a:solidFill>
                <a:latin typeface="Garet Bold"/>
              </a:rPr>
              <a:t>37.</a:t>
            </a:r>
            <a:r>
              <a:rPr lang="en-US" sz="2000">
                <a:solidFill>
                  <a:srgbClr val="000000"/>
                </a:solidFill>
                <a:latin typeface="Garet"/>
              </a:rPr>
              <a:t> ACLU. (2016, October 17). ACLU Sues Oregon Department of Corrections Officials Over Denial of Medical Care to Transgender Prisoner. American Civil Liberties Union. </a:t>
            </a:r>
            <a:r>
              <a:rPr lang="en-US" sz="2000" u="sng">
                <a:solidFill>
                  <a:srgbClr val="000000"/>
                </a:solidFill>
                <a:latin typeface="Garet"/>
                <a:hlinkClick r:id="rId4" tooltip="https://www.aclu.org/press-releases/aclu-sues-oregon-department-corrections-officials-over-denial-medical-care#:~:text=EUGENE%2C%20Ore.,being%20denied%20essential%20medical%20care."/>
              </a:rPr>
              <a:t>https://www.aclu.org/press-releases/aclu-sues-oregon-department-corrections-officials-over-denial-medical-care#:~:text=EUGENE%2C%20Ore.,being%20denied%20essential%20medical%20care.  </a:t>
            </a:r>
          </a:p>
          <a:p>
            <a:pPr>
              <a:lnSpc>
                <a:spcPts val="2800"/>
              </a:lnSpc>
            </a:pPr>
            <a:r>
              <a:rPr lang="en-US" sz="2000">
                <a:solidFill>
                  <a:srgbClr val="000000"/>
                </a:solidFill>
                <a:latin typeface="Garet Bold"/>
              </a:rPr>
              <a:t>38.</a:t>
            </a:r>
            <a:r>
              <a:rPr lang="en-US" sz="2000">
                <a:solidFill>
                  <a:srgbClr val="000000"/>
                </a:solidFill>
                <a:latin typeface="Garet"/>
              </a:rPr>
              <a:t> Manley</a:t>
            </a:r>
            <a:r>
              <a:rPr lang="en-US" sz="2000">
                <a:solidFill>
                  <a:srgbClr val="000000"/>
                </a:solidFill>
                <a:latin typeface="Garet"/>
              </a:rPr>
              <a:t>, E., &amp; Held, K. S. (2023, July 4). Fewer incarcerated women report infections due to free tampons, pads. FOX 2 Now. </a:t>
            </a:r>
            <a:r>
              <a:rPr lang="en-US" sz="2000" u="sng">
                <a:solidFill>
                  <a:srgbClr val="000000"/>
                </a:solidFill>
                <a:latin typeface="Garet"/>
                <a:hlinkClick r:id="rId5" tooltip="https://fox2now.com/news/missouri/fewer-incarcerated-women-report-infections-due-to-free-tampons-pads/"/>
              </a:rPr>
              <a:t>https://fox2now.com/news/missouri/fewer-incarcerated-women-report-infections-due-to-f</a:t>
            </a:r>
            <a:r>
              <a:rPr lang="en-US" sz="2000" u="sng">
                <a:solidFill>
                  <a:srgbClr val="000000"/>
                </a:solidFill>
                <a:latin typeface="Garet"/>
                <a:hlinkClick r:id="rId6" tooltip="https://fox2now.com/news/missouri/fewer-incarcerated-women-report-infections-due-to-free-tampons-pads/"/>
              </a:rPr>
              <a:t>ree-ta</a:t>
            </a:r>
            <a:r>
              <a:rPr lang="en-US" sz="2000" u="sng">
                <a:solidFill>
                  <a:srgbClr val="000000"/>
                </a:solidFill>
                <a:latin typeface="Garet"/>
                <a:hlinkClick r:id="rId7" tooltip="https://fox2now.com/news/missouri/fewer-incarcerated-women-report-infections-due-to-free-tampons-pads/"/>
              </a:rPr>
              <a:t>mpons-pads/</a:t>
            </a:r>
          </a:p>
          <a:p>
            <a:pPr>
              <a:lnSpc>
                <a:spcPts val="2800"/>
              </a:lnSpc>
            </a:pPr>
            <a:r>
              <a:rPr lang="en-US" sz="2000">
                <a:solidFill>
                  <a:srgbClr val="000000"/>
                </a:solidFill>
                <a:latin typeface="Garet Bold"/>
              </a:rPr>
              <a:t>39. </a:t>
            </a:r>
            <a:r>
              <a:rPr lang="en-US" sz="2000">
                <a:solidFill>
                  <a:srgbClr val="000000"/>
                </a:solidFill>
                <a:latin typeface="Garet"/>
              </a:rPr>
              <a:t>Dholakia, N. (2021, May 17). W</a:t>
            </a:r>
            <a:r>
              <a:rPr lang="en-US" sz="2000" u="none">
                <a:solidFill>
                  <a:srgbClr val="000000"/>
                </a:solidFill>
                <a:latin typeface="Garet"/>
              </a:rPr>
              <a:t>ome</a:t>
            </a:r>
            <a:r>
              <a:rPr lang="en-US" sz="2000">
                <a:solidFill>
                  <a:srgbClr val="000000"/>
                </a:solidFill>
                <a:latin typeface="Garet"/>
              </a:rPr>
              <a:t>n’</a:t>
            </a:r>
            <a:r>
              <a:rPr lang="en-US" sz="2000" u="none">
                <a:solidFill>
                  <a:srgbClr val="000000"/>
                </a:solidFill>
                <a:latin typeface="Garet"/>
              </a:rPr>
              <a:t>s</a:t>
            </a:r>
            <a:r>
              <a:rPr lang="en-US" sz="2000">
                <a:solidFill>
                  <a:srgbClr val="000000"/>
                </a:solidFill>
                <a:latin typeface="Garet"/>
              </a:rPr>
              <a:t> </a:t>
            </a:r>
            <a:r>
              <a:rPr lang="en-US" sz="2000" u="none">
                <a:solidFill>
                  <a:srgbClr val="000000"/>
                </a:solidFill>
                <a:latin typeface="Garet"/>
              </a:rPr>
              <a:t>in</a:t>
            </a:r>
            <a:r>
              <a:rPr lang="en-US" sz="2000">
                <a:solidFill>
                  <a:srgbClr val="000000"/>
                </a:solidFill>
                <a:latin typeface="Garet"/>
              </a:rPr>
              <a:t>ca</a:t>
            </a:r>
            <a:r>
              <a:rPr lang="en-US" sz="2000" u="none">
                <a:solidFill>
                  <a:srgbClr val="000000"/>
                </a:solidFill>
                <a:latin typeface="Garet"/>
              </a:rPr>
              <a:t>r</a:t>
            </a:r>
            <a:r>
              <a:rPr lang="en-US" sz="2000">
                <a:solidFill>
                  <a:srgbClr val="000000"/>
                </a:solidFill>
                <a:latin typeface="Garet"/>
              </a:rPr>
              <a:t>cer</a:t>
            </a:r>
            <a:r>
              <a:rPr lang="en-US" sz="2000" u="none">
                <a:solidFill>
                  <a:srgbClr val="000000"/>
                </a:solidFill>
                <a:latin typeface="Garet"/>
              </a:rPr>
              <a:t>ation</a:t>
            </a:r>
            <a:r>
              <a:rPr lang="en-US" sz="2000">
                <a:solidFill>
                  <a:srgbClr val="000000"/>
                </a:solidFill>
                <a:latin typeface="Garet"/>
              </a:rPr>
              <a:t> r</a:t>
            </a:r>
            <a:r>
              <a:rPr lang="en-US" sz="2000">
                <a:solidFill>
                  <a:srgbClr val="000000"/>
                </a:solidFill>
                <a:latin typeface="Garet"/>
              </a:rPr>
              <a:t>ates are skyrocketing. These </a:t>
            </a:r>
            <a:r>
              <a:rPr lang="en-US" sz="2000" u="none">
                <a:solidFill>
                  <a:srgbClr val="000000"/>
                </a:solidFill>
                <a:latin typeface="Garet"/>
              </a:rPr>
              <a:t>advo</a:t>
            </a:r>
            <a:r>
              <a:rPr lang="en-US" sz="2000">
                <a:solidFill>
                  <a:srgbClr val="000000"/>
                </a:solidFill>
                <a:latin typeface="Garet"/>
              </a:rPr>
              <a:t>cate</a:t>
            </a:r>
            <a:r>
              <a:rPr lang="en-US" sz="2000" u="none">
                <a:solidFill>
                  <a:srgbClr val="000000"/>
                </a:solidFill>
                <a:latin typeface="Garet"/>
              </a:rPr>
              <a:t>s</a:t>
            </a:r>
            <a:r>
              <a:rPr lang="en-US" sz="2000">
                <a:solidFill>
                  <a:srgbClr val="000000"/>
                </a:solidFill>
                <a:latin typeface="Garet"/>
              </a:rPr>
              <a:t> are trying to </a:t>
            </a:r>
            <a:r>
              <a:rPr lang="en-US" sz="2000" u="none">
                <a:solidFill>
                  <a:srgbClr val="000000"/>
                </a:solidFill>
                <a:latin typeface="Garet"/>
              </a:rPr>
              <a:t>change tha</a:t>
            </a:r>
            <a:r>
              <a:rPr lang="en-US" sz="2000">
                <a:solidFill>
                  <a:srgbClr val="000000"/>
                </a:solidFill>
                <a:latin typeface="Garet"/>
              </a:rPr>
              <a:t>t. V</a:t>
            </a:r>
            <a:r>
              <a:rPr lang="en-US" sz="2000" u="none">
                <a:solidFill>
                  <a:srgbClr val="000000"/>
                </a:solidFill>
                <a:latin typeface="Garet"/>
              </a:rPr>
              <a:t>e</a:t>
            </a:r>
            <a:r>
              <a:rPr lang="en-US" sz="2000">
                <a:solidFill>
                  <a:srgbClr val="000000"/>
                </a:solidFill>
                <a:latin typeface="Garet"/>
              </a:rPr>
              <a:t>ra Institute of Jus</a:t>
            </a:r>
            <a:r>
              <a:rPr lang="en-US" sz="2000" u="none">
                <a:solidFill>
                  <a:srgbClr val="000000"/>
                </a:solidFill>
                <a:latin typeface="Garet"/>
              </a:rPr>
              <a:t>tice</a:t>
            </a:r>
            <a:r>
              <a:rPr lang="en-US" sz="2000">
                <a:solidFill>
                  <a:srgbClr val="000000"/>
                </a:solidFill>
                <a:latin typeface="Garet"/>
              </a:rPr>
              <a:t>. </a:t>
            </a:r>
            <a:r>
              <a:rPr lang="en-US" sz="2000" u="sng">
                <a:solidFill>
                  <a:srgbClr val="000000"/>
                </a:solidFill>
                <a:latin typeface="Garet"/>
                <a:hlinkClick r:id="rId8" tooltip="https://www.vera.org/news/womens-incarceration-rates-are-skyrocketing"/>
              </a:rPr>
              <a:t>https://www.vera.org/news/womens-incarceration-rates-are-skyrocketing </a:t>
            </a:r>
          </a:p>
          <a:p>
            <a:pPr>
              <a:lnSpc>
                <a:spcPts val="2800"/>
              </a:lnSpc>
            </a:pPr>
            <a:r>
              <a:rPr lang="en-US" sz="2000">
                <a:solidFill>
                  <a:srgbClr val="000000"/>
                </a:solidFill>
                <a:latin typeface="Garet Bold"/>
              </a:rPr>
              <a:t>40.</a:t>
            </a:r>
            <a:r>
              <a:rPr lang="en-US" sz="2000">
                <a:solidFill>
                  <a:srgbClr val="000000"/>
                </a:solidFill>
                <a:latin typeface="Garet"/>
              </a:rPr>
              <a:t>Cong</a:t>
            </a:r>
            <a:r>
              <a:rPr lang="en-US" sz="2000" u="none">
                <a:solidFill>
                  <a:srgbClr val="000000"/>
                </a:solidFill>
                <a:latin typeface="Garet"/>
              </a:rPr>
              <a:t>re</a:t>
            </a:r>
            <a:r>
              <a:rPr lang="en-US" sz="2000">
                <a:solidFill>
                  <a:srgbClr val="000000"/>
                </a:solidFill>
                <a:latin typeface="Garet"/>
              </a:rPr>
              <a:t>ss</a:t>
            </a:r>
            <a:r>
              <a:rPr lang="en-US" sz="2000" u="none">
                <a:solidFill>
                  <a:srgbClr val="000000"/>
                </a:solidFill>
                <a:latin typeface="Garet"/>
              </a:rPr>
              <a:t>wom</a:t>
            </a:r>
            <a:r>
              <a:rPr lang="en-US" sz="2000">
                <a:solidFill>
                  <a:srgbClr val="000000"/>
                </a:solidFill>
                <a:latin typeface="Garet"/>
              </a:rPr>
              <a:t>an Grace M</a:t>
            </a:r>
            <a:r>
              <a:rPr lang="en-US" sz="2000" u="none">
                <a:solidFill>
                  <a:srgbClr val="000000"/>
                </a:solidFill>
                <a:latin typeface="Garet"/>
              </a:rPr>
              <a:t>en</a:t>
            </a:r>
            <a:r>
              <a:rPr lang="en-US" sz="2000">
                <a:solidFill>
                  <a:srgbClr val="000000"/>
                </a:solidFill>
                <a:latin typeface="Garet"/>
              </a:rPr>
              <a:t>g. (202</a:t>
            </a:r>
            <a:r>
              <a:rPr lang="en-US" sz="2000">
                <a:solidFill>
                  <a:srgbClr val="000000"/>
                </a:solidFill>
                <a:latin typeface="Garet"/>
              </a:rPr>
              <a:t>3, August 23). Meng </a:t>
            </a:r>
            <a:r>
              <a:rPr lang="en-US" sz="2000">
                <a:solidFill>
                  <a:srgbClr val="000000"/>
                </a:solidFill>
                <a:latin typeface="Garet"/>
              </a:rPr>
              <a:t>Introduces Whole-Of-Government Approach</a:t>
            </a:r>
            <a:r>
              <a:rPr lang="en-US" sz="2000" u="none">
                <a:solidFill>
                  <a:srgbClr val="000000"/>
                </a:solidFill>
                <a:latin typeface="Garet"/>
              </a:rPr>
              <a:t> </a:t>
            </a:r>
            <a:r>
              <a:rPr lang="en-US" sz="2000">
                <a:solidFill>
                  <a:srgbClr val="000000"/>
                </a:solidFill>
                <a:latin typeface="Garet"/>
              </a:rPr>
              <a:t>To Combat</a:t>
            </a:r>
            <a:r>
              <a:rPr lang="en-US" sz="2000">
                <a:solidFill>
                  <a:srgbClr val="000000"/>
                </a:solidFill>
                <a:latin typeface="Garet"/>
              </a:rPr>
              <a:t> Peri</a:t>
            </a:r>
            <a:r>
              <a:rPr lang="en-US" sz="2000">
                <a:solidFill>
                  <a:srgbClr val="000000"/>
                </a:solidFill>
                <a:latin typeface="Garet"/>
              </a:rPr>
              <a:t>od Poverty And Improve Access To Menstrual Products. House.gov. </a:t>
            </a:r>
            <a:r>
              <a:rPr lang="en-US" sz="2000" u="sng">
                <a:solidFill>
                  <a:srgbClr val="000000"/>
                </a:solidFill>
                <a:latin typeface="Garet"/>
                <a:hlinkClick r:id="rId9" tooltip="http://meng.house.gov/media-center/press-releases/meng-introduces-whole-government-approach-combat-period-poverty-and"/>
              </a:rPr>
              <a:t>h</a:t>
            </a:r>
            <a:r>
              <a:rPr lang="en-US" sz="2000" u="sng">
                <a:solidFill>
                  <a:srgbClr val="000000"/>
                </a:solidFill>
                <a:latin typeface="Garet"/>
                <a:hlinkClick r:id="rId10" tooltip="http://meng.house.gov/media-center/press-releases/meng-introduces-whole-government-approach-combat-period-poverty-and"/>
              </a:rPr>
              <a:t>ttp://meng.house.gov/media-center/press-releases/meng-</a:t>
            </a:r>
            <a:r>
              <a:rPr lang="en-US" sz="2000" u="sng">
                <a:solidFill>
                  <a:srgbClr val="000000"/>
                </a:solidFill>
                <a:latin typeface="Garet"/>
                <a:hlinkClick r:id="rId11" tooltip="http://meng.house.gov/media-center/press-releases/meng-introduces-whole-government-approach-combat-period-poverty-and"/>
              </a:rPr>
              <a:t>introduce</a:t>
            </a:r>
            <a:r>
              <a:rPr lang="en-US" sz="2000" u="sng">
                <a:solidFill>
                  <a:srgbClr val="000000"/>
                </a:solidFill>
                <a:latin typeface="Garet"/>
                <a:hlinkClick r:id="rId12" tooltip="http://meng.house.gov/media-center/press-releases/meng-introduces-whole-government-approach-combat-period-poverty-and"/>
              </a:rPr>
              <a:t>s-who</a:t>
            </a:r>
            <a:r>
              <a:rPr lang="en-US" sz="2000" u="sng">
                <a:solidFill>
                  <a:srgbClr val="000000"/>
                </a:solidFill>
                <a:latin typeface="Garet"/>
                <a:hlinkClick r:id="rId13" tooltip="http://meng.house.gov/media-center/press-releases/meng-introduces-whole-government-approach-combat-period-poverty-and"/>
              </a:rPr>
              <a:t>le-g</a:t>
            </a:r>
            <a:r>
              <a:rPr lang="en-US" sz="2000" u="sng">
                <a:solidFill>
                  <a:srgbClr val="000000"/>
                </a:solidFill>
                <a:latin typeface="Garet"/>
                <a:hlinkClick r:id="rId14" tooltip="http://meng.house.gov/media-center/press-releases/meng-introduces-whole-government-approach-combat-period-poverty-and"/>
              </a:rPr>
              <a:t>overnment-ap</a:t>
            </a:r>
            <a:r>
              <a:rPr lang="en-US" sz="2000" u="sng">
                <a:solidFill>
                  <a:srgbClr val="000000"/>
                </a:solidFill>
                <a:latin typeface="Garet"/>
                <a:hlinkClick r:id="rId15" tooltip="http://meng.house.gov/media-center/press-releases/meng-introduces-whole-government-approach-combat-period-poverty-and"/>
              </a:rPr>
              <a:t>p</a:t>
            </a:r>
            <a:r>
              <a:rPr lang="en-US" sz="2000" u="sng">
                <a:solidFill>
                  <a:srgbClr val="000000"/>
                </a:solidFill>
                <a:latin typeface="Garet"/>
                <a:hlinkClick r:id="rId16" tooltip="http://meng.house.gov/media-center/press-releases/meng-introduces-whole-government-approach-combat-period-poverty-and"/>
              </a:rPr>
              <a:t>r</a:t>
            </a:r>
            <a:r>
              <a:rPr lang="en-US" sz="2000" u="sng">
                <a:solidFill>
                  <a:srgbClr val="000000"/>
                </a:solidFill>
                <a:latin typeface="Garet"/>
                <a:hlinkClick r:id="rId17" tooltip="http://meng.house.gov/media-center/press-releases/meng-introduces-whole-government-approach-combat-period-poverty-and"/>
              </a:rPr>
              <a:t>oa</a:t>
            </a:r>
            <a:r>
              <a:rPr lang="en-US" sz="2000" u="sng">
                <a:solidFill>
                  <a:srgbClr val="000000"/>
                </a:solidFill>
                <a:latin typeface="Garet"/>
                <a:hlinkClick r:id="rId18" tooltip="http://meng.house.gov/media-center/press-releases/meng-introduces-whole-government-approach-combat-period-poverty-and"/>
              </a:rPr>
              <a:t>ch-combat-p</a:t>
            </a:r>
            <a:r>
              <a:rPr lang="en-US" sz="2000" u="sng">
                <a:solidFill>
                  <a:srgbClr val="000000"/>
                </a:solidFill>
                <a:latin typeface="Garet"/>
                <a:hlinkClick r:id="rId19" tooltip="http://meng.house.gov/media-center/press-releases/meng-introduces-whole-government-approach-combat-period-poverty-and"/>
              </a:rPr>
              <a:t>eriod</a:t>
            </a:r>
            <a:r>
              <a:rPr lang="en-US" sz="2000" u="sng">
                <a:solidFill>
                  <a:srgbClr val="000000"/>
                </a:solidFill>
                <a:latin typeface="Garet"/>
                <a:hlinkClick r:id="rId20" tooltip="http://meng.house.gov/media-center/press-releases/meng-introduces-whole-government-approach-combat-period-poverty-and"/>
              </a:rPr>
              <a:t>-p</a:t>
            </a:r>
            <a:r>
              <a:rPr lang="en-US" sz="2000" u="sng">
                <a:solidFill>
                  <a:srgbClr val="000000"/>
                </a:solidFill>
                <a:latin typeface="Garet"/>
                <a:hlinkClick r:id="rId21" tooltip="http://meng.house.gov/media-center/press-releases/meng-introduces-whole-government-approach-combat-period-poverty-and"/>
              </a:rPr>
              <a:t>o</a:t>
            </a:r>
            <a:r>
              <a:rPr lang="en-US" sz="2000" u="sng">
                <a:solidFill>
                  <a:srgbClr val="000000"/>
                </a:solidFill>
                <a:latin typeface="Garet"/>
                <a:hlinkClick r:id="rId22" tooltip="http://meng.house.gov/media-center/press-releases/meng-introduces-whole-government-approach-combat-period-poverty-and"/>
              </a:rPr>
              <a:t>v</a:t>
            </a:r>
            <a:r>
              <a:rPr lang="en-US" sz="2000" u="sng">
                <a:solidFill>
                  <a:srgbClr val="000000"/>
                </a:solidFill>
                <a:latin typeface="Garet"/>
                <a:hlinkClick r:id="rId23" tooltip="http://meng.house.gov/media-center/press-releases/meng-introduces-whole-government-approach-combat-period-poverty-and"/>
              </a:rPr>
              <a:t>ert</a:t>
            </a:r>
            <a:r>
              <a:rPr lang="en-US" sz="2000" u="sng">
                <a:solidFill>
                  <a:srgbClr val="000000"/>
                </a:solidFill>
                <a:latin typeface="Garet"/>
                <a:hlinkClick r:id="rId24" tooltip="http://meng.house.gov/media-center/press-releases/meng-introduces-whole-government-approach-combat-period-poverty-and"/>
              </a:rPr>
              <a:t>y-</a:t>
            </a:r>
            <a:r>
              <a:rPr lang="en-US" sz="2000" u="sng">
                <a:solidFill>
                  <a:srgbClr val="000000"/>
                </a:solidFill>
                <a:latin typeface="Garet"/>
                <a:hlinkClick r:id="rId25" tooltip="http://meng.house.gov/media-center/press-releases/meng-introduces-whole-government-approach-combat-period-poverty-and"/>
              </a:rPr>
              <a:t>and</a:t>
            </a:r>
            <a:r>
              <a:rPr lang="en-US" sz="2000">
                <a:solidFill>
                  <a:srgbClr val="000000"/>
                </a:solidFill>
                <a:latin typeface="Garet"/>
              </a:rPr>
              <a:t> </a:t>
            </a:r>
          </a:p>
          <a:p>
            <a:pPr>
              <a:lnSpc>
                <a:spcPts val="2800"/>
              </a:lnSpc>
            </a:pPr>
            <a:r>
              <a:rPr lang="en-US" sz="2000">
                <a:solidFill>
                  <a:srgbClr val="000000"/>
                </a:solidFill>
                <a:latin typeface="Garet Bold"/>
              </a:rPr>
              <a:t>41. </a:t>
            </a:r>
            <a:r>
              <a:rPr lang="en-US" sz="2000">
                <a:solidFill>
                  <a:srgbClr val="000000"/>
                </a:solidFill>
                <a:latin typeface="Garet"/>
              </a:rPr>
              <a:t>Madami, PERIOD., Myovan</a:t>
            </a:r>
            <a:r>
              <a:rPr lang="en-US" sz="2000">
                <a:solidFill>
                  <a:srgbClr val="000000"/>
                </a:solidFill>
                <a:latin typeface="Garet"/>
              </a:rPr>
              <a:t>t Sci</a:t>
            </a:r>
            <a:r>
              <a:rPr lang="en-US" sz="2000">
                <a:solidFill>
                  <a:srgbClr val="000000"/>
                </a:solidFill>
                <a:latin typeface="Garet"/>
              </a:rPr>
              <a:t>ences</a:t>
            </a:r>
            <a:r>
              <a:rPr lang="en-US" sz="2000">
                <a:solidFill>
                  <a:srgbClr val="000000"/>
                </a:solidFill>
                <a:latin typeface="Garet"/>
              </a:rPr>
              <a:t>, &amp; Pfizer. (2022, January).</a:t>
            </a:r>
            <a:r>
              <a:rPr lang="en-US" sz="2000">
                <a:solidFill>
                  <a:srgbClr val="000000"/>
                </a:solidFill>
                <a:latin typeface="Garet"/>
              </a:rPr>
              <a:t> Glossary</a:t>
            </a:r>
            <a:r>
              <a:rPr lang="en-US" sz="2000">
                <a:solidFill>
                  <a:srgbClr val="000000"/>
                </a:solidFill>
                <a:latin typeface="Garet"/>
              </a:rPr>
              <a:t> fo</a:t>
            </a:r>
            <a:r>
              <a:rPr lang="en-US" sz="2000">
                <a:solidFill>
                  <a:srgbClr val="000000"/>
                </a:solidFill>
                <a:latin typeface="Garet"/>
              </a:rPr>
              <a:t>r </a:t>
            </a:r>
            <a:r>
              <a:rPr lang="en-US" sz="2000">
                <a:solidFill>
                  <a:srgbClr val="000000"/>
                </a:solidFill>
                <a:latin typeface="Garet"/>
              </a:rPr>
              <a:t>the</a:t>
            </a:r>
            <a:r>
              <a:rPr lang="en-US" sz="2000">
                <a:solidFill>
                  <a:srgbClr val="000000"/>
                </a:solidFill>
                <a:latin typeface="Garet"/>
              </a:rPr>
              <a:t> Glob</a:t>
            </a:r>
            <a:r>
              <a:rPr lang="en-US" sz="2000">
                <a:solidFill>
                  <a:srgbClr val="000000"/>
                </a:solidFill>
                <a:latin typeface="Garet"/>
              </a:rPr>
              <a:t>al</a:t>
            </a:r>
            <a:r>
              <a:rPr lang="en-US" sz="2000">
                <a:solidFill>
                  <a:srgbClr val="000000"/>
                </a:solidFill>
                <a:latin typeface="Garet"/>
              </a:rPr>
              <a:t> Men</a:t>
            </a:r>
            <a:r>
              <a:rPr lang="en-US" sz="2000">
                <a:solidFill>
                  <a:srgbClr val="000000"/>
                </a:solidFill>
                <a:latin typeface="Garet"/>
              </a:rPr>
              <a:t>strual Movement. PERIOD. </a:t>
            </a:r>
            <a:r>
              <a:rPr lang="en-US" sz="2000" u="sng">
                <a:solidFill>
                  <a:srgbClr val="000000"/>
                </a:solidFill>
                <a:latin typeface="Garet"/>
                <a:hlinkClick r:id="rId26" tooltip="https://period.org/uploads/Global-Glossary-for-the-Menstrual-Movement-v1.3.pdf"/>
              </a:rPr>
              <a:t>https://period.org/uploads/Global-Glossary-for-the-Menstrual-Movement-v1.</a:t>
            </a:r>
            <a:r>
              <a:rPr lang="en-US" sz="2000" u="sng">
                <a:solidFill>
                  <a:srgbClr val="000000"/>
                </a:solidFill>
                <a:latin typeface="Garet"/>
                <a:hlinkClick r:id="rId27" tooltip="https://period.org/uploads/Global-Glossary-for-the-Menstrual-Movement-v1.3.pdf"/>
              </a:rPr>
              <a:t>3.pdf </a:t>
            </a:r>
          </a:p>
          <a:p>
            <a:pPr>
              <a:lnSpc>
                <a:spcPts val="2800"/>
              </a:lnSpc>
            </a:pPr>
            <a:r>
              <a:rPr lang="en-US" sz="2000">
                <a:solidFill>
                  <a:srgbClr val="000000"/>
                </a:solidFill>
                <a:latin typeface="Garet Bold"/>
              </a:rPr>
              <a:t>42. </a:t>
            </a:r>
            <a:r>
              <a:rPr lang="en-US" sz="2000">
                <a:solidFill>
                  <a:srgbClr val="000000"/>
                </a:solidFill>
                <a:latin typeface="Garet"/>
              </a:rPr>
              <a:t>F</a:t>
            </a:r>
            <a:r>
              <a:rPr lang="en-US" sz="2000">
                <a:solidFill>
                  <a:srgbClr val="000000"/>
                </a:solidFill>
                <a:latin typeface="Garet"/>
              </a:rPr>
              <a:t>akomogbon, G. (2022, June 7). 27</a:t>
            </a:r>
            <a:r>
              <a:rPr lang="en-US" sz="2000">
                <a:solidFill>
                  <a:srgbClr val="000000"/>
                </a:solidFill>
                <a:latin typeface="Garet"/>
              </a:rPr>
              <a:t> In</a:t>
            </a:r>
            <a:r>
              <a:rPr lang="en-US" sz="2000">
                <a:solidFill>
                  <a:srgbClr val="000000"/>
                </a:solidFill>
                <a:latin typeface="Garet"/>
              </a:rPr>
              <a:t>spir</a:t>
            </a:r>
            <a:r>
              <a:rPr lang="en-US" sz="2000">
                <a:solidFill>
                  <a:srgbClr val="000000"/>
                </a:solidFill>
                <a:latin typeface="Garet"/>
              </a:rPr>
              <a:t>ational Quot</a:t>
            </a:r>
            <a:r>
              <a:rPr lang="en-US" sz="2000">
                <a:solidFill>
                  <a:srgbClr val="000000"/>
                </a:solidFill>
                <a:latin typeface="Garet"/>
              </a:rPr>
              <a:t>e</a:t>
            </a:r>
            <a:r>
              <a:rPr lang="en-US" sz="2000">
                <a:solidFill>
                  <a:srgbClr val="000000"/>
                </a:solidFill>
                <a:latin typeface="Garet"/>
              </a:rPr>
              <a:t>s Abo</a:t>
            </a:r>
            <a:r>
              <a:rPr lang="en-US" sz="2000">
                <a:solidFill>
                  <a:srgbClr val="000000"/>
                </a:solidFill>
                <a:latin typeface="Garet"/>
              </a:rPr>
              <a:t>ut Activism</a:t>
            </a:r>
            <a:r>
              <a:rPr lang="en-US" sz="2000">
                <a:solidFill>
                  <a:srgbClr val="000000"/>
                </a:solidFill>
                <a:latin typeface="Garet"/>
              </a:rPr>
              <a:t> F</a:t>
            </a:r>
            <a:r>
              <a:rPr lang="en-US" sz="2000">
                <a:solidFill>
                  <a:srgbClr val="000000"/>
                </a:solidFill>
                <a:latin typeface="Garet"/>
              </a:rPr>
              <a:t>rom</a:t>
            </a:r>
            <a:r>
              <a:rPr lang="en-US" sz="2000">
                <a:solidFill>
                  <a:srgbClr val="000000"/>
                </a:solidFill>
                <a:latin typeface="Garet"/>
              </a:rPr>
              <a:t> Some of</a:t>
            </a:r>
            <a:r>
              <a:rPr lang="en-US" sz="2000">
                <a:solidFill>
                  <a:srgbClr val="000000"/>
                </a:solidFill>
                <a:latin typeface="Garet"/>
              </a:rPr>
              <a:t> </a:t>
            </a:r>
            <a:r>
              <a:rPr lang="en-US" sz="2000">
                <a:solidFill>
                  <a:srgbClr val="000000"/>
                </a:solidFill>
                <a:latin typeface="Garet"/>
              </a:rPr>
              <a:t>th</a:t>
            </a:r>
            <a:r>
              <a:rPr lang="en-US" sz="2000">
                <a:solidFill>
                  <a:srgbClr val="000000"/>
                </a:solidFill>
                <a:latin typeface="Garet"/>
              </a:rPr>
              <a:t>e</a:t>
            </a:r>
            <a:r>
              <a:rPr lang="en-US" sz="2000">
                <a:solidFill>
                  <a:srgbClr val="000000"/>
                </a:solidFill>
                <a:latin typeface="Garet"/>
              </a:rPr>
              <a:t> Wo</a:t>
            </a:r>
            <a:r>
              <a:rPr lang="en-US" sz="2000">
                <a:solidFill>
                  <a:srgbClr val="000000"/>
                </a:solidFill>
                <a:latin typeface="Garet"/>
              </a:rPr>
              <a:t>rl</a:t>
            </a:r>
            <a:r>
              <a:rPr lang="en-US" sz="2000">
                <a:solidFill>
                  <a:srgbClr val="000000"/>
                </a:solidFill>
                <a:latin typeface="Garet"/>
              </a:rPr>
              <a:t>d’s L</a:t>
            </a:r>
            <a:r>
              <a:rPr lang="en-US" sz="2000">
                <a:solidFill>
                  <a:srgbClr val="000000"/>
                </a:solidFill>
                <a:latin typeface="Garet"/>
              </a:rPr>
              <a:t>eading Activists. Global Citizen Life. </a:t>
            </a:r>
            <a:r>
              <a:rPr lang="en-US" sz="2000" u="sng">
                <a:solidFill>
                  <a:srgbClr val="000000"/>
                </a:solidFill>
                <a:latin typeface="Garet"/>
                <a:hlinkClick r:id="rId28" tooltip="https://www.globalcitizen.org/en/content/inspirational-quotes-activism-activist-leaders/"/>
              </a:rPr>
              <a:t>https://www.globalcitizen.org/en/content/inspirational-quotes-activism-activist-leaders/ </a:t>
            </a:r>
          </a:p>
          <a:p>
            <a:pPr>
              <a:lnSpc>
                <a:spcPts val="2800"/>
              </a:lnSpc>
            </a:pPr>
            <a:r>
              <a:rPr lang="en-US" sz="2000">
                <a:solidFill>
                  <a:srgbClr val="000000"/>
                </a:solidFill>
                <a:latin typeface="Garet Bold"/>
              </a:rPr>
              <a:t>43. </a:t>
            </a:r>
            <a:r>
              <a:rPr lang="en-US" sz="2000">
                <a:solidFill>
                  <a:srgbClr val="000000"/>
                </a:solidFill>
                <a:latin typeface="Garet"/>
              </a:rPr>
              <a:t>The </a:t>
            </a:r>
            <a:r>
              <a:rPr lang="en-US" sz="2000" u="none">
                <a:solidFill>
                  <a:srgbClr val="000000"/>
                </a:solidFill>
                <a:latin typeface="Garet"/>
              </a:rPr>
              <a:t>u</a:t>
            </a:r>
            <a:r>
              <a:rPr lang="en-US" sz="2000">
                <a:solidFill>
                  <a:srgbClr val="000000"/>
                </a:solidFill>
                <a:latin typeface="Garet"/>
              </a:rPr>
              <a:t>nequa</a:t>
            </a:r>
            <a:r>
              <a:rPr lang="en-US" sz="2000" u="none">
                <a:solidFill>
                  <a:srgbClr val="000000"/>
                </a:solidFill>
                <a:latin typeface="Garet"/>
              </a:rPr>
              <a:t>l</a:t>
            </a:r>
            <a:r>
              <a:rPr lang="en-US" sz="2000">
                <a:solidFill>
                  <a:srgbClr val="000000"/>
                </a:solidFill>
                <a:latin typeface="Garet"/>
              </a:rPr>
              <a:t> price of p</a:t>
            </a:r>
            <a:r>
              <a:rPr lang="en-US" sz="2000">
                <a:solidFill>
                  <a:srgbClr val="000000"/>
                </a:solidFill>
                <a:latin typeface="Garet"/>
              </a:rPr>
              <a:t>eriods.</a:t>
            </a:r>
            <a:r>
              <a:rPr lang="en-US" sz="2000">
                <a:solidFill>
                  <a:srgbClr val="000000"/>
                </a:solidFill>
                <a:latin typeface="Garet"/>
              </a:rPr>
              <a:t> America</a:t>
            </a:r>
            <a:r>
              <a:rPr lang="en-US" sz="2000">
                <a:solidFill>
                  <a:srgbClr val="000000"/>
                </a:solidFill>
                <a:latin typeface="Garet"/>
              </a:rPr>
              <a:t>n</a:t>
            </a:r>
            <a:r>
              <a:rPr lang="en-US" sz="2000">
                <a:solidFill>
                  <a:srgbClr val="000000"/>
                </a:solidFill>
                <a:latin typeface="Garet"/>
              </a:rPr>
              <a:t> </a:t>
            </a:r>
            <a:r>
              <a:rPr lang="en-US" sz="2000">
                <a:solidFill>
                  <a:srgbClr val="000000"/>
                </a:solidFill>
                <a:latin typeface="Garet"/>
              </a:rPr>
              <a:t>Civil Lib</a:t>
            </a:r>
            <a:r>
              <a:rPr lang="en-US" sz="2000">
                <a:solidFill>
                  <a:srgbClr val="000000"/>
                </a:solidFill>
                <a:latin typeface="Garet"/>
              </a:rPr>
              <a:t>e</a:t>
            </a:r>
            <a:r>
              <a:rPr lang="en-US" sz="2000">
                <a:solidFill>
                  <a:srgbClr val="000000"/>
                </a:solidFill>
                <a:latin typeface="Garet"/>
              </a:rPr>
              <a:t>rties Unio</a:t>
            </a:r>
            <a:r>
              <a:rPr lang="en-US" sz="2000">
                <a:solidFill>
                  <a:srgbClr val="000000"/>
                </a:solidFill>
                <a:latin typeface="Garet"/>
              </a:rPr>
              <a:t>n. (n.d.) </a:t>
            </a:r>
            <a:r>
              <a:rPr lang="en-US" sz="2000" u="sng">
                <a:solidFill>
                  <a:srgbClr val="000000"/>
                </a:solidFill>
                <a:latin typeface="Garet"/>
                <a:hlinkClick r:id="rId29" tooltip="https://www.aclu.org/report/unequal-price-periods"/>
              </a:rPr>
              <a:t>ht</a:t>
            </a:r>
            <a:r>
              <a:rPr lang="en-US" sz="2000" u="sng">
                <a:solidFill>
                  <a:srgbClr val="000000"/>
                </a:solidFill>
                <a:latin typeface="Garet"/>
                <a:hlinkClick r:id="rId30" tooltip="https://www.aclu.org/report/unequal-price-periods"/>
              </a:rPr>
              <a:t>tps://www.acl</a:t>
            </a:r>
            <a:r>
              <a:rPr lang="en-US" sz="2000" u="sng">
                <a:solidFill>
                  <a:srgbClr val="000000"/>
                </a:solidFill>
                <a:latin typeface="Garet"/>
                <a:hlinkClick r:id="rId31" tooltip="https://www.aclu.org/report/unequal-price-periods"/>
              </a:rPr>
              <a:t>u.</a:t>
            </a:r>
            <a:r>
              <a:rPr lang="en-US" sz="2000" u="sng">
                <a:solidFill>
                  <a:srgbClr val="000000"/>
                </a:solidFill>
                <a:latin typeface="Garet"/>
                <a:hlinkClick r:id="rId32" tooltip="https://www.aclu.org/report/unequal-price-periods"/>
              </a:rPr>
              <a:t>org/report/unequ</a:t>
            </a:r>
            <a:r>
              <a:rPr lang="en-US" sz="2000" u="sng">
                <a:solidFill>
                  <a:srgbClr val="000000"/>
                </a:solidFill>
                <a:latin typeface="Garet"/>
                <a:hlinkClick r:id="rId33" tooltip="https://www.aclu.org/report/unequal-price-periods"/>
              </a:rPr>
              <a:t>al-pri</a:t>
            </a:r>
            <a:r>
              <a:rPr lang="en-US" sz="2000" u="sng">
                <a:solidFill>
                  <a:srgbClr val="000000"/>
                </a:solidFill>
                <a:latin typeface="Garet"/>
                <a:hlinkClick r:id="rId34" tooltip="https://www.aclu.org/report/unequal-price-periods"/>
              </a:rPr>
              <a:t>ce-periods</a:t>
            </a:r>
          </a:p>
          <a:p>
            <a:pPr>
              <a:lnSpc>
                <a:spcPts val="2800"/>
              </a:lnSpc>
            </a:pPr>
            <a:r>
              <a:rPr lang="en-US" sz="2000">
                <a:solidFill>
                  <a:srgbClr val="000000"/>
                </a:solidFill>
                <a:latin typeface="Garet Bold"/>
              </a:rPr>
              <a:t>44. </a:t>
            </a:r>
            <a:r>
              <a:rPr lang="en-US" sz="2000">
                <a:solidFill>
                  <a:srgbClr val="000000"/>
                </a:solidFill>
                <a:latin typeface="Garet"/>
              </a:rPr>
              <a:t>Ruth</a:t>
            </a:r>
            <a:r>
              <a:rPr lang="en-US" sz="2000">
                <a:solidFill>
                  <a:srgbClr val="000000"/>
                </a:solidFill>
                <a:latin typeface="Garet"/>
              </a:rPr>
              <a:t>, S., Ruth, M., S</a:t>
            </a:r>
            <a:r>
              <a:rPr lang="en-US" sz="2000">
                <a:solidFill>
                  <a:srgbClr val="000000"/>
                </a:solidFill>
                <a:latin typeface="Garet"/>
              </a:rPr>
              <a:t>a</a:t>
            </a:r>
            <a:r>
              <a:rPr lang="en-US" sz="2000">
                <a:solidFill>
                  <a:srgbClr val="000000"/>
                </a:solidFill>
                <a:latin typeface="Garet"/>
              </a:rPr>
              <a:t>rah,</a:t>
            </a:r>
            <a:r>
              <a:rPr lang="en-US" sz="2000">
                <a:solidFill>
                  <a:srgbClr val="000000"/>
                </a:solidFill>
                <a:latin typeface="Garet"/>
              </a:rPr>
              <a:t> W.,</a:t>
            </a:r>
            <a:r>
              <a:rPr lang="en-US" sz="2000">
                <a:solidFill>
                  <a:srgbClr val="000000"/>
                </a:solidFill>
                <a:latin typeface="Garet"/>
              </a:rPr>
              <a:t> Ma</a:t>
            </a:r>
            <a:r>
              <a:rPr lang="en-US" sz="2000">
                <a:solidFill>
                  <a:srgbClr val="000000"/>
                </a:solidFill>
                <a:latin typeface="Garet"/>
              </a:rPr>
              <a:t>tza, E., &amp; Sara, C.</a:t>
            </a:r>
            <a:r>
              <a:rPr lang="en-US" sz="2000">
                <a:solidFill>
                  <a:srgbClr val="000000"/>
                </a:solidFill>
                <a:latin typeface="Garet"/>
              </a:rPr>
              <a:t> </a:t>
            </a:r>
            <a:r>
              <a:rPr lang="en-US" sz="2000">
                <a:solidFill>
                  <a:srgbClr val="000000"/>
                </a:solidFill>
                <a:latin typeface="Garet"/>
              </a:rPr>
              <a:t>(2019, Decemb</a:t>
            </a:r>
            <a:r>
              <a:rPr lang="en-US" sz="2000">
                <a:solidFill>
                  <a:srgbClr val="000000"/>
                </a:solidFill>
                <a:latin typeface="Garet"/>
              </a:rPr>
              <a:t>e</a:t>
            </a:r>
            <a:r>
              <a:rPr lang="en-US" sz="2000">
                <a:solidFill>
                  <a:srgbClr val="000000"/>
                </a:solidFill>
                <a:latin typeface="Garet"/>
              </a:rPr>
              <a:t>r).</a:t>
            </a:r>
            <a:r>
              <a:rPr lang="en-US" sz="2000" u="none">
                <a:solidFill>
                  <a:srgbClr val="000000"/>
                </a:solidFill>
                <a:latin typeface="Garet"/>
              </a:rPr>
              <a:t> </a:t>
            </a:r>
            <a:r>
              <a:rPr lang="en-US" sz="2000">
                <a:solidFill>
                  <a:srgbClr val="000000"/>
                </a:solidFill>
                <a:latin typeface="Garet"/>
              </a:rPr>
              <a:t>Menstrual Equity- A Legislative Toolkit . </a:t>
            </a:r>
            <a:r>
              <a:rPr lang="en-US" sz="2000" u="sng">
                <a:solidFill>
                  <a:srgbClr val="000000"/>
                </a:solidFill>
                <a:latin typeface="Garet"/>
                <a:hlinkClick r:id="rId35" tooltip="https://www.aclu.org/wp-content/uploads/legal-documents/121119-sj-periodequitytoolkit.pdf"/>
              </a:rPr>
              <a:t>ht</a:t>
            </a:r>
            <a:r>
              <a:rPr lang="en-US" sz="2000" u="sng">
                <a:solidFill>
                  <a:srgbClr val="000000"/>
                </a:solidFill>
                <a:latin typeface="Garet"/>
                <a:hlinkClick r:id="rId36" tooltip="https://www.aclu.org/wp-content/uploads/legal-documents/121119-sj-periodequitytoolkit.pdf"/>
              </a:rPr>
              <a:t>t</a:t>
            </a:r>
            <a:r>
              <a:rPr lang="en-US" sz="2000" u="sng">
                <a:solidFill>
                  <a:srgbClr val="000000"/>
                </a:solidFill>
                <a:latin typeface="Garet"/>
                <a:hlinkClick r:id="rId37" tooltip="https://www.aclu.org/wp-content/uploads/legal-documents/121119-sj-periodequitytoolkit.pdf"/>
              </a:rPr>
              <a:t>ps://www.acl</a:t>
            </a:r>
            <a:r>
              <a:rPr lang="en-US" sz="2000" u="sng">
                <a:solidFill>
                  <a:srgbClr val="000000"/>
                </a:solidFill>
                <a:latin typeface="Garet"/>
                <a:hlinkClick r:id="rId38" tooltip="https://www.aclu.org/wp-content/uploads/legal-documents/121119-sj-periodequitytoolkit.pdf"/>
              </a:rPr>
              <a:t>u</a:t>
            </a:r>
            <a:r>
              <a:rPr lang="en-US" sz="2000" u="sng">
                <a:solidFill>
                  <a:srgbClr val="000000"/>
                </a:solidFill>
                <a:latin typeface="Garet"/>
                <a:hlinkClick r:id="rId39" tooltip="https://www.aclu.org/wp-content/uploads/legal-documents/121119-sj-periodequitytoolkit.pdf"/>
              </a:rPr>
              <a:t>.or</a:t>
            </a:r>
            <a:r>
              <a:rPr lang="en-US" sz="2000" u="sng">
                <a:solidFill>
                  <a:srgbClr val="000000"/>
                </a:solidFill>
                <a:latin typeface="Garet"/>
                <a:hlinkClick r:id="rId40" tooltip="https://www.aclu.org/wp-content/uploads/legal-documents/121119-sj-periodequitytoolkit.pdf"/>
              </a:rPr>
              <a:t>g</a:t>
            </a:r>
            <a:r>
              <a:rPr lang="en-US" sz="2000" u="sng">
                <a:solidFill>
                  <a:srgbClr val="000000"/>
                </a:solidFill>
                <a:latin typeface="Garet"/>
                <a:hlinkClick r:id="rId41" tooltip="https://www.aclu.org/wp-content/uploads/legal-documents/121119-sj-periodequitytoolkit.pdf"/>
              </a:rPr>
              <a:t>/wp-content/up</a:t>
            </a:r>
            <a:r>
              <a:rPr lang="en-US" sz="2000" u="sng">
                <a:solidFill>
                  <a:srgbClr val="000000"/>
                </a:solidFill>
                <a:latin typeface="Garet"/>
                <a:hlinkClick r:id="rId42" tooltip="https://www.aclu.org/wp-content/uploads/legal-documents/121119-sj-periodequitytoolkit.pdf"/>
              </a:rPr>
              <a:t>lo</a:t>
            </a:r>
            <a:r>
              <a:rPr lang="en-US" sz="2000" u="sng">
                <a:solidFill>
                  <a:srgbClr val="000000"/>
                </a:solidFill>
                <a:latin typeface="Garet"/>
                <a:hlinkClick r:id="rId43" tooltip="https://www.aclu.org/wp-content/uploads/legal-documents/121119-sj-periodequitytoolkit.pdf"/>
              </a:rPr>
              <a:t>ads/leg</a:t>
            </a:r>
            <a:r>
              <a:rPr lang="en-US" sz="2000" u="sng">
                <a:solidFill>
                  <a:srgbClr val="000000"/>
                </a:solidFill>
                <a:latin typeface="Garet"/>
                <a:hlinkClick r:id="rId44" tooltip="https://www.aclu.org/wp-content/uploads/legal-documents/121119-sj-periodequitytoolkit.pdf"/>
              </a:rPr>
              <a:t>al</a:t>
            </a:r>
            <a:r>
              <a:rPr lang="en-US" sz="2000" u="sng">
                <a:solidFill>
                  <a:srgbClr val="000000"/>
                </a:solidFill>
                <a:latin typeface="Garet"/>
                <a:hlinkClick r:id="rId45" tooltip="https://www.aclu.org/wp-content/uploads/legal-documents/121119-sj-periodequitytoolkit.pdf"/>
              </a:rPr>
              <a:t>-documents/121119-sj-p</a:t>
            </a:r>
            <a:r>
              <a:rPr lang="en-US" sz="2000" u="sng">
                <a:solidFill>
                  <a:srgbClr val="000000"/>
                </a:solidFill>
                <a:latin typeface="Garet"/>
                <a:hlinkClick r:id="rId46" tooltip="https://www.aclu.org/wp-content/uploads/legal-documents/121119-sj-periodequitytoolkit.pdf"/>
              </a:rPr>
              <a:t>e</a:t>
            </a:r>
            <a:r>
              <a:rPr lang="en-US" sz="2000" u="sng">
                <a:solidFill>
                  <a:srgbClr val="000000"/>
                </a:solidFill>
                <a:latin typeface="Garet"/>
                <a:hlinkClick r:id="rId47" tooltip="https://www.aclu.org/wp-content/uploads/legal-documents/121119-sj-periodequitytoolkit.pdf"/>
              </a:rPr>
              <a:t>riodequitytoolkit.pdf</a:t>
            </a:r>
          </a:p>
          <a:p>
            <a:pPr>
              <a:lnSpc>
                <a:spcPts val="2800"/>
              </a:lnSpc>
            </a:pPr>
            <a:r>
              <a:rPr lang="en-US" sz="2000">
                <a:solidFill>
                  <a:srgbClr val="000000"/>
                </a:solidFill>
                <a:latin typeface="Garet Bold"/>
              </a:rPr>
              <a:t>45. </a:t>
            </a:r>
            <a:r>
              <a:rPr lang="en-US" sz="2000">
                <a:solidFill>
                  <a:srgbClr val="000000"/>
                </a:solidFill>
                <a:latin typeface="Garet"/>
              </a:rPr>
              <a:t>Sawyer, W</a:t>
            </a:r>
            <a:r>
              <a:rPr lang="en-US" sz="2000">
                <a:solidFill>
                  <a:srgbClr val="000000"/>
                </a:solidFill>
                <a:latin typeface="Garet"/>
              </a:rPr>
              <a:t>.</a:t>
            </a:r>
            <a:r>
              <a:rPr lang="en-US" sz="2000">
                <a:solidFill>
                  <a:srgbClr val="000000"/>
                </a:solidFill>
                <a:latin typeface="Garet"/>
              </a:rPr>
              <a:t> </a:t>
            </a:r>
            <a:r>
              <a:rPr lang="en-US" sz="2000">
                <a:solidFill>
                  <a:srgbClr val="000000"/>
                </a:solidFill>
                <a:latin typeface="Garet"/>
              </a:rPr>
              <a:t>(2019, J</a:t>
            </a:r>
            <a:r>
              <a:rPr lang="en-US" sz="2000">
                <a:solidFill>
                  <a:srgbClr val="000000"/>
                </a:solidFill>
                <a:latin typeface="Garet"/>
              </a:rPr>
              <a:t>uly 19</a:t>
            </a:r>
            <a:r>
              <a:rPr lang="en-US" sz="2000">
                <a:solidFill>
                  <a:srgbClr val="000000"/>
                </a:solidFill>
                <a:latin typeface="Garet"/>
              </a:rPr>
              <a:t>).</a:t>
            </a:r>
            <a:r>
              <a:rPr lang="en-US" sz="2000">
                <a:solidFill>
                  <a:srgbClr val="000000"/>
                </a:solidFill>
                <a:latin typeface="Garet"/>
              </a:rPr>
              <a:t> Wh</a:t>
            </a:r>
            <a:r>
              <a:rPr lang="en-US" sz="2000">
                <a:solidFill>
                  <a:srgbClr val="000000"/>
                </a:solidFill>
                <a:latin typeface="Garet"/>
              </a:rPr>
              <a:t>o’s helping the 1.9 mill</a:t>
            </a:r>
            <a:r>
              <a:rPr lang="en-US" sz="2000">
                <a:solidFill>
                  <a:srgbClr val="000000"/>
                </a:solidFill>
                <a:latin typeface="Garet"/>
              </a:rPr>
              <a:t>ion wome</a:t>
            </a:r>
            <a:r>
              <a:rPr lang="en-US" sz="2000">
                <a:solidFill>
                  <a:srgbClr val="000000"/>
                </a:solidFill>
                <a:latin typeface="Garet"/>
              </a:rPr>
              <a:t>n released</a:t>
            </a:r>
            <a:r>
              <a:rPr lang="en-US" sz="2000">
                <a:solidFill>
                  <a:srgbClr val="000000"/>
                </a:solidFill>
                <a:latin typeface="Garet"/>
              </a:rPr>
              <a:t> fro</a:t>
            </a:r>
            <a:r>
              <a:rPr lang="en-US" sz="2000">
                <a:solidFill>
                  <a:srgbClr val="000000"/>
                </a:solidFill>
                <a:latin typeface="Garet"/>
              </a:rPr>
              <a:t>m priso</a:t>
            </a:r>
            <a:r>
              <a:rPr lang="en-US" sz="2000">
                <a:solidFill>
                  <a:srgbClr val="000000"/>
                </a:solidFill>
                <a:latin typeface="Garet"/>
              </a:rPr>
              <a:t>n</a:t>
            </a:r>
            <a:r>
              <a:rPr lang="en-US" sz="2000">
                <a:solidFill>
                  <a:srgbClr val="000000"/>
                </a:solidFill>
                <a:latin typeface="Garet"/>
              </a:rPr>
              <a:t>s and</a:t>
            </a:r>
            <a:r>
              <a:rPr lang="en-US" sz="2000">
                <a:solidFill>
                  <a:srgbClr val="000000"/>
                </a:solidFill>
                <a:latin typeface="Garet"/>
              </a:rPr>
              <a:t> ja</a:t>
            </a:r>
            <a:r>
              <a:rPr lang="en-US" sz="2000">
                <a:solidFill>
                  <a:srgbClr val="000000"/>
                </a:solidFill>
                <a:latin typeface="Garet"/>
              </a:rPr>
              <a:t>ils</a:t>
            </a:r>
            <a:r>
              <a:rPr lang="en-US" sz="2000">
                <a:solidFill>
                  <a:srgbClr val="000000"/>
                </a:solidFill>
                <a:latin typeface="Garet"/>
              </a:rPr>
              <a:t> </a:t>
            </a:r>
            <a:r>
              <a:rPr lang="en-US" sz="2000">
                <a:solidFill>
                  <a:srgbClr val="000000"/>
                </a:solidFill>
                <a:latin typeface="Garet"/>
              </a:rPr>
              <a:t>each y</a:t>
            </a:r>
            <a:r>
              <a:rPr lang="en-US" sz="2000">
                <a:solidFill>
                  <a:srgbClr val="000000"/>
                </a:solidFill>
                <a:latin typeface="Garet"/>
              </a:rPr>
              <a:t>ear? P</a:t>
            </a:r>
            <a:r>
              <a:rPr lang="en-US" sz="2000">
                <a:solidFill>
                  <a:srgbClr val="000000"/>
                </a:solidFill>
                <a:latin typeface="Garet"/>
              </a:rPr>
              <a:t>riso</a:t>
            </a:r>
            <a:r>
              <a:rPr lang="en-US" sz="2000">
                <a:solidFill>
                  <a:srgbClr val="000000"/>
                </a:solidFill>
                <a:latin typeface="Garet"/>
              </a:rPr>
              <a:t>n</a:t>
            </a:r>
            <a:r>
              <a:rPr lang="en-US" sz="2000">
                <a:solidFill>
                  <a:srgbClr val="000000"/>
                </a:solidFill>
                <a:latin typeface="Garet"/>
              </a:rPr>
              <a:t> Policy Initiative. </a:t>
            </a:r>
            <a:r>
              <a:rPr lang="en-US" sz="2000" u="sng">
                <a:solidFill>
                  <a:srgbClr val="000000"/>
                </a:solidFill>
                <a:latin typeface="Garet"/>
                <a:hlinkClick r:id="rId48" tooltip="https://www.prisonpolicy.org/blog/2019/07/19/reentry/"/>
              </a:rPr>
              <a:t>https://www.prisonpolicy.org/blog/2019/07/19/reentry/</a:t>
            </a:r>
          </a:p>
          <a:p>
            <a:pPr>
              <a:lnSpc>
                <a:spcPts val="2800"/>
              </a:lnSpc>
            </a:pPr>
          </a:p>
        </p:txBody>
      </p:sp>
      <p:sp>
        <p:nvSpPr>
          <p:cNvPr name="TextBox 9" id="9"/>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1040"/>
                </a:solidFill>
                <a:latin typeface="Garet"/>
              </a:rPr>
              <a:t>80</a:t>
            </a:r>
          </a:p>
        </p:txBody>
      </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52051"/>
            <a:ext cx="18288000" cy="3076410"/>
            <a:chOff x="0" y="0"/>
            <a:chExt cx="4816593" cy="810248"/>
          </a:xfrm>
        </p:grpSpPr>
        <p:sp>
          <p:nvSpPr>
            <p:cNvPr name="Freeform 3" id="3"/>
            <p:cNvSpPr/>
            <p:nvPr/>
          </p:nvSpPr>
          <p:spPr>
            <a:xfrm flipH="false" flipV="false" rot="0">
              <a:off x="0" y="0"/>
              <a:ext cx="4816592" cy="810248"/>
            </a:xfrm>
            <a:custGeom>
              <a:avLst/>
              <a:gdLst/>
              <a:ahLst/>
              <a:cxnLst/>
              <a:rect r="r" b="b" t="t" l="l"/>
              <a:pathLst>
                <a:path h="810248" w="4816592">
                  <a:moveTo>
                    <a:pt x="0" y="0"/>
                  </a:moveTo>
                  <a:lnTo>
                    <a:pt x="4816592" y="0"/>
                  </a:lnTo>
                  <a:lnTo>
                    <a:pt x="4816592" y="810248"/>
                  </a:lnTo>
                  <a:lnTo>
                    <a:pt x="0" y="810248"/>
                  </a:lnTo>
                  <a:close/>
                </a:path>
              </a:pathLst>
            </a:custGeom>
            <a:gradFill rotWithShape="true">
              <a:gsLst>
                <a:gs pos="0">
                  <a:srgbClr val="EF4036">
                    <a:alpha val="100000"/>
                  </a:srgbClr>
                </a:gs>
                <a:gs pos="50000">
                  <a:srgbClr val="D685B8">
                    <a:alpha val="100000"/>
                  </a:srgbClr>
                </a:gs>
                <a:gs pos="100000">
                  <a:srgbClr val="578FA7">
                    <a:alpha val="100000"/>
                  </a:srgbClr>
                </a:gs>
              </a:gsLst>
              <a:lin ang="5400000"/>
            </a:gradFill>
          </p:spPr>
        </p:sp>
        <p:sp>
          <p:nvSpPr>
            <p:cNvPr name="TextBox 4" id="4"/>
            <p:cNvSpPr txBox="true"/>
            <p:nvPr/>
          </p:nvSpPr>
          <p:spPr>
            <a:xfrm>
              <a:off x="0" y="-38100"/>
              <a:ext cx="812800" cy="850900"/>
            </a:xfrm>
            <a:prstGeom prst="rect">
              <a:avLst/>
            </a:prstGeom>
          </p:spPr>
          <p:txBody>
            <a:bodyPr anchor="ctr" rtlCol="false" tIns="50800" lIns="50800" bIns="50800" rIns="50800"/>
            <a:lstStyle/>
            <a:p>
              <a:pPr algn="ctr">
                <a:lnSpc>
                  <a:spcPts val="3374"/>
                </a:lnSpc>
              </a:pPr>
            </a:p>
          </p:txBody>
        </p:sp>
      </p:grpSp>
      <p:sp>
        <p:nvSpPr>
          <p:cNvPr name="TextBox 5" id="5"/>
          <p:cNvSpPr txBox="true"/>
          <p:nvPr/>
        </p:nvSpPr>
        <p:spPr>
          <a:xfrm rot="0">
            <a:off x="544756" y="906990"/>
            <a:ext cx="13801842" cy="1339849"/>
          </a:xfrm>
          <a:prstGeom prst="rect">
            <a:avLst/>
          </a:prstGeom>
        </p:spPr>
        <p:txBody>
          <a:bodyPr anchor="t" rtlCol="false" tIns="0" lIns="0" bIns="0" rIns="0">
            <a:spAutoFit/>
          </a:bodyPr>
          <a:lstStyle/>
          <a:p>
            <a:pPr>
              <a:lnSpc>
                <a:spcPts val="9999"/>
              </a:lnSpc>
            </a:pPr>
            <a:r>
              <a:rPr lang="en-US" sz="9999" spc="-299">
                <a:solidFill>
                  <a:srgbClr val="FFFFFF"/>
                </a:solidFill>
                <a:latin typeface="Hey Gotcha! Medium"/>
              </a:rPr>
              <a:t>appendix C: References</a:t>
            </a:r>
          </a:p>
        </p:txBody>
      </p:sp>
      <p:sp>
        <p:nvSpPr>
          <p:cNvPr name="Freeform 6" id="6"/>
          <p:cNvSpPr/>
          <p:nvPr/>
        </p:nvSpPr>
        <p:spPr>
          <a:xfrm flipH="false" flipV="false" rot="0">
            <a:off x="15321543" y="1028700"/>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2"/>
            <a:stretch>
              <a:fillRect l="0" t="0" r="0" b="0"/>
            </a:stretch>
          </a:blipFill>
        </p:spPr>
      </p:sp>
      <p:sp>
        <p:nvSpPr>
          <p:cNvPr name="Freeform 7" id="7"/>
          <p:cNvSpPr/>
          <p:nvPr/>
        </p:nvSpPr>
        <p:spPr>
          <a:xfrm flipH="false" flipV="false" rot="0">
            <a:off x="16159675" y="1028700"/>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3"/>
            <a:stretch>
              <a:fillRect l="0" t="0" r="0" b="-43916"/>
            </a:stretch>
          </a:blipFill>
        </p:spPr>
      </p:sp>
      <p:sp>
        <p:nvSpPr>
          <p:cNvPr name="TextBox 8" id="8"/>
          <p:cNvSpPr txBox="true"/>
          <p:nvPr/>
        </p:nvSpPr>
        <p:spPr>
          <a:xfrm rot="0">
            <a:off x="597738" y="2807684"/>
            <a:ext cx="17092523" cy="1749425"/>
          </a:xfrm>
          <a:prstGeom prst="rect">
            <a:avLst/>
          </a:prstGeom>
        </p:spPr>
        <p:txBody>
          <a:bodyPr anchor="t" rtlCol="false" tIns="0" lIns="0" bIns="0" rIns="0">
            <a:spAutoFit/>
          </a:bodyPr>
          <a:lstStyle/>
          <a:p>
            <a:pPr>
              <a:lnSpc>
                <a:spcPts val="2800"/>
              </a:lnSpc>
            </a:pPr>
            <a:r>
              <a:rPr lang="en-US" sz="2000">
                <a:solidFill>
                  <a:srgbClr val="000000"/>
                </a:solidFill>
                <a:latin typeface="Garet Bold"/>
              </a:rPr>
              <a:t>46. </a:t>
            </a:r>
            <a:r>
              <a:rPr lang="en-US" sz="2000">
                <a:solidFill>
                  <a:srgbClr val="000000"/>
                </a:solidFill>
                <a:latin typeface="Garet Italics"/>
              </a:rPr>
              <a:t>Advocate</a:t>
            </a:r>
            <a:r>
              <a:rPr lang="en-US" sz="2000">
                <a:solidFill>
                  <a:srgbClr val="000000"/>
                </a:solidFill>
                <a:latin typeface="Garet"/>
              </a:rPr>
              <a:t>. National: Support Menstrual Equity For All Act of 2023 IGNITE. (n.d.). </a:t>
            </a:r>
            <a:r>
              <a:rPr lang="en-US" sz="2000" u="sng">
                <a:solidFill>
                  <a:srgbClr val="000000"/>
                </a:solidFill>
                <a:latin typeface="Garet"/>
                <a:hlinkClick r:id="rId4" tooltip="https://ignitenational.org/advocacy2021#/"/>
              </a:rPr>
              <a:t>https://ignitenational.org/advocacy2021#/</a:t>
            </a:r>
          </a:p>
          <a:p>
            <a:pPr>
              <a:lnSpc>
                <a:spcPts val="2800"/>
              </a:lnSpc>
            </a:pPr>
            <a:r>
              <a:rPr lang="en-US" sz="2000">
                <a:solidFill>
                  <a:srgbClr val="000000"/>
                </a:solidFill>
                <a:latin typeface="Garet Bold"/>
              </a:rPr>
              <a:t>47. </a:t>
            </a:r>
            <a:r>
              <a:rPr lang="en-US" sz="2000">
                <a:solidFill>
                  <a:srgbClr val="000000"/>
                </a:solidFill>
                <a:latin typeface="Garet Italics"/>
              </a:rPr>
              <a:t>HB19-1224: Free Menstrual Hygiene Products In Custody</a:t>
            </a:r>
            <a:r>
              <a:rPr lang="en-US" sz="2000">
                <a:solidFill>
                  <a:srgbClr val="000000"/>
                </a:solidFill>
                <a:latin typeface="Garet"/>
              </a:rPr>
              <a:t>. Colorado General Assembly. (2019, April 25). </a:t>
            </a:r>
            <a:r>
              <a:rPr lang="en-US" sz="2000" u="sng">
                <a:solidFill>
                  <a:srgbClr val="000000"/>
                </a:solidFill>
                <a:latin typeface="Garet"/>
                <a:hlinkClick r:id="rId5" tooltip="https://leg.colorado.gov/bills/hb19-1224"/>
              </a:rPr>
              <a:t>https://leg.colorado.gov/bills/hb19-1224 </a:t>
            </a:r>
          </a:p>
          <a:p>
            <a:pPr>
              <a:lnSpc>
                <a:spcPts val="2800"/>
              </a:lnSpc>
            </a:pPr>
          </a:p>
          <a:p>
            <a:pPr>
              <a:lnSpc>
                <a:spcPts val="2800"/>
              </a:lnSpc>
            </a:pPr>
          </a:p>
        </p:txBody>
      </p:sp>
      <p:sp>
        <p:nvSpPr>
          <p:cNvPr name="TextBox 9" id="9"/>
          <p:cNvSpPr txBox="true"/>
          <p:nvPr/>
        </p:nvSpPr>
        <p:spPr>
          <a:xfrm rot="0">
            <a:off x="597738" y="4719034"/>
            <a:ext cx="14973308" cy="1255399"/>
          </a:xfrm>
          <a:prstGeom prst="rect">
            <a:avLst/>
          </a:prstGeom>
        </p:spPr>
        <p:txBody>
          <a:bodyPr anchor="t" rtlCol="false" tIns="0" lIns="0" bIns="0" rIns="0">
            <a:spAutoFit/>
          </a:bodyPr>
          <a:lstStyle/>
          <a:p>
            <a:pPr>
              <a:lnSpc>
                <a:spcPts val="9300"/>
              </a:lnSpc>
              <a:spcBef>
                <a:spcPct val="0"/>
              </a:spcBef>
            </a:pPr>
            <a:r>
              <a:rPr lang="en-US" sz="9300">
                <a:solidFill>
                  <a:srgbClr val="190F3F"/>
                </a:solidFill>
                <a:latin typeface="Hey Gotcha!"/>
              </a:rPr>
              <a:t>appendix b: additional readings</a:t>
            </a:r>
          </a:p>
        </p:txBody>
      </p:sp>
      <p:sp>
        <p:nvSpPr>
          <p:cNvPr name="TextBox 10" id="10"/>
          <p:cNvSpPr txBox="true"/>
          <p:nvPr/>
        </p:nvSpPr>
        <p:spPr>
          <a:xfrm rot="0">
            <a:off x="661927" y="6085203"/>
            <a:ext cx="16744291" cy="2958467"/>
          </a:xfrm>
          <a:prstGeom prst="rect">
            <a:avLst/>
          </a:prstGeom>
        </p:spPr>
        <p:txBody>
          <a:bodyPr anchor="t" rtlCol="false" tIns="0" lIns="0" bIns="0" rIns="0">
            <a:spAutoFit/>
          </a:bodyPr>
          <a:lstStyle/>
          <a:p>
            <a:pPr>
              <a:lnSpc>
                <a:spcPts val="2100"/>
              </a:lnSpc>
              <a:spcBef>
                <a:spcPct val="0"/>
              </a:spcBef>
            </a:pPr>
            <a:r>
              <a:rPr lang="en-US" sz="2100">
                <a:solidFill>
                  <a:srgbClr val="000000"/>
                </a:solidFill>
                <a:latin typeface="Garet"/>
              </a:rPr>
              <a:t>Babbar, Karen. (2019, March 19). </a:t>
            </a:r>
            <a:r>
              <a:rPr lang="en-US" sz="2100">
                <a:solidFill>
                  <a:srgbClr val="000000"/>
                </a:solidFill>
                <a:latin typeface="Garet Bold"/>
              </a:rPr>
              <a:t>Inclusion means everyone: standing up for transgender and non-binary individuals who menstruate worldwide. </a:t>
            </a:r>
            <a:r>
              <a:rPr lang="en-US" sz="2100">
                <a:solidFill>
                  <a:srgbClr val="000000"/>
                </a:solidFill>
                <a:latin typeface="Garet"/>
              </a:rPr>
              <a:t>The Lancet. </a:t>
            </a:r>
            <a:r>
              <a:rPr lang="en-US" sz="2100" u="sng">
                <a:solidFill>
                  <a:srgbClr val="000000"/>
                </a:solidFill>
                <a:latin typeface="Garet"/>
                <a:hlinkClick r:id="rId6" tooltip="https://www.thelancet.com/journals/lansea/article/PIIS2772-3682(23)00037-9/fulltext"/>
              </a:rPr>
              <a:t>https://www.thelancet.com/journals/lansea/article/PIIS2772-3682(23)00037-9/fulltext</a:t>
            </a:r>
          </a:p>
          <a:p>
            <a:pPr>
              <a:lnSpc>
                <a:spcPts val="2100"/>
              </a:lnSpc>
              <a:spcBef>
                <a:spcPct val="0"/>
              </a:spcBef>
            </a:pPr>
          </a:p>
          <a:p>
            <a:pPr>
              <a:lnSpc>
                <a:spcPts val="2100"/>
              </a:lnSpc>
              <a:spcBef>
                <a:spcPct val="0"/>
              </a:spcBef>
            </a:pPr>
            <a:r>
              <a:rPr lang="en-US" sz="2100">
                <a:solidFill>
                  <a:srgbClr val="000000"/>
                </a:solidFill>
                <a:latin typeface="Garet"/>
              </a:rPr>
              <a:t>CBS News. (2019). </a:t>
            </a:r>
            <a:r>
              <a:rPr lang="en-US" sz="2100">
                <a:solidFill>
                  <a:srgbClr val="000000"/>
                </a:solidFill>
                <a:latin typeface="Garet Bold"/>
              </a:rPr>
              <a:t>Activist, former inmate says there’s no reliable access to feminine hygiene products in prison.</a:t>
            </a:r>
            <a:r>
              <a:rPr lang="en-US" sz="2100">
                <a:solidFill>
                  <a:srgbClr val="000000"/>
                </a:solidFill>
                <a:latin typeface="Garet"/>
              </a:rPr>
              <a:t> Retrieved 2023, from </a:t>
            </a:r>
            <a:r>
              <a:rPr lang="en-US" sz="2100" u="sng">
                <a:solidFill>
                  <a:srgbClr val="000000"/>
                </a:solidFill>
                <a:latin typeface="Garet"/>
                <a:hlinkClick r:id="rId7" tooltip="https://www.youtube.com/watch?v=-GWQayltLBE."/>
              </a:rPr>
              <a:t>https://www.youtube.com/watch?v=-GWQayltLBE.</a:t>
            </a:r>
          </a:p>
          <a:p>
            <a:pPr>
              <a:lnSpc>
                <a:spcPts val="2100"/>
              </a:lnSpc>
              <a:spcBef>
                <a:spcPct val="0"/>
              </a:spcBef>
            </a:pPr>
          </a:p>
          <a:p>
            <a:pPr>
              <a:lnSpc>
                <a:spcPts val="2100"/>
              </a:lnSpc>
              <a:spcBef>
                <a:spcPct val="0"/>
              </a:spcBef>
            </a:pPr>
          </a:p>
          <a:p>
            <a:pPr>
              <a:lnSpc>
                <a:spcPts val="2100"/>
              </a:lnSpc>
              <a:spcBef>
                <a:spcPct val="0"/>
              </a:spcBef>
            </a:pPr>
            <a:r>
              <a:rPr lang="en-US" sz="2100">
                <a:solidFill>
                  <a:srgbClr val="000000"/>
                </a:solidFill>
                <a:latin typeface="Garet"/>
              </a:rPr>
              <a:t>Murrell, I. C. (2023, August 29). </a:t>
            </a:r>
            <a:r>
              <a:rPr lang="en-US" sz="2100">
                <a:solidFill>
                  <a:srgbClr val="000000"/>
                </a:solidFill>
                <a:latin typeface="Garet Bold"/>
              </a:rPr>
              <a:t>Jefferson County sheriff calls for reimbursement from judge for hygiene product purchases. Arkansas Online</a:t>
            </a:r>
            <a:r>
              <a:rPr lang="en-US" sz="2100">
                <a:solidFill>
                  <a:srgbClr val="000000"/>
                </a:solidFill>
                <a:latin typeface="Garet"/>
              </a:rPr>
              <a:t>. </a:t>
            </a:r>
            <a:r>
              <a:rPr lang="en-US" sz="2100" u="sng">
                <a:solidFill>
                  <a:srgbClr val="000000"/>
                </a:solidFill>
                <a:latin typeface="Garet"/>
                <a:hlinkClick r:id="rId8" tooltip="https://www.arkansasonline.com/news/2023/aug/29/jefferson-county-sheriff-calls-for-reimbursement-from-judge-for-hygiene-product-purchases/"/>
              </a:rPr>
              <a:t>https://www.arkansasonline.com/news/2023/aug/29/jefferson-county-sheriff-calls-for-reimbursement-from-judge-for-hygiene-product-purchases/ </a:t>
            </a:r>
          </a:p>
        </p:txBody>
      </p:sp>
      <p:sp>
        <p:nvSpPr>
          <p:cNvPr name="TextBox 11" id="11"/>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191040"/>
                </a:solidFill>
                <a:latin typeface="Garet"/>
              </a:rPr>
              <a:t>81</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D685B8">
                <a:alpha val="100000"/>
              </a:srgbClr>
            </a:gs>
            <a:gs pos="100000">
              <a:srgbClr val="EF4036">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TextBox 2" id="2"/>
          <p:cNvSpPr txBox="true"/>
          <p:nvPr/>
        </p:nvSpPr>
        <p:spPr>
          <a:xfrm rot="0">
            <a:off x="1028700" y="4710385"/>
            <a:ext cx="7756614" cy="1172242"/>
          </a:xfrm>
          <a:prstGeom prst="rect">
            <a:avLst/>
          </a:prstGeom>
        </p:spPr>
        <p:txBody>
          <a:bodyPr anchor="t" rtlCol="false" tIns="0" lIns="0" bIns="0" rIns="0">
            <a:spAutoFit/>
          </a:bodyPr>
          <a:lstStyle/>
          <a:p>
            <a:pPr>
              <a:lnSpc>
                <a:spcPts val="8961"/>
              </a:lnSpc>
            </a:pPr>
            <a:r>
              <a:rPr lang="en-US" sz="8535" spc="170">
                <a:solidFill>
                  <a:srgbClr val="FFFFFF"/>
                </a:solidFill>
                <a:latin typeface="Hey Gotcha! Heavy"/>
              </a:rPr>
              <a:t>500 MILLION PEOPLE</a:t>
            </a:r>
          </a:p>
        </p:txBody>
      </p:sp>
      <p:sp>
        <p:nvSpPr>
          <p:cNvPr name="AutoShape 3" id="3"/>
          <p:cNvSpPr/>
          <p:nvPr/>
        </p:nvSpPr>
        <p:spPr>
          <a:xfrm flipV="true">
            <a:off x="966247" y="708813"/>
            <a:ext cx="16355505" cy="24612"/>
          </a:xfrm>
          <a:prstGeom prst="line">
            <a:avLst/>
          </a:prstGeom>
          <a:ln cap="flat" w="38100">
            <a:solidFill>
              <a:srgbClr val="FFFFFF"/>
            </a:solidFill>
            <a:prstDash val="solid"/>
            <a:headEnd type="none" len="sm" w="sm"/>
            <a:tailEnd type="none" len="sm" w="sm"/>
          </a:ln>
        </p:spPr>
      </p:sp>
      <p:sp>
        <p:nvSpPr>
          <p:cNvPr name="Freeform 4" id="4"/>
          <p:cNvSpPr/>
          <p:nvPr/>
        </p:nvSpPr>
        <p:spPr>
          <a:xfrm flipH="false" flipV="false" rot="0">
            <a:off x="6978737" y="-2341199"/>
            <a:ext cx="12034151" cy="13116241"/>
          </a:xfrm>
          <a:custGeom>
            <a:avLst/>
            <a:gdLst/>
            <a:ahLst/>
            <a:cxnLst/>
            <a:rect r="r" b="b" t="t" l="l"/>
            <a:pathLst>
              <a:path h="13116241" w="12034151">
                <a:moveTo>
                  <a:pt x="0" y="0"/>
                </a:moveTo>
                <a:lnTo>
                  <a:pt x="12034151" y="0"/>
                </a:lnTo>
                <a:lnTo>
                  <a:pt x="12034151" y="13116241"/>
                </a:lnTo>
                <a:lnTo>
                  <a:pt x="0" y="131162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028700" y="5779532"/>
            <a:ext cx="5884702" cy="2756535"/>
          </a:xfrm>
          <a:prstGeom prst="rect">
            <a:avLst/>
          </a:prstGeom>
        </p:spPr>
        <p:txBody>
          <a:bodyPr anchor="t" rtlCol="false" tIns="0" lIns="0" bIns="0" rIns="0">
            <a:spAutoFit/>
          </a:bodyPr>
          <a:lstStyle/>
          <a:p>
            <a:pPr>
              <a:lnSpc>
                <a:spcPts val="5519"/>
              </a:lnSpc>
            </a:pPr>
            <a:r>
              <a:rPr lang="en-US" sz="3999">
                <a:solidFill>
                  <a:srgbClr val="FFFFFF"/>
                </a:solidFill>
                <a:latin typeface="Garet"/>
              </a:rPr>
              <a:t>don’t have the adequate resources to manage their period every month.</a:t>
            </a:r>
          </a:p>
        </p:txBody>
      </p:sp>
      <p:sp>
        <p:nvSpPr>
          <p:cNvPr name="TextBox 6" id="6"/>
          <p:cNvSpPr txBox="true"/>
          <p:nvPr/>
        </p:nvSpPr>
        <p:spPr>
          <a:xfrm rot="732597">
            <a:off x="9966921" y="5695851"/>
            <a:ext cx="5726765" cy="1832700"/>
          </a:xfrm>
          <a:prstGeom prst="rect">
            <a:avLst/>
          </a:prstGeom>
        </p:spPr>
        <p:txBody>
          <a:bodyPr anchor="t" rtlCol="false" tIns="0" lIns="0" bIns="0" rIns="0">
            <a:spAutoFit/>
          </a:bodyPr>
          <a:lstStyle/>
          <a:p>
            <a:pPr algn="ctr">
              <a:lnSpc>
                <a:spcPts val="3654"/>
              </a:lnSpc>
            </a:pPr>
            <a:r>
              <a:rPr lang="en-US" sz="3070">
                <a:solidFill>
                  <a:srgbClr val="EF4038"/>
                </a:solidFill>
                <a:latin typeface="Garet"/>
              </a:rPr>
              <a:t>That's more people than everyone living in Canada, the U.S. and Mexico </a:t>
            </a:r>
            <a:r>
              <a:rPr lang="en-US" sz="3070">
                <a:solidFill>
                  <a:srgbClr val="EF4038"/>
                </a:solidFill>
                <a:latin typeface="Garet Italics"/>
              </a:rPr>
              <a:t>combined!</a:t>
            </a:r>
          </a:p>
        </p:txBody>
      </p:sp>
      <p:sp>
        <p:nvSpPr>
          <p:cNvPr name="TextBox 7" id="7"/>
          <p:cNvSpPr txBox="true"/>
          <p:nvPr/>
        </p:nvSpPr>
        <p:spPr>
          <a:xfrm rot="0">
            <a:off x="1028700" y="3814508"/>
            <a:ext cx="7033490" cy="555625"/>
          </a:xfrm>
          <a:prstGeom prst="rect">
            <a:avLst/>
          </a:prstGeom>
        </p:spPr>
        <p:txBody>
          <a:bodyPr anchor="t" rtlCol="false" tIns="0" lIns="0" bIns="0" rIns="0">
            <a:spAutoFit/>
          </a:bodyPr>
          <a:lstStyle/>
          <a:p>
            <a:pPr>
              <a:lnSpc>
                <a:spcPts val="4399"/>
              </a:lnSpc>
            </a:pPr>
            <a:r>
              <a:rPr lang="en-US" sz="3999">
                <a:solidFill>
                  <a:srgbClr val="FFFFFF"/>
                </a:solidFill>
                <a:latin typeface="Garet"/>
              </a:rPr>
              <a:t>Yet, at least</a:t>
            </a:r>
          </a:p>
        </p:txBody>
      </p:sp>
      <p:sp>
        <p:nvSpPr>
          <p:cNvPr name="Freeform 8" id="8"/>
          <p:cNvSpPr/>
          <p:nvPr/>
        </p:nvSpPr>
        <p:spPr>
          <a:xfrm flipH="false" flipV="false" rot="0">
            <a:off x="1028700" y="9103366"/>
            <a:ext cx="585832" cy="586676"/>
          </a:xfrm>
          <a:custGeom>
            <a:avLst/>
            <a:gdLst/>
            <a:ahLst/>
            <a:cxnLst/>
            <a:rect r="r" b="b" t="t" l="l"/>
            <a:pathLst>
              <a:path h="586676" w="585832">
                <a:moveTo>
                  <a:pt x="0" y="0"/>
                </a:moveTo>
                <a:lnTo>
                  <a:pt x="585832" y="0"/>
                </a:lnTo>
                <a:lnTo>
                  <a:pt x="585832" y="586676"/>
                </a:lnTo>
                <a:lnTo>
                  <a:pt x="0" y="586676"/>
                </a:lnTo>
                <a:lnTo>
                  <a:pt x="0" y="0"/>
                </a:lnTo>
                <a:close/>
              </a:path>
            </a:pathLst>
          </a:custGeom>
          <a:blipFill>
            <a:blip r:embed="rId4"/>
            <a:stretch>
              <a:fillRect l="0" t="0" r="0" b="0"/>
            </a:stretch>
          </a:blipFill>
        </p:spPr>
      </p:sp>
      <p:sp>
        <p:nvSpPr>
          <p:cNvPr name="Freeform 9" id="9"/>
          <p:cNvSpPr/>
          <p:nvPr/>
        </p:nvSpPr>
        <p:spPr>
          <a:xfrm flipH="false" flipV="false" rot="0">
            <a:off x="1866832" y="9103366"/>
            <a:ext cx="1246543" cy="586676"/>
          </a:xfrm>
          <a:custGeom>
            <a:avLst/>
            <a:gdLst/>
            <a:ahLst/>
            <a:cxnLst/>
            <a:rect r="r" b="b" t="t" l="l"/>
            <a:pathLst>
              <a:path h="586676" w="1246543">
                <a:moveTo>
                  <a:pt x="0" y="0"/>
                </a:moveTo>
                <a:lnTo>
                  <a:pt x="1246543" y="0"/>
                </a:lnTo>
                <a:lnTo>
                  <a:pt x="1246543" y="586676"/>
                </a:lnTo>
                <a:lnTo>
                  <a:pt x="0" y="586676"/>
                </a:lnTo>
                <a:lnTo>
                  <a:pt x="0" y="0"/>
                </a:lnTo>
                <a:close/>
              </a:path>
            </a:pathLst>
          </a:custGeom>
          <a:blipFill>
            <a:blip r:embed="rId5"/>
            <a:stretch>
              <a:fillRect l="0" t="0" r="0" b="-43916"/>
            </a:stretch>
          </a:blipFill>
        </p:spPr>
      </p:sp>
      <p:sp>
        <p:nvSpPr>
          <p:cNvPr name="TextBox 10" id="10"/>
          <p:cNvSpPr txBox="true"/>
          <p:nvPr/>
        </p:nvSpPr>
        <p:spPr>
          <a:xfrm rot="0">
            <a:off x="16939203" y="9200392"/>
            <a:ext cx="659244" cy="378461"/>
          </a:xfrm>
          <a:prstGeom prst="rect">
            <a:avLst/>
          </a:prstGeom>
        </p:spPr>
        <p:txBody>
          <a:bodyPr anchor="t" rtlCol="false" tIns="0" lIns="0" bIns="0" rIns="0">
            <a:spAutoFit/>
          </a:bodyPr>
          <a:lstStyle/>
          <a:p>
            <a:pPr algn="ctr">
              <a:lnSpc>
                <a:spcPts val="2900"/>
              </a:lnSpc>
            </a:pPr>
            <a:r>
              <a:rPr lang="en-US" sz="2900">
                <a:solidFill>
                  <a:srgbClr val="FFFFFF"/>
                </a:solidFill>
                <a:latin typeface="Garet"/>
              </a:rPr>
              <a:t>9</a:t>
            </a:r>
          </a:p>
        </p:txBody>
      </p:sp>
      <p:sp>
        <p:nvSpPr>
          <p:cNvPr name="TextBox 11" id="11"/>
          <p:cNvSpPr txBox="true"/>
          <p:nvPr/>
        </p:nvSpPr>
        <p:spPr>
          <a:xfrm rot="0">
            <a:off x="966219" y="438888"/>
            <a:ext cx="5320164" cy="199391"/>
          </a:xfrm>
          <a:prstGeom prst="rect">
            <a:avLst/>
          </a:prstGeom>
        </p:spPr>
        <p:txBody>
          <a:bodyPr anchor="t" rtlCol="false" tIns="0" lIns="0" bIns="0" rIns="0">
            <a:spAutoFit/>
          </a:bodyPr>
          <a:lstStyle/>
          <a:p>
            <a:pPr>
              <a:lnSpc>
                <a:spcPts val="1445"/>
              </a:lnSpc>
            </a:pPr>
            <a:r>
              <a:rPr lang="en-US" sz="1700" spc="-85">
                <a:solidFill>
                  <a:srgbClr val="FFFFFF"/>
                </a:solidFill>
                <a:latin typeface="Garet"/>
              </a:rPr>
              <a:t>Part 1:  Period Poverty and Correctional Facilities</a:t>
            </a:r>
          </a:p>
        </p:txBody>
      </p:sp>
      <p:sp>
        <p:nvSpPr>
          <p:cNvPr name="TextBox 12" id="12"/>
          <p:cNvSpPr txBox="true"/>
          <p:nvPr/>
        </p:nvSpPr>
        <p:spPr>
          <a:xfrm rot="0">
            <a:off x="6274807" y="8146602"/>
            <a:ext cx="76200" cy="174624"/>
          </a:xfrm>
          <a:prstGeom prst="rect">
            <a:avLst/>
          </a:prstGeom>
        </p:spPr>
        <p:txBody>
          <a:bodyPr anchor="t" rtlCol="false" tIns="0" lIns="0" bIns="0" rIns="0">
            <a:spAutoFit/>
          </a:bodyPr>
          <a:lstStyle/>
          <a:p>
            <a:pPr algn="ctr">
              <a:lnSpc>
                <a:spcPts val="1400"/>
              </a:lnSpc>
            </a:pPr>
            <a:r>
              <a:rPr lang="en-US" sz="1000">
                <a:solidFill>
                  <a:srgbClr val="FFFFFF"/>
                </a:solidFill>
                <a:latin typeface="Garet"/>
              </a:rPr>
              <a:t>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DAFq55Z8VhM</dc:identifier>
  <dcterms:modified xsi:type="dcterms:W3CDTF">2011-08-01T06:04:30Z</dcterms:modified>
  <cp:revision>1</cp:revision>
  <dc:title>Periods in Prison Curriculum</dc:title>
</cp:coreProperties>
</file>